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58" r:id="rId3"/>
    <p:sldId id="259" r:id="rId4"/>
    <p:sldId id="260" r:id="rId5"/>
    <p:sldId id="266" r:id="rId6"/>
    <p:sldId id="271" r:id="rId7"/>
    <p:sldId id="261" r:id="rId8"/>
    <p:sldId id="267" r:id="rId9"/>
    <p:sldId id="269" r:id="rId10"/>
    <p:sldId id="270" r:id="rId11"/>
    <p:sldId id="262" r:id="rId12"/>
    <p:sldId id="272" r:id="rId13"/>
    <p:sldId id="268" r:id="rId14"/>
    <p:sldId id="263" r:id="rId15"/>
    <p:sldId id="264" r:id="rId16"/>
    <p:sldId id="273" r:id="rId17"/>
    <p:sldId id="265"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13" autoAdjust="0"/>
    <p:restoredTop sz="51772" autoAdjust="0"/>
  </p:normalViewPr>
  <p:slideViewPr>
    <p:cSldViewPr snapToGrid="0">
      <p:cViewPr varScale="1">
        <p:scale>
          <a:sx n="73" d="100"/>
          <a:sy n="73" d="100"/>
        </p:scale>
        <p:origin x="-57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A6D6B-4BB3-4253-8987-EE9143AB61F4}" type="datetimeFigureOut">
              <a:rPr lang="en-US" smtClean="0"/>
              <a:pPr/>
              <a:t>9/16/2019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61E4E-FE4C-4055-8FE8-FFAF73FD3E0C}" type="slidenum">
              <a:rPr lang="en-US" smtClean="0"/>
              <a:pPr/>
              <a:t>‹#›</a:t>
            </a:fld>
            <a:endParaRPr lang="en-US"/>
          </a:p>
        </p:txBody>
      </p:sp>
    </p:spTree>
    <p:extLst>
      <p:ext uri="{BB962C8B-B14F-4D97-AF65-F5344CB8AC3E}">
        <p14:creationId xmlns="" xmlns:p14="http://schemas.microsoft.com/office/powerpoint/2010/main" val="1150881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businessdictionary.com/definition/volume.html" TargetMode="External"/><Relationship Id="rId7" Type="http://schemas.openxmlformats.org/officeDocument/2006/relationships/hyperlink" Target="http://www.businessdictionary.com/definition/stock-exchange.html"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www.businessdictionary.com/definition/trade.html" TargetMode="External"/><Relationship Id="rId5" Type="http://schemas.openxmlformats.org/officeDocument/2006/relationships/hyperlink" Target="http://www.businessdictionary.com/definition/share.html" TargetMode="External"/><Relationship Id="rId4" Type="http://schemas.openxmlformats.org/officeDocument/2006/relationships/hyperlink" Target="http://www.businessdictionary.com/definition/value.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of annual report.</a:t>
            </a:r>
          </a:p>
          <a:p>
            <a:endParaRPr lang="en-US" dirty="0"/>
          </a:p>
        </p:txBody>
      </p:sp>
      <p:sp>
        <p:nvSpPr>
          <p:cNvPr id="4" name="Slide Number Placeholder 3"/>
          <p:cNvSpPr>
            <a:spLocks noGrp="1"/>
          </p:cNvSpPr>
          <p:nvPr>
            <p:ph type="sldNum" sz="quarter" idx="10"/>
          </p:nvPr>
        </p:nvSpPr>
        <p:spPr/>
        <p:txBody>
          <a:bodyPr/>
          <a:lstStyle/>
          <a:p>
            <a:fld id="{E5361E4E-FE4C-4055-8FE8-FFAF73FD3E0C}" type="slidenum">
              <a:rPr lang="en-US" smtClean="0"/>
              <a:pPr/>
              <a:t>3</a:t>
            </a:fld>
            <a:endParaRPr lang="en-US"/>
          </a:p>
        </p:txBody>
      </p:sp>
    </p:spTree>
    <p:extLst>
      <p:ext uri="{BB962C8B-B14F-4D97-AF65-F5344CB8AC3E}">
        <p14:creationId xmlns="" xmlns:p14="http://schemas.microsoft.com/office/powerpoint/2010/main" val="834009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Tangible physical</a:t>
            </a:r>
            <a:r>
              <a:rPr lang="en-US" baseline="0" dirty="0" smtClean="0"/>
              <a:t> present</a:t>
            </a:r>
          </a:p>
          <a:p>
            <a:r>
              <a:rPr lang="en-US" baseline="0" dirty="0" smtClean="0"/>
              <a:t>Intangible not physically (copyrights , brand name)</a:t>
            </a:r>
            <a:endParaRPr lang="en-US" dirty="0" smtClean="0"/>
          </a:p>
        </p:txBody>
      </p:sp>
      <p:sp>
        <p:nvSpPr>
          <p:cNvPr id="4" name="Slide Number Placeholder 3"/>
          <p:cNvSpPr>
            <a:spLocks noGrp="1"/>
          </p:cNvSpPr>
          <p:nvPr>
            <p:ph type="sldNum" sz="quarter" idx="10"/>
          </p:nvPr>
        </p:nvSpPr>
        <p:spPr/>
        <p:txBody>
          <a:bodyPr/>
          <a:lstStyle/>
          <a:p>
            <a:fld id="{E5361E4E-FE4C-4055-8FE8-FFAF73FD3E0C}" type="slidenum">
              <a:rPr lang="en-US" smtClean="0"/>
              <a:pPr/>
              <a:t>4</a:t>
            </a:fld>
            <a:endParaRPr lang="en-US"/>
          </a:p>
        </p:txBody>
      </p:sp>
    </p:spTree>
    <p:extLst>
      <p:ext uri="{BB962C8B-B14F-4D97-AF65-F5344CB8AC3E}">
        <p14:creationId xmlns="" xmlns:p14="http://schemas.microsoft.com/office/powerpoint/2010/main" val="163607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DEFINITION of 'Stockholders' Equity'</a:t>
            </a:r>
          </a:p>
          <a:p>
            <a:r>
              <a:rPr lang="en-US" dirty="0" smtClean="0"/>
              <a:t>The portion of the balance sheet that represents the capital received from investors in exchange for stock (paid-in capital), donated capital and retained earnings. Stockholders' equity represents the equity stake currently held on the books by a firm's equity investors.</a:t>
            </a:r>
          </a:p>
          <a:p>
            <a:r>
              <a:rPr lang="en-US" dirty="0" smtClean="0"/>
              <a:t>It is calculated either as a </a:t>
            </a:r>
          </a:p>
          <a:p>
            <a:r>
              <a:rPr lang="en-US" dirty="0" smtClean="0"/>
              <a:t>	firm's total assets - its total liabilities, </a:t>
            </a:r>
          </a:p>
          <a:p>
            <a:r>
              <a:rPr lang="en-US" dirty="0" smtClean="0"/>
              <a:t>or as </a:t>
            </a:r>
          </a:p>
          <a:p>
            <a:r>
              <a:rPr lang="en-US" dirty="0" smtClean="0"/>
              <a:t>	share capital + retained earnings - treasury shares</a:t>
            </a:r>
          </a:p>
          <a:p>
            <a:endParaRPr lang="en-US" dirty="0" smtClean="0"/>
          </a:p>
          <a:p>
            <a:r>
              <a:rPr lang="en-US" dirty="0" smtClean="0"/>
              <a:t>Also known as "shareholders' equity".</a:t>
            </a:r>
            <a:endParaRPr lang="en-US" dirty="0"/>
          </a:p>
        </p:txBody>
      </p:sp>
      <p:sp>
        <p:nvSpPr>
          <p:cNvPr id="4" name="Slide Number Placeholder 3"/>
          <p:cNvSpPr>
            <a:spLocks noGrp="1"/>
          </p:cNvSpPr>
          <p:nvPr>
            <p:ph type="sldNum" sz="quarter" idx="10"/>
          </p:nvPr>
        </p:nvSpPr>
        <p:spPr/>
        <p:txBody>
          <a:bodyPr/>
          <a:lstStyle/>
          <a:p>
            <a:fld id="{E5361E4E-FE4C-4055-8FE8-FFAF73FD3E0C}" type="slidenum">
              <a:rPr lang="en-US" smtClean="0"/>
              <a:pPr/>
              <a:t>5</a:t>
            </a:fld>
            <a:endParaRPr lang="en-US"/>
          </a:p>
        </p:txBody>
      </p:sp>
    </p:spTree>
    <p:extLst>
      <p:ext uri="{BB962C8B-B14F-4D97-AF65-F5344CB8AC3E}">
        <p14:creationId xmlns="" xmlns:p14="http://schemas.microsoft.com/office/powerpoint/2010/main" val="2874618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Meaning of turn over in the context of Finance: The </a:t>
            </a:r>
            <a:r>
              <a:rPr lang="en-US" sz="1200" b="0" i="0" u="sng" strike="noStrike" kern="1200" dirty="0" smtClean="0">
                <a:solidFill>
                  <a:schemeClr val="tx2">
                    <a:lumMod val="20000"/>
                    <a:lumOff val="80000"/>
                  </a:schemeClr>
                </a:solidFill>
                <a:effectLst/>
                <a:latin typeface="+mn-lt"/>
                <a:ea typeface="+mn-ea"/>
                <a:cs typeface="+mn-cs"/>
                <a:hlinkClick r:id="rId3"/>
              </a:rPr>
              <a:t>volume</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4"/>
              </a:rPr>
              <a:t>value</a:t>
            </a:r>
            <a:r>
              <a:rPr lang="en-US" sz="1200" b="0" i="0" kern="1200" dirty="0" smtClean="0">
                <a:solidFill>
                  <a:schemeClr val="tx1"/>
                </a:solidFill>
                <a:effectLst/>
                <a:latin typeface="+mn-lt"/>
                <a:ea typeface="+mn-ea"/>
                <a:cs typeface="+mn-cs"/>
              </a:rPr>
              <a:t> of </a:t>
            </a:r>
            <a:r>
              <a:rPr lang="en-US" sz="1200" b="0" i="0" u="none" strike="noStrike" kern="1200" dirty="0" smtClean="0">
                <a:solidFill>
                  <a:schemeClr val="tx1"/>
                </a:solidFill>
                <a:effectLst/>
                <a:latin typeface="+mn-lt"/>
                <a:ea typeface="+mn-ea"/>
                <a:cs typeface="+mn-cs"/>
                <a:hlinkClick r:id="rId5"/>
              </a:rPr>
              <a:t>shares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a:rPr>
              <a:t>traded</a:t>
            </a:r>
            <a:r>
              <a:rPr lang="en-US" sz="1200" b="0" i="0" kern="1200" dirty="0" smtClean="0">
                <a:solidFill>
                  <a:schemeClr val="tx1"/>
                </a:solidFill>
                <a:effectLst/>
                <a:latin typeface="+mn-lt"/>
                <a:ea typeface="+mn-ea"/>
                <a:cs typeface="+mn-cs"/>
              </a:rPr>
              <a:t> on a </a:t>
            </a:r>
            <a:r>
              <a:rPr lang="en-US" sz="1200" b="0" i="0" u="none" strike="noStrike" kern="1200" dirty="0" smtClean="0">
                <a:solidFill>
                  <a:schemeClr val="tx1"/>
                </a:solidFill>
                <a:effectLst/>
                <a:latin typeface="+mn-lt"/>
                <a:ea typeface="+mn-ea"/>
                <a:cs typeface="+mn-cs"/>
                <a:hlinkClick r:id="rId7"/>
              </a:rPr>
              <a:t>stock exchange</a:t>
            </a:r>
            <a:r>
              <a:rPr lang="en-US" sz="1200" b="0" i="0" kern="1200" dirty="0" smtClean="0">
                <a:solidFill>
                  <a:schemeClr val="tx1"/>
                </a:solidFill>
                <a:effectLst/>
                <a:latin typeface="+mn-lt"/>
                <a:ea typeface="+mn-ea"/>
                <a:cs typeface="+mn-cs"/>
              </a:rPr>
              <a:t> during a day, month, or year.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E5361E4E-FE4C-4055-8FE8-FFAF73FD3E0C}" type="slidenum">
              <a:rPr lang="en-US" smtClean="0"/>
              <a:pPr/>
              <a:t>9</a:t>
            </a:fld>
            <a:endParaRPr lang="en-US"/>
          </a:p>
        </p:txBody>
      </p:sp>
    </p:spTree>
    <p:extLst>
      <p:ext uri="{BB962C8B-B14F-4D97-AF65-F5344CB8AC3E}">
        <p14:creationId xmlns="" xmlns:p14="http://schemas.microsoft.com/office/powerpoint/2010/main" val="1474370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1288" y="-8468"/>
            <a:ext cx="12226405"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2404534"/>
            <a:ext cx="776895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461" y="4050835"/>
            <a:ext cx="776895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9/16/2019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 xmlns:p14="http://schemas.microsoft.com/office/powerpoint/2010/main" val="966050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12800" y="4470400"/>
            <a:ext cx="8463619"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9/16/2019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 xmlns:p14="http://schemas.microsoft.com/office/powerpoint/2010/main" val="193635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468099" y="3632200"/>
            <a:ext cx="722640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812798" y="4470400"/>
            <a:ext cx="846362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9/16/2019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 xmlns:p14="http://schemas.microsoft.com/office/powerpoint/2010/main" val="2610793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798" y="1931988"/>
            <a:ext cx="8463620"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9/16/2019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 xmlns:p14="http://schemas.microsoft.com/office/powerpoint/2010/main" val="53771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9/16/2019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 xmlns:p14="http://schemas.microsoft.com/office/powerpoint/2010/main" val="142964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1131" y="609600"/>
            <a:ext cx="8455287"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9/16/2019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 xmlns:p14="http://schemas.microsoft.com/office/powerpoint/2010/main" val="2949621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9/16/2019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 xmlns:p14="http://schemas.microsoft.com/office/powerpoint/2010/main" val="358387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9749" y="609601"/>
            <a:ext cx="130508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2799" y="609601"/>
            <a:ext cx="6926701"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9/16/2019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 xmlns:p14="http://schemas.microsoft.com/office/powerpoint/2010/main" val="46393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9/16/2019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 xmlns:p14="http://schemas.microsoft.com/office/powerpoint/2010/main" val="2968543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798" y="2700869"/>
            <a:ext cx="8463620"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12798" y="4527448"/>
            <a:ext cx="8463620"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9/16/2019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 xmlns:p14="http://schemas.microsoft.com/office/powerpoint/2010/main" val="1626222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2801" y="2160589"/>
            <a:ext cx="411747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58939" y="2160590"/>
            <a:ext cx="411748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9/16/2019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 xmlns:p14="http://schemas.microsoft.com/office/powerpoint/2010/main" val="3441357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799"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799" y="2737247"/>
            <a:ext cx="4120896"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55520"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55520" y="2737247"/>
            <a:ext cx="4120896"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E38DCE-135D-4EBE-85FB-C223B941CFEC}" type="datetimeFigureOut">
              <a:rPr lang="en-US" smtClean="0">
                <a:solidFill>
                  <a:prstClr val="black">
                    <a:tint val="75000"/>
                  </a:prstClr>
                </a:solidFill>
              </a:rPr>
              <a:pPr/>
              <a:t>9/16/2019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 xmlns:p14="http://schemas.microsoft.com/office/powerpoint/2010/main" val="397549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799" y="609600"/>
            <a:ext cx="8463619"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E38DCE-135D-4EBE-85FB-C223B941CFEC}" type="datetimeFigureOut">
              <a:rPr lang="en-US" smtClean="0">
                <a:solidFill>
                  <a:prstClr val="black">
                    <a:tint val="75000"/>
                  </a:prstClr>
                </a:solidFill>
              </a:rPr>
              <a:pPr/>
              <a:t>9/16/2019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 xmlns:p14="http://schemas.microsoft.com/office/powerpoint/2010/main" val="2140985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38DCE-135D-4EBE-85FB-C223B941CFEC}" type="datetimeFigureOut">
              <a:rPr lang="en-US" smtClean="0">
                <a:solidFill>
                  <a:prstClr val="black">
                    <a:tint val="75000"/>
                  </a:prstClr>
                </a:solidFill>
              </a:rPr>
              <a:pPr/>
              <a:t>9/16/2019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 xmlns:p14="http://schemas.microsoft.com/office/powerpoint/2010/main" val="1825326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1498604"/>
            <a:ext cx="3720243"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1701" y="514926"/>
            <a:ext cx="451471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2799" y="2777069"/>
            <a:ext cx="3720243"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9/16/2019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 xmlns:p14="http://schemas.microsoft.com/office/powerpoint/2010/main" val="50243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4800600"/>
            <a:ext cx="846361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799" y="609600"/>
            <a:ext cx="8463619"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812799" y="5367338"/>
            <a:ext cx="8463619"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9/16/2019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 xmlns:p14="http://schemas.microsoft.com/office/powerpoint/2010/main" val="390474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1289" y="-8468"/>
            <a:ext cx="12226407"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0" y="609600"/>
            <a:ext cx="8463617"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12799" y="2160590"/>
            <a:ext cx="8463619"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7011" y="6041364"/>
            <a:ext cx="91217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E38DCE-135D-4EBE-85FB-C223B941CFEC}" type="datetimeFigureOut">
              <a:rPr lang="en-US" smtClean="0">
                <a:solidFill>
                  <a:prstClr val="black">
                    <a:tint val="75000"/>
                  </a:prstClr>
                </a:solidFill>
              </a:rPr>
              <a:pPr/>
              <a:t>9/16/2019</a:t>
            </a:fld>
            <a:endParaRPr lang="en-US" dirty="0">
              <a:solidFill>
                <a:prstClr val="black">
                  <a:tint val="75000"/>
                </a:prstClr>
              </a:solidFill>
            </a:endParaRPr>
          </a:p>
        </p:txBody>
      </p:sp>
      <p:sp>
        <p:nvSpPr>
          <p:cNvPr id="5" name="Footer Placeholder 4"/>
          <p:cNvSpPr>
            <a:spLocks noGrp="1"/>
          </p:cNvSpPr>
          <p:nvPr>
            <p:ph type="ftr" sz="quarter" idx="3"/>
          </p:nvPr>
        </p:nvSpPr>
        <p:spPr>
          <a:xfrm>
            <a:off x="812799" y="6041364"/>
            <a:ext cx="616396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592902" y="6041364"/>
            <a:ext cx="683517" cy="365125"/>
          </a:xfrm>
          <a:prstGeom prst="rect">
            <a:avLst/>
          </a:prstGeom>
        </p:spPr>
        <p:txBody>
          <a:bodyPr vert="horz" lIns="91440" tIns="45720" rIns="91440" bIns="45720" rtlCol="0" anchor="ctr"/>
          <a:lstStyle>
            <a:lvl1pPr algn="r">
              <a:defRPr sz="900">
                <a:solidFill>
                  <a:schemeClr val="accent1"/>
                </a:solidFill>
              </a:defRPr>
            </a:lvl1p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 xmlns:p14="http://schemas.microsoft.com/office/powerpoint/2010/main" val="1426245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ecp.gov.p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24001"/>
            <a:ext cx="7772400" cy="1470025"/>
          </a:xfrm>
        </p:spPr>
        <p:txBody>
          <a:bodyPr/>
          <a:lstStyle/>
          <a:p>
            <a:r>
              <a:rPr lang="en-US" dirty="0" smtClean="0"/>
              <a:t>Course:   Professional Issues in IT</a:t>
            </a:r>
            <a:endParaRPr lang="en-US" dirty="0"/>
          </a:p>
        </p:txBody>
      </p:sp>
      <p:sp>
        <p:nvSpPr>
          <p:cNvPr id="5" name="Subtitle 4"/>
          <p:cNvSpPr>
            <a:spLocks noGrp="1"/>
          </p:cNvSpPr>
          <p:nvPr>
            <p:ph type="subTitle" idx="1"/>
          </p:nvPr>
        </p:nvSpPr>
        <p:spPr/>
        <p:txBody>
          <a:bodyPr/>
          <a:lstStyle/>
          <a:p>
            <a:r>
              <a:rPr lang="en-US" dirty="0" smtClean="0"/>
              <a:t>Course Instructor: </a:t>
            </a:r>
            <a:r>
              <a:rPr lang="en-US" dirty="0" err="1" smtClean="0"/>
              <a:t>Shaharbano</a:t>
            </a:r>
            <a:endParaRPr lang="en-US" dirty="0" smtClean="0"/>
          </a:p>
          <a:p>
            <a:r>
              <a:rPr lang="en-US" dirty="0" smtClean="0"/>
              <a:t>Email address: shahar.bano@nu.edu.pk</a:t>
            </a:r>
            <a:endParaRPr lang="en-US" dirty="0"/>
          </a:p>
        </p:txBody>
      </p:sp>
      <p:sp>
        <p:nvSpPr>
          <p:cNvPr id="3" name="TextBox 2"/>
          <p:cNvSpPr txBox="1"/>
          <p:nvPr/>
        </p:nvSpPr>
        <p:spPr>
          <a:xfrm>
            <a:off x="6781800" y="5134854"/>
            <a:ext cx="2819400" cy="369332"/>
          </a:xfrm>
          <a:prstGeom prst="rect">
            <a:avLst/>
          </a:prstGeom>
          <a:noFill/>
        </p:spPr>
        <p:txBody>
          <a:bodyPr wrap="square" rtlCol="0">
            <a:spAutoFit/>
          </a:bodyPr>
          <a:lstStyle/>
          <a:p>
            <a:r>
              <a:rPr lang="en-US" dirty="0" err="1">
                <a:solidFill>
                  <a:prstClr val="black"/>
                </a:solidFill>
              </a:rPr>
              <a:t>Lec</a:t>
            </a:r>
            <a:r>
              <a:rPr lang="en-US" dirty="0">
                <a:solidFill>
                  <a:prstClr val="black"/>
                </a:solidFill>
              </a:rPr>
              <a:t> # </a:t>
            </a:r>
            <a:r>
              <a:rPr lang="en-US" dirty="0" smtClean="0">
                <a:solidFill>
                  <a:prstClr val="black"/>
                </a:solidFill>
              </a:rPr>
              <a:t>9 </a:t>
            </a:r>
            <a:endParaRPr lang="en-US" dirty="0">
              <a:solidFill>
                <a:prstClr val="black"/>
              </a:solidFill>
            </a:endParaRPr>
          </a:p>
        </p:txBody>
      </p:sp>
    </p:spTree>
    <p:extLst>
      <p:ext uri="{BB962C8B-B14F-4D97-AF65-F5344CB8AC3E}">
        <p14:creationId xmlns="" xmlns:p14="http://schemas.microsoft.com/office/powerpoint/2010/main" val="2653188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expenditure account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45123" y="1178170"/>
            <a:ext cx="8086813" cy="5679830"/>
          </a:xfrm>
        </p:spPr>
      </p:pic>
    </p:spTree>
    <p:extLst>
      <p:ext uri="{BB962C8B-B14F-4D97-AF65-F5344CB8AC3E}">
        <p14:creationId xmlns="" xmlns:p14="http://schemas.microsoft.com/office/powerpoint/2010/main" val="2037675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CASH FLOW STATEMENT</a:t>
            </a:r>
            <a:endParaRPr lang="en-US" dirty="0"/>
          </a:p>
        </p:txBody>
      </p:sp>
      <p:sp>
        <p:nvSpPr>
          <p:cNvPr id="3" name="Content Placeholder 2"/>
          <p:cNvSpPr>
            <a:spLocks noGrp="1"/>
          </p:cNvSpPr>
          <p:nvPr>
            <p:ph idx="1"/>
          </p:nvPr>
        </p:nvSpPr>
        <p:spPr/>
        <p:txBody>
          <a:bodyPr/>
          <a:lstStyle/>
          <a:p>
            <a:pPr marL="0" indent="0">
              <a:buNone/>
            </a:pPr>
            <a:r>
              <a:rPr lang="en-US" sz="2000" dirty="0" smtClean="0"/>
              <a:t>Parents usually investigate about the expenses of their kids. Often during childhood we were asked for where we spent our money. If we bought any thing we were asked from where did the money come.</a:t>
            </a:r>
          </a:p>
          <a:p>
            <a:pPr marL="0" indent="0">
              <a:buNone/>
            </a:pPr>
            <a:r>
              <a:rPr lang="en-US" sz="2400" dirty="0" smtClean="0"/>
              <a:t>Thus creating a flow “from where to where” these accounts show cash flow.</a:t>
            </a:r>
          </a:p>
          <a:p>
            <a:pPr marL="0" indent="0">
              <a:buNone/>
            </a:pPr>
            <a:r>
              <a:rPr lang="en-US" sz="2400" dirty="0" smtClean="0"/>
              <a:t>The </a:t>
            </a:r>
            <a:r>
              <a:rPr lang="en-US" sz="2400" dirty="0"/>
              <a:t>link that ties the balance sheet and the profit and </a:t>
            </a:r>
            <a:r>
              <a:rPr lang="en-US" sz="2400" dirty="0" smtClean="0"/>
              <a:t>loss account </a:t>
            </a:r>
            <a:r>
              <a:rPr lang="en-US" sz="2400" dirty="0"/>
              <a:t>to the capital expenditure is the cash flow </a:t>
            </a:r>
            <a:r>
              <a:rPr lang="en-US" sz="2400" dirty="0" smtClean="0"/>
              <a:t>statement.</a:t>
            </a:r>
            <a:endParaRPr lang="en-US" dirty="0" smtClean="0"/>
          </a:p>
        </p:txBody>
      </p:sp>
    </p:spTree>
    <p:extLst>
      <p:ext uri="{BB962C8B-B14F-4D97-AF65-F5344CB8AC3E}">
        <p14:creationId xmlns="" xmlns:p14="http://schemas.microsoft.com/office/powerpoint/2010/main" val="651301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Cash flow</a:t>
            </a:r>
            <a:endParaRPr lang="en-US"/>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133856" y="1490028"/>
            <a:ext cx="7360918" cy="4569396"/>
          </a:xfrm>
        </p:spPr>
      </p:pic>
    </p:spTree>
    <p:extLst>
      <p:ext uri="{BB962C8B-B14F-4D97-AF65-F5344CB8AC3E}">
        <p14:creationId xmlns="" xmlns:p14="http://schemas.microsoft.com/office/powerpoint/2010/main" val="522880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816864"/>
          </a:xfrm>
        </p:spPr>
        <p:txBody>
          <a:bodyPr/>
          <a:lstStyle/>
          <a:p>
            <a:r>
              <a:rPr lang="en-US" dirty="0" smtClean="0"/>
              <a:t>Cash Flow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097024" y="1427162"/>
            <a:ext cx="5554878" cy="5071174"/>
          </a:xfrm>
        </p:spPr>
      </p:pic>
    </p:spTree>
    <p:extLst>
      <p:ext uri="{BB962C8B-B14F-4D97-AF65-F5344CB8AC3E}">
        <p14:creationId xmlns="" xmlns:p14="http://schemas.microsoft.com/office/powerpoint/2010/main" val="37499418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 name="Picture Placeholder 8"/>
          <p:cNvPicPr>
            <a:picLocks noGrp="1" noChangeAspect="1"/>
          </p:cNvPicPr>
          <p:nvPr>
            <p:ph type="pic" idx="1"/>
          </p:nvPr>
        </p:nvPicPr>
        <p:blipFill>
          <a:blip r:embed="rId2">
            <a:extLst>
              <a:ext uri="{28A0092B-C50C-407E-A947-70E740481C1C}">
                <a14:useLocalDpi xmlns="" xmlns:a14="http://schemas.microsoft.com/office/drawing/2010/main" val="0"/>
              </a:ext>
            </a:extLst>
          </a:blip>
          <a:srcRect t="4946" b="4946"/>
          <a:stretch>
            <a:fillRect/>
          </a:stretch>
        </p:blipFill>
        <p:spPr>
          <a:xfrm>
            <a:off x="812800" y="684050"/>
            <a:ext cx="8462963" cy="5095875"/>
          </a:xfrm>
        </p:spPr>
      </p:pic>
      <p:sp>
        <p:nvSpPr>
          <p:cNvPr id="4" name="Text Placeholder 3"/>
          <p:cNvSpPr>
            <a:spLocks noGrp="1"/>
          </p:cNvSpPr>
          <p:nvPr>
            <p:ph type="body" sz="half" idx="2"/>
          </p:nvPr>
        </p:nvSpPr>
        <p:spPr>
          <a:xfrm>
            <a:off x="879705" y="5813378"/>
            <a:ext cx="8463619" cy="674024"/>
          </a:xfrm>
        </p:spPr>
        <p:txBody>
          <a:bodyPr/>
          <a:lstStyle/>
          <a:p>
            <a:r>
              <a:rPr lang="en-US" i="1" dirty="0"/>
              <a:t>Sources and destinations of cash flows</a:t>
            </a:r>
            <a:endParaRPr lang="en-US" dirty="0"/>
          </a:p>
        </p:txBody>
      </p:sp>
    </p:spTree>
    <p:extLst>
      <p:ext uri="{BB962C8B-B14F-4D97-AF65-F5344CB8AC3E}">
        <p14:creationId xmlns="" xmlns:p14="http://schemas.microsoft.com/office/powerpoint/2010/main" val="1321294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914400"/>
          </a:xfrm>
        </p:spPr>
        <p:txBody>
          <a:bodyPr/>
          <a:lstStyle/>
          <a:p>
            <a:r>
              <a:rPr lang="en-US" b="1" dirty="0"/>
              <a:t>THE OVERALL PICTURE</a:t>
            </a:r>
            <a:endParaRPr lang="en-US" dirty="0"/>
          </a:p>
        </p:txBody>
      </p:sp>
      <p:sp>
        <p:nvSpPr>
          <p:cNvPr id="3" name="Content Placeholder 2"/>
          <p:cNvSpPr>
            <a:spLocks noGrp="1"/>
          </p:cNvSpPr>
          <p:nvPr>
            <p:ph idx="1"/>
          </p:nvPr>
        </p:nvSpPr>
        <p:spPr>
          <a:xfrm>
            <a:off x="1365505" y="1819214"/>
            <a:ext cx="5986272" cy="3880773"/>
          </a:xfrm>
        </p:spPr>
        <p:txBody>
          <a:bodyPr/>
          <a:lstStyle/>
          <a:p>
            <a:pPr marL="0" indent="0">
              <a:buNone/>
            </a:pPr>
            <a:r>
              <a:rPr lang="en-US" dirty="0"/>
              <a:t>The balance sheet, the profit and loss account, and the cash flow </a:t>
            </a:r>
            <a:r>
              <a:rPr lang="en-US" dirty="0" smtClean="0"/>
              <a:t>statement can </a:t>
            </a:r>
            <a:r>
              <a:rPr lang="en-US" dirty="0"/>
              <a:t>none of them be understood or interpreted in isolation. Their </a:t>
            </a:r>
            <a:r>
              <a:rPr lang="en-US" dirty="0" smtClean="0"/>
              <a:t>relationship to </a:t>
            </a:r>
            <a:r>
              <a:rPr lang="en-US" dirty="0"/>
              <a:t>each other needs to be understood and they need to be looked </a:t>
            </a:r>
            <a:r>
              <a:rPr lang="en-US" dirty="0" smtClean="0"/>
              <a:t>at together </a:t>
            </a:r>
            <a:r>
              <a:rPr lang="en-US" dirty="0"/>
              <a:t>when assessing the financial state of a company.</a:t>
            </a:r>
          </a:p>
        </p:txBody>
      </p:sp>
    </p:spTree>
    <p:extLst>
      <p:ext uri="{BB962C8B-B14F-4D97-AF65-F5344CB8AC3E}">
        <p14:creationId xmlns="" xmlns:p14="http://schemas.microsoft.com/office/powerpoint/2010/main" val="1828424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2458" y="0"/>
            <a:ext cx="9144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33984"/>
            <a:ext cx="8463617" cy="1231392"/>
          </a:xfrm>
        </p:spPr>
        <p:txBody>
          <a:bodyPr>
            <a:normAutofit/>
          </a:bodyPr>
          <a:lstStyle/>
          <a:p>
            <a:r>
              <a:rPr lang="en-US" i="1" dirty="0"/>
              <a:t>The relationship between the three financial statements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838053" y="2160588"/>
            <a:ext cx="6412457" cy="3881437"/>
          </a:xfrm>
        </p:spPr>
      </p:pic>
    </p:spTree>
    <p:extLst>
      <p:ext uri="{BB962C8B-B14F-4D97-AF65-F5344CB8AC3E}">
        <p14:creationId xmlns="" xmlns:p14="http://schemas.microsoft.com/office/powerpoint/2010/main" val="34879554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questions</a:t>
            </a:r>
            <a:endParaRPr lang="en-US" dirty="0"/>
          </a:p>
        </p:txBody>
      </p:sp>
      <p:sp>
        <p:nvSpPr>
          <p:cNvPr id="3" name="Content Placeholder 2"/>
          <p:cNvSpPr>
            <a:spLocks noGrp="1"/>
          </p:cNvSpPr>
          <p:nvPr>
            <p:ph idx="1"/>
          </p:nvPr>
        </p:nvSpPr>
        <p:spPr>
          <a:xfrm>
            <a:off x="812799" y="1463040"/>
            <a:ext cx="8849361" cy="4861560"/>
          </a:xfrm>
        </p:spPr>
        <p:txBody>
          <a:bodyPr>
            <a:normAutofit/>
          </a:bodyPr>
          <a:lstStyle/>
          <a:p>
            <a:pPr lvl="0"/>
            <a:r>
              <a:rPr lang="en-US" sz="2400" b="1" dirty="0" smtClean="0">
                <a:solidFill>
                  <a:schemeClr val="tx1"/>
                </a:solidFill>
              </a:rPr>
              <a:t>What is the difference between current assets and non-current assets?</a:t>
            </a:r>
          </a:p>
          <a:p>
            <a:pPr lvl="0"/>
            <a:r>
              <a:rPr lang="en-US" sz="2400" b="1" dirty="0" smtClean="0">
                <a:solidFill>
                  <a:schemeClr val="tx1"/>
                </a:solidFill>
              </a:rPr>
              <a:t>Which financial statement can I find noncurrent assets on?</a:t>
            </a:r>
          </a:p>
          <a:p>
            <a:pPr lvl="0"/>
            <a:r>
              <a:rPr lang="en-US" sz="2400" b="1" dirty="0" smtClean="0">
                <a:solidFill>
                  <a:schemeClr val="tx1"/>
                </a:solidFill>
              </a:rPr>
              <a:t>On which financial statements does a company report its long-term debt?</a:t>
            </a:r>
          </a:p>
          <a:p>
            <a:pPr lvl="0"/>
            <a:r>
              <a:rPr lang="en-US" sz="2400" b="1" dirty="0" smtClean="0">
                <a:solidFill>
                  <a:schemeClr val="tx1"/>
                </a:solidFill>
              </a:rPr>
              <a:t>What items on the balance sheet are most important in fundamental analysis?</a:t>
            </a:r>
          </a:p>
          <a:p>
            <a:pPr lvl="0"/>
            <a:r>
              <a:rPr lang="en-US" sz="2400" b="1" dirty="0" smtClean="0">
                <a:solidFill>
                  <a:schemeClr val="tx1"/>
                </a:solidFill>
              </a:rPr>
              <a:t>What are some common examples of noncurrent assets?</a:t>
            </a:r>
            <a:endParaRPr lang="en-US" b="1" dirty="0" smtClean="0">
              <a:solidFill>
                <a:schemeClr val="tx1"/>
              </a:solidFill>
            </a:endParaRPr>
          </a:p>
          <a:p>
            <a:endParaRPr lang="en-US" b="1"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914400"/>
          </a:xfrm>
        </p:spPr>
        <p:txBody>
          <a:bodyPr/>
          <a:lstStyle/>
          <a:p>
            <a:r>
              <a:rPr lang="en-US" b="1" dirty="0"/>
              <a:t>Financial Accounting</a:t>
            </a:r>
            <a:endParaRPr lang="en-US" dirty="0"/>
          </a:p>
        </p:txBody>
      </p:sp>
      <p:sp>
        <p:nvSpPr>
          <p:cNvPr id="3" name="Content Placeholder 2"/>
          <p:cNvSpPr>
            <a:spLocks noGrp="1"/>
          </p:cNvSpPr>
          <p:nvPr>
            <p:ph idx="1"/>
          </p:nvPr>
        </p:nvSpPr>
        <p:spPr>
          <a:xfrm>
            <a:off x="812799" y="1877568"/>
            <a:ext cx="8463619" cy="4163795"/>
          </a:xfrm>
        </p:spPr>
        <p:txBody>
          <a:bodyPr/>
          <a:lstStyle/>
          <a:p>
            <a:pPr marL="0" indent="0">
              <a:buNone/>
            </a:pPr>
            <a:r>
              <a:rPr lang="en-US" i="1" dirty="0"/>
              <a:t>After studying this chapter, you should understand the purpose of the three </a:t>
            </a:r>
            <a:r>
              <a:rPr lang="en-US" i="1" dirty="0" smtClean="0"/>
              <a:t>most important </a:t>
            </a:r>
            <a:r>
              <a:rPr lang="en-US" i="1" dirty="0"/>
              <a:t>items in the annual report:</a:t>
            </a:r>
          </a:p>
          <a:p>
            <a:r>
              <a:rPr lang="en-US" dirty="0"/>
              <a:t> </a:t>
            </a:r>
            <a:r>
              <a:rPr lang="en-US" i="1" dirty="0"/>
              <a:t>the balance sheet;</a:t>
            </a:r>
          </a:p>
          <a:p>
            <a:r>
              <a:rPr lang="en-US" dirty="0"/>
              <a:t> </a:t>
            </a:r>
            <a:r>
              <a:rPr lang="en-US" i="1" dirty="0"/>
              <a:t>the profit and loss account; and</a:t>
            </a:r>
          </a:p>
          <a:p>
            <a:r>
              <a:rPr lang="en-US" dirty="0"/>
              <a:t> </a:t>
            </a:r>
            <a:r>
              <a:rPr lang="en-US" i="1" dirty="0"/>
              <a:t>the cash flow statement.</a:t>
            </a:r>
          </a:p>
          <a:p>
            <a:pPr marL="0" indent="0">
              <a:buNone/>
            </a:pPr>
            <a:r>
              <a:rPr lang="en-US" i="1" dirty="0"/>
              <a:t>These are known as the financial statements and together they provide a picture </a:t>
            </a:r>
            <a:r>
              <a:rPr lang="en-US" i="1" dirty="0" smtClean="0"/>
              <a:t>of the </a:t>
            </a:r>
            <a:r>
              <a:rPr lang="en-US" i="1" dirty="0"/>
              <a:t>overall financial health of the business. You should be able to interpret them </a:t>
            </a:r>
            <a:r>
              <a:rPr lang="en-US" i="1" dirty="0" smtClean="0"/>
              <a:t>in simple </a:t>
            </a:r>
            <a:r>
              <a:rPr lang="en-US" i="1" dirty="0"/>
              <a:t>cases.</a:t>
            </a:r>
            <a:endParaRPr lang="en-US" dirty="0"/>
          </a:p>
        </p:txBody>
      </p:sp>
    </p:spTree>
    <p:extLst>
      <p:ext uri="{BB962C8B-B14F-4D97-AF65-F5344CB8AC3E}">
        <p14:creationId xmlns="" xmlns:p14="http://schemas.microsoft.com/office/powerpoint/2010/main" val="1742805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926592"/>
          </a:xfrm>
        </p:spPr>
        <p:txBody>
          <a:bodyPr/>
          <a:lstStyle/>
          <a:p>
            <a:r>
              <a:rPr lang="en-US" dirty="0" smtClean="0"/>
              <a:t>Annual Report</a:t>
            </a:r>
            <a:endParaRPr lang="en-US" dirty="0"/>
          </a:p>
        </p:txBody>
      </p:sp>
      <p:sp>
        <p:nvSpPr>
          <p:cNvPr id="3" name="Content Placeholder 2"/>
          <p:cNvSpPr>
            <a:spLocks noGrp="1"/>
          </p:cNvSpPr>
          <p:nvPr>
            <p:ph idx="1"/>
          </p:nvPr>
        </p:nvSpPr>
        <p:spPr>
          <a:xfrm>
            <a:off x="812799" y="1706880"/>
            <a:ext cx="8463619" cy="4334483"/>
          </a:xfrm>
        </p:spPr>
        <p:txBody>
          <a:bodyPr/>
          <a:lstStyle/>
          <a:p>
            <a:pPr marL="0" indent="0">
              <a:buNone/>
            </a:pPr>
            <a:r>
              <a:rPr lang="en-US" dirty="0" smtClean="0"/>
              <a:t>The limited companies, when liquidify, only looses the amount they have spent. How ever there is a check on the performance of these companies.</a:t>
            </a:r>
          </a:p>
          <a:p>
            <a:pPr marL="0" indent="0">
              <a:buNone/>
            </a:pPr>
            <a:r>
              <a:rPr lang="en-US" dirty="0" smtClean="0"/>
              <a:t>In UK the </a:t>
            </a:r>
            <a:r>
              <a:rPr lang="en-US" dirty="0"/>
              <a:t>law </a:t>
            </a:r>
            <a:r>
              <a:rPr lang="en-US" dirty="0" smtClean="0"/>
              <a:t>requires that</a:t>
            </a:r>
            <a:r>
              <a:rPr lang="en-US" dirty="0"/>
              <a:t>, every year, the company produces an annual report, which must </a:t>
            </a:r>
            <a:r>
              <a:rPr lang="en-US" dirty="0" smtClean="0"/>
              <a:t>be filed </a:t>
            </a:r>
            <a:r>
              <a:rPr lang="en-US" dirty="0"/>
              <a:t>at Companies House</a:t>
            </a:r>
            <a:r>
              <a:rPr lang="en-US" dirty="0" smtClean="0"/>
              <a:t>.</a:t>
            </a:r>
          </a:p>
          <a:p>
            <a:pPr marL="0" indent="0">
              <a:buNone/>
            </a:pPr>
            <a:r>
              <a:rPr lang="en-US" dirty="0" smtClean="0"/>
              <a:t>In Pakistan the companies submit these reports to the license providing authority namely </a:t>
            </a:r>
            <a:r>
              <a:rPr lang="en-US" b="1" dirty="0" smtClean="0"/>
              <a:t>SECP</a:t>
            </a:r>
            <a:r>
              <a:rPr lang="en-US" dirty="0" smtClean="0"/>
              <a:t>; Securities and Exchange Commission of Pakistan . </a:t>
            </a:r>
          </a:p>
          <a:p>
            <a:pPr marL="0" indent="0">
              <a:buNone/>
            </a:pPr>
            <a:r>
              <a:rPr lang="en-US" dirty="0"/>
              <a:t>The annual report contains information </a:t>
            </a:r>
            <a:r>
              <a:rPr lang="en-US" dirty="0" smtClean="0"/>
              <a:t>about the </a:t>
            </a:r>
            <a:r>
              <a:rPr lang="en-US" dirty="0"/>
              <a:t>company and its activities during the preceding year.</a:t>
            </a:r>
          </a:p>
          <a:p>
            <a:pPr marL="0" indent="0">
              <a:buNone/>
            </a:pPr>
            <a:endParaRPr lang="en-US" dirty="0" smtClean="0"/>
          </a:p>
          <a:p>
            <a:pPr marL="0" indent="0">
              <a:buNone/>
            </a:pPr>
            <a:r>
              <a:rPr lang="en-US" dirty="0" smtClean="0"/>
              <a:t>Link:  </a:t>
            </a:r>
            <a:r>
              <a:rPr lang="en-US" dirty="0" smtClean="0">
                <a:hlinkClick r:id="rId3"/>
              </a:rPr>
              <a:t>https</a:t>
            </a:r>
            <a:r>
              <a:rPr lang="en-US" dirty="0" smtClean="0">
                <a:hlinkClick r:id="rId3"/>
              </a:rPr>
              <a:t>://www.secp.gov.pk</a:t>
            </a:r>
            <a:r>
              <a:rPr lang="en-US" dirty="0" smtClean="0">
                <a:hlinkClick r:id="rId3"/>
              </a:rPr>
              <a:t>/</a:t>
            </a:r>
            <a:r>
              <a:rPr lang="en-US" dirty="0" smtClean="0"/>
              <a:t> </a:t>
            </a:r>
            <a:endParaRPr lang="en-US" dirty="0" smtClean="0"/>
          </a:p>
        </p:txBody>
      </p:sp>
    </p:spTree>
    <p:extLst>
      <p:ext uri="{BB962C8B-B14F-4D97-AF65-F5344CB8AC3E}">
        <p14:creationId xmlns="" xmlns:p14="http://schemas.microsoft.com/office/powerpoint/2010/main" val="2700635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011936"/>
          </a:xfrm>
        </p:spPr>
        <p:txBody>
          <a:bodyPr/>
          <a:lstStyle/>
          <a:p>
            <a:r>
              <a:rPr lang="en-US" b="1" dirty="0"/>
              <a:t>THE BALANCE SHEET</a:t>
            </a:r>
            <a:endParaRPr lang="en-US" dirty="0"/>
          </a:p>
        </p:txBody>
      </p:sp>
      <p:sp>
        <p:nvSpPr>
          <p:cNvPr id="3" name="Content Placeholder 2"/>
          <p:cNvSpPr>
            <a:spLocks noGrp="1"/>
          </p:cNvSpPr>
          <p:nvPr>
            <p:ph idx="1"/>
          </p:nvPr>
        </p:nvSpPr>
        <p:spPr>
          <a:xfrm>
            <a:off x="812799" y="1621536"/>
            <a:ext cx="8463619" cy="4419827"/>
          </a:xfrm>
        </p:spPr>
        <p:txBody>
          <a:bodyPr/>
          <a:lstStyle/>
          <a:p>
            <a:pPr marL="0" indent="0">
              <a:buNone/>
            </a:pPr>
            <a:r>
              <a:rPr lang="en-US" dirty="0" smtClean="0"/>
              <a:t> The balance sheet is that financial statement in the annual report which </a:t>
            </a:r>
            <a:r>
              <a:rPr lang="en-US" dirty="0"/>
              <a:t>show </a:t>
            </a:r>
            <a:endParaRPr lang="en-US" dirty="0" smtClean="0"/>
          </a:p>
          <a:p>
            <a:r>
              <a:rPr lang="en-US" dirty="0" smtClean="0"/>
              <a:t>what </a:t>
            </a:r>
            <a:r>
              <a:rPr lang="en-US" dirty="0"/>
              <a:t>the company owns – </a:t>
            </a:r>
            <a:r>
              <a:rPr lang="en-US" dirty="0" smtClean="0"/>
              <a:t>its </a:t>
            </a:r>
            <a:r>
              <a:rPr lang="en-US" i="1" dirty="0" smtClean="0"/>
              <a:t>assets </a:t>
            </a:r>
            <a:endParaRPr lang="en-US" dirty="0" smtClean="0"/>
          </a:p>
          <a:p>
            <a:r>
              <a:rPr lang="en-US" dirty="0" smtClean="0"/>
              <a:t>and </a:t>
            </a:r>
            <a:r>
              <a:rPr lang="en-US" dirty="0"/>
              <a:t>what it owes – its </a:t>
            </a:r>
            <a:r>
              <a:rPr lang="en-US" i="1" dirty="0"/>
              <a:t>liabilities</a:t>
            </a:r>
            <a:r>
              <a:rPr lang="en-US" dirty="0" smtClean="0"/>
              <a:t>.</a:t>
            </a:r>
          </a:p>
          <a:p>
            <a:pPr marL="0" indent="0">
              <a:buNone/>
            </a:pPr>
            <a:r>
              <a:rPr lang="en-US" dirty="0" smtClean="0"/>
              <a:t>Key words</a:t>
            </a:r>
          </a:p>
          <a:p>
            <a:pPr lvl="1"/>
            <a:r>
              <a:rPr lang="en-US" dirty="0" smtClean="0"/>
              <a:t>Current Assets	</a:t>
            </a:r>
          </a:p>
          <a:p>
            <a:pPr lvl="1"/>
            <a:r>
              <a:rPr lang="en-US" dirty="0" smtClean="0"/>
              <a:t>Fixed Assets</a:t>
            </a:r>
          </a:p>
          <a:p>
            <a:pPr lvl="1"/>
            <a:r>
              <a:rPr lang="en-US" dirty="0" smtClean="0"/>
              <a:t>Depreciation </a:t>
            </a:r>
          </a:p>
          <a:p>
            <a:pPr lvl="1"/>
            <a:r>
              <a:rPr lang="en-US" dirty="0" smtClean="0"/>
              <a:t>Tangible</a:t>
            </a:r>
          </a:p>
          <a:p>
            <a:pPr lvl="1"/>
            <a:r>
              <a:rPr lang="en-US" dirty="0" smtClean="0"/>
              <a:t>Intangible</a:t>
            </a:r>
          </a:p>
          <a:p>
            <a:pPr lvl="1"/>
            <a:r>
              <a:rPr lang="en-US" dirty="0" smtClean="0"/>
              <a:t>Current liabilities</a:t>
            </a:r>
          </a:p>
          <a:p>
            <a:pPr lvl="1"/>
            <a:r>
              <a:rPr lang="en-US" dirty="0" smtClean="0"/>
              <a:t>Fixed liabilities  </a:t>
            </a:r>
            <a:endParaRPr lang="en-US" dirty="0"/>
          </a:p>
          <a:p>
            <a:pPr marL="0" indent="0">
              <a:buNone/>
            </a:pPr>
            <a:endParaRPr lang="en-US" dirty="0"/>
          </a:p>
        </p:txBody>
      </p:sp>
    </p:spTree>
    <p:extLst>
      <p:ext uri="{BB962C8B-B14F-4D97-AF65-F5344CB8AC3E}">
        <p14:creationId xmlns="" xmlns:p14="http://schemas.microsoft.com/office/powerpoint/2010/main" val="3413362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2716"/>
            <a:ext cx="8463617" cy="463296"/>
          </a:xfrm>
        </p:spPr>
        <p:txBody>
          <a:bodyPr>
            <a:normAutofit fontScale="90000"/>
          </a:bodyPr>
          <a:lstStyle/>
          <a:p>
            <a:r>
              <a:rPr lang="en-US" dirty="0" smtClean="0"/>
              <a:t>Balance Sheet </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1578280" y="-723905"/>
            <a:ext cx="7123759" cy="7581905"/>
          </a:xfrm>
        </p:spPr>
      </p:pic>
    </p:spTree>
    <p:extLst>
      <p:ext uri="{BB962C8B-B14F-4D97-AF65-F5344CB8AC3E}">
        <p14:creationId xmlns="" xmlns:p14="http://schemas.microsoft.com/office/powerpoint/2010/main" val="1032643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sheet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594114" y="1459150"/>
            <a:ext cx="7229043" cy="4957692"/>
          </a:xfrm>
        </p:spPr>
      </p:pic>
    </p:spTree>
    <p:extLst>
      <p:ext uri="{BB962C8B-B14F-4D97-AF65-F5344CB8AC3E}">
        <p14:creationId xmlns="" xmlns:p14="http://schemas.microsoft.com/office/powerpoint/2010/main" val="3743557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804672"/>
          </a:xfrm>
        </p:spPr>
        <p:txBody>
          <a:bodyPr/>
          <a:lstStyle/>
          <a:p>
            <a:r>
              <a:rPr lang="en-US" b="1" dirty="0"/>
              <a:t>THE PROFIT AND LOSS ACCOUNT</a:t>
            </a:r>
            <a:endParaRPr lang="en-US" dirty="0"/>
          </a:p>
        </p:txBody>
      </p:sp>
      <p:sp>
        <p:nvSpPr>
          <p:cNvPr id="3" name="Content Placeholder 2"/>
          <p:cNvSpPr>
            <a:spLocks noGrp="1"/>
          </p:cNvSpPr>
          <p:nvPr>
            <p:ph idx="1"/>
          </p:nvPr>
        </p:nvSpPr>
        <p:spPr>
          <a:xfrm>
            <a:off x="1194816" y="1658112"/>
            <a:ext cx="7620000" cy="4383251"/>
          </a:xfrm>
        </p:spPr>
        <p:txBody>
          <a:bodyPr/>
          <a:lstStyle/>
          <a:p>
            <a:pPr marL="0" indent="0">
              <a:buNone/>
            </a:pPr>
            <a:r>
              <a:rPr lang="en-US" dirty="0"/>
              <a:t>The </a:t>
            </a:r>
            <a:r>
              <a:rPr lang="en-US" i="1" dirty="0"/>
              <a:t>profit and loss account </a:t>
            </a:r>
            <a:r>
              <a:rPr lang="en-US" dirty="0"/>
              <a:t>shows how much money has been received </a:t>
            </a:r>
            <a:r>
              <a:rPr lang="en-US" dirty="0" smtClean="0"/>
              <a:t>and how </a:t>
            </a:r>
            <a:r>
              <a:rPr lang="en-US" dirty="0"/>
              <a:t>much has been spent in a given period – usually the </a:t>
            </a:r>
            <a:r>
              <a:rPr lang="en-US" dirty="0" smtClean="0"/>
              <a:t>organization’s financial </a:t>
            </a:r>
            <a:r>
              <a:rPr lang="en-US" dirty="0"/>
              <a:t>year</a:t>
            </a:r>
            <a:r>
              <a:rPr lang="en-US" dirty="0" smtClean="0"/>
              <a:t>.</a:t>
            </a:r>
          </a:p>
          <a:p>
            <a:pPr marL="0" indent="0">
              <a:buNone/>
            </a:pPr>
            <a:r>
              <a:rPr lang="en-US" dirty="0"/>
              <a:t>In the case of non-profit-making organizations it is usually called an </a:t>
            </a:r>
            <a:r>
              <a:rPr lang="en-US" i="1" dirty="0"/>
              <a:t>income and expenditure </a:t>
            </a:r>
            <a:r>
              <a:rPr lang="en-US" dirty="0"/>
              <a:t>account.</a:t>
            </a:r>
          </a:p>
          <a:p>
            <a:pPr marL="0" indent="0">
              <a:buNone/>
            </a:pPr>
            <a:endParaRPr lang="en-US" dirty="0"/>
          </a:p>
        </p:txBody>
      </p:sp>
    </p:spTree>
    <p:extLst>
      <p:ext uri="{BB962C8B-B14F-4D97-AF65-F5344CB8AC3E}">
        <p14:creationId xmlns="" xmlns:p14="http://schemas.microsoft.com/office/powerpoint/2010/main" val="1992012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1973"/>
            <a:ext cx="8463617" cy="573024"/>
          </a:xfrm>
        </p:spPr>
        <p:txBody>
          <a:bodyPr>
            <a:normAutofit fontScale="90000"/>
          </a:bodyPr>
          <a:lstStyle/>
          <a:p>
            <a:r>
              <a:rPr lang="en-US" dirty="0" smtClean="0"/>
              <a:t>Profit and Loss Account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003934" y="516086"/>
            <a:ext cx="6738622" cy="6203811"/>
          </a:xfrm>
        </p:spPr>
      </p:pic>
    </p:spTree>
    <p:extLst>
      <p:ext uri="{BB962C8B-B14F-4D97-AF65-F5344CB8AC3E}">
        <p14:creationId xmlns="" xmlns:p14="http://schemas.microsoft.com/office/powerpoint/2010/main" val="2751715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 loss account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1085088" y="1499616"/>
            <a:ext cx="7680960" cy="4962144"/>
          </a:xfrm>
        </p:spPr>
      </p:pic>
    </p:spTree>
    <p:extLst>
      <p:ext uri="{BB962C8B-B14F-4D97-AF65-F5344CB8AC3E}">
        <p14:creationId xmlns="" xmlns:p14="http://schemas.microsoft.com/office/powerpoint/2010/main" val="2573173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13529</TotalTime>
  <Words>590</Words>
  <Application>Microsoft Office PowerPoint</Application>
  <PresentationFormat>Custom</PresentationFormat>
  <Paragraphs>69</Paragraphs>
  <Slides>18</Slides>
  <Notes>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Course:   Professional Issues in IT</vt:lpstr>
      <vt:lpstr>Financial Accounting</vt:lpstr>
      <vt:lpstr>Annual Report</vt:lpstr>
      <vt:lpstr>THE BALANCE SHEET</vt:lpstr>
      <vt:lpstr>Balance Sheet </vt:lpstr>
      <vt:lpstr>Balance sheet</vt:lpstr>
      <vt:lpstr>THE PROFIT AND LOSS ACCOUNT</vt:lpstr>
      <vt:lpstr>Profit and Loss Account</vt:lpstr>
      <vt:lpstr>Profit loss account</vt:lpstr>
      <vt:lpstr>Income expenditure account</vt:lpstr>
      <vt:lpstr>THE CASH FLOW STATEMENT</vt:lpstr>
      <vt:lpstr>Cash flow</vt:lpstr>
      <vt:lpstr>Cash Flow</vt:lpstr>
      <vt:lpstr>Slide 14</vt:lpstr>
      <vt:lpstr>THE OVERALL PICTURE</vt:lpstr>
      <vt:lpstr>Slide 16</vt:lpstr>
      <vt:lpstr>The relationship between the three financial statements</vt:lpstr>
      <vt:lpstr>Some 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creator>SHAHAR BANO</dc:creator>
  <cp:lastModifiedBy>shahar.bano</cp:lastModifiedBy>
  <cp:revision>65</cp:revision>
  <dcterms:created xsi:type="dcterms:W3CDTF">2015-08-31T04:34:19Z</dcterms:created>
  <dcterms:modified xsi:type="dcterms:W3CDTF">2019-09-17T04:01:16Z</dcterms:modified>
</cp:coreProperties>
</file>