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notesMasterIdLst>
    <p:notesMasterId r:id="rId18"/>
  </p:notesMasterIdLst>
  <p:sldIdLst>
    <p:sldId id="433" r:id="rId2"/>
    <p:sldId id="406" r:id="rId3"/>
    <p:sldId id="380" r:id="rId4"/>
    <p:sldId id="439" r:id="rId5"/>
    <p:sldId id="381" r:id="rId6"/>
    <p:sldId id="434" r:id="rId7"/>
    <p:sldId id="402" r:id="rId8"/>
    <p:sldId id="435" r:id="rId9"/>
    <p:sldId id="403" r:id="rId10"/>
    <p:sldId id="382" r:id="rId11"/>
    <p:sldId id="436" r:id="rId12"/>
    <p:sldId id="437" r:id="rId13"/>
    <p:sldId id="404" r:id="rId14"/>
    <p:sldId id="405" r:id="rId15"/>
    <p:sldId id="438" r:id="rId16"/>
    <p:sldId id="390" r:id="rId1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0392" autoAdjust="0"/>
  </p:normalViewPr>
  <p:slideViewPr>
    <p:cSldViewPr>
      <p:cViewPr varScale="1">
        <p:scale>
          <a:sx n="78" d="100"/>
          <a:sy n="78" d="100"/>
        </p:scale>
        <p:origin x="1200"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21BC0E-6413-ED43-95B8-7EC7FE54C930}"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00F0E840-7DE4-5B47-BB60-7E11921F698E}">
      <dgm:prSet phldrT="[Text]"/>
      <dgm:spPr>
        <a:solidFill>
          <a:schemeClr val="accent3">
            <a:lumMod val="75000"/>
          </a:schemeClr>
        </a:solidFill>
        <a:ln>
          <a:solidFill>
            <a:schemeClr val="bg1"/>
          </a:solidFill>
        </a:ln>
      </dgm:spPr>
      <dgm:t>
        <a:bodyPr/>
        <a:lstStyle/>
        <a:p>
          <a:r>
            <a:rPr lang="en-US" b="1" baseline="0" dirty="0">
              <a:solidFill>
                <a:schemeClr val="bg1"/>
              </a:solidFill>
              <a:effectLst/>
              <a:latin typeface="+mj-lt"/>
            </a:rPr>
            <a:t>Pattern matching</a:t>
          </a:r>
        </a:p>
      </dgm:t>
    </dgm:pt>
    <dgm:pt modelId="{4C3152AC-82FB-424D-81A0-AA54C5E3528D}" type="parTrans" cxnId="{9415FE31-182D-4647-85B9-93BEA7BD488B}">
      <dgm:prSet/>
      <dgm:spPr/>
      <dgm:t>
        <a:bodyPr/>
        <a:lstStyle/>
        <a:p>
          <a:endParaRPr lang="en-US"/>
        </a:p>
      </dgm:t>
    </dgm:pt>
    <dgm:pt modelId="{3FB2ED0B-AE86-8D40-8D20-1F7B5BC3688E}" type="sibTrans" cxnId="{9415FE31-182D-4647-85B9-93BEA7BD488B}">
      <dgm:prSet/>
      <dgm:spPr/>
      <dgm:t>
        <a:bodyPr/>
        <a:lstStyle/>
        <a:p>
          <a:endParaRPr lang="en-US"/>
        </a:p>
      </dgm:t>
    </dgm:pt>
    <dgm:pt modelId="{4C4D0F70-2A3D-2645-997E-5C83FEF7EA03}">
      <dgm:prSet/>
      <dgm:spPr>
        <a:solidFill>
          <a:schemeClr val="accent5">
            <a:lumMod val="75000"/>
          </a:schemeClr>
        </a:solidFill>
        <a:ln>
          <a:solidFill>
            <a:schemeClr val="bg1"/>
          </a:solidFill>
        </a:ln>
      </dgm:spPr>
      <dgm:t>
        <a:bodyPr/>
        <a:lstStyle/>
        <a:p>
          <a:r>
            <a:rPr lang="en-US" b="1" baseline="0" dirty="0" err="1">
              <a:solidFill>
                <a:schemeClr val="bg1"/>
              </a:solidFill>
              <a:effectLst/>
              <a:latin typeface="+mj-lt"/>
            </a:rPr>
            <a:t>Stateful</a:t>
          </a:r>
          <a:r>
            <a:rPr lang="en-US" b="1" baseline="0" dirty="0">
              <a:solidFill>
                <a:schemeClr val="bg1"/>
              </a:solidFill>
              <a:effectLst/>
              <a:latin typeface="+mj-lt"/>
            </a:rPr>
            <a:t> matching</a:t>
          </a:r>
        </a:p>
      </dgm:t>
    </dgm:pt>
    <dgm:pt modelId="{D3066B2B-C113-794D-8551-658FF1DB5F01}" type="parTrans" cxnId="{50A95CD5-06C7-544B-B205-C0A3598201C3}">
      <dgm:prSet/>
      <dgm:spPr/>
      <dgm:t>
        <a:bodyPr/>
        <a:lstStyle/>
        <a:p>
          <a:endParaRPr lang="en-US"/>
        </a:p>
      </dgm:t>
    </dgm:pt>
    <dgm:pt modelId="{6B4B0D90-C170-7B43-A917-48BFBA0E7BD9}" type="sibTrans" cxnId="{50A95CD5-06C7-544B-B205-C0A3598201C3}">
      <dgm:prSet/>
      <dgm:spPr/>
      <dgm:t>
        <a:bodyPr/>
        <a:lstStyle/>
        <a:p>
          <a:endParaRPr lang="en-US"/>
        </a:p>
      </dgm:t>
    </dgm:pt>
    <dgm:pt modelId="{44BFFB0B-CC39-9749-A4B7-3FFC2A43A822}">
      <dgm:prSet/>
      <dgm:spPr>
        <a:solidFill>
          <a:schemeClr val="accent1"/>
        </a:solidFill>
        <a:ln>
          <a:solidFill>
            <a:schemeClr val="bg1"/>
          </a:solidFill>
        </a:ln>
      </dgm:spPr>
      <dgm:t>
        <a:bodyPr/>
        <a:lstStyle/>
        <a:p>
          <a:r>
            <a:rPr lang="en-US" b="1" baseline="0" dirty="0">
              <a:solidFill>
                <a:schemeClr val="bg1"/>
              </a:solidFill>
              <a:effectLst/>
              <a:latin typeface="+mj-lt"/>
            </a:rPr>
            <a:t>Protocol anomaly</a:t>
          </a:r>
        </a:p>
      </dgm:t>
    </dgm:pt>
    <dgm:pt modelId="{653282BA-6EDC-D249-9858-386E079E3959}" type="parTrans" cxnId="{69AF907F-8A43-5046-A1AB-EB97F0164D7D}">
      <dgm:prSet/>
      <dgm:spPr/>
      <dgm:t>
        <a:bodyPr/>
        <a:lstStyle/>
        <a:p>
          <a:endParaRPr lang="en-US"/>
        </a:p>
      </dgm:t>
    </dgm:pt>
    <dgm:pt modelId="{23EF5BE4-BC06-4F4A-87FB-015C5A90A56C}" type="sibTrans" cxnId="{69AF907F-8A43-5046-A1AB-EB97F0164D7D}">
      <dgm:prSet/>
      <dgm:spPr/>
      <dgm:t>
        <a:bodyPr/>
        <a:lstStyle/>
        <a:p>
          <a:endParaRPr lang="en-US"/>
        </a:p>
      </dgm:t>
    </dgm:pt>
    <dgm:pt modelId="{4B5C8D81-F9FE-B24D-A9DB-8871C78D80EC}">
      <dgm:prSet/>
      <dgm:spPr>
        <a:solidFill>
          <a:schemeClr val="accent5">
            <a:lumMod val="75000"/>
          </a:schemeClr>
        </a:solidFill>
        <a:ln>
          <a:solidFill>
            <a:schemeClr val="bg1"/>
          </a:solidFill>
        </a:ln>
      </dgm:spPr>
      <dgm:t>
        <a:bodyPr/>
        <a:lstStyle/>
        <a:p>
          <a:r>
            <a:rPr lang="en-US" b="1" baseline="0" dirty="0">
              <a:solidFill>
                <a:schemeClr val="bg1"/>
              </a:solidFill>
              <a:effectLst/>
              <a:latin typeface="+mj-lt"/>
            </a:rPr>
            <a:t>Traffic anomaly</a:t>
          </a:r>
        </a:p>
      </dgm:t>
    </dgm:pt>
    <dgm:pt modelId="{066A6769-ECD1-C54D-86FC-49B59C149FEE}" type="parTrans" cxnId="{FD0CBCB2-B611-434B-9E44-C1E5E831EE29}">
      <dgm:prSet/>
      <dgm:spPr/>
      <dgm:t>
        <a:bodyPr/>
        <a:lstStyle/>
        <a:p>
          <a:endParaRPr lang="en-US"/>
        </a:p>
      </dgm:t>
    </dgm:pt>
    <dgm:pt modelId="{3009E277-96B2-AF43-93FE-565E2A5B5777}" type="sibTrans" cxnId="{FD0CBCB2-B611-434B-9E44-C1E5E831EE29}">
      <dgm:prSet/>
      <dgm:spPr/>
      <dgm:t>
        <a:bodyPr/>
        <a:lstStyle/>
        <a:p>
          <a:endParaRPr lang="en-US"/>
        </a:p>
      </dgm:t>
    </dgm:pt>
    <dgm:pt modelId="{E6AFB670-A1F0-1B4B-9B47-20A3E3BF52CE}">
      <dgm:prSet/>
      <dgm:spPr>
        <a:solidFill>
          <a:schemeClr val="accent3">
            <a:lumMod val="75000"/>
          </a:schemeClr>
        </a:solidFill>
        <a:ln>
          <a:solidFill>
            <a:schemeClr val="bg1"/>
          </a:solidFill>
        </a:ln>
      </dgm:spPr>
      <dgm:t>
        <a:bodyPr/>
        <a:lstStyle/>
        <a:p>
          <a:r>
            <a:rPr lang="en-US" b="1" baseline="0" dirty="0">
              <a:solidFill>
                <a:schemeClr val="bg1"/>
              </a:solidFill>
              <a:effectLst/>
              <a:latin typeface="+mj-lt"/>
            </a:rPr>
            <a:t>Statistical anomaly</a:t>
          </a:r>
        </a:p>
      </dgm:t>
    </dgm:pt>
    <dgm:pt modelId="{D6E3E0F3-35BD-194C-8BE5-FDDFBE90372E}" type="parTrans" cxnId="{3D464980-4973-3049-A7FB-ADBF253BC1C2}">
      <dgm:prSet/>
      <dgm:spPr/>
      <dgm:t>
        <a:bodyPr/>
        <a:lstStyle/>
        <a:p>
          <a:endParaRPr lang="en-US"/>
        </a:p>
      </dgm:t>
    </dgm:pt>
    <dgm:pt modelId="{3CC9F7BD-5E45-0D47-A0E5-823F9C48A096}" type="sibTrans" cxnId="{3D464980-4973-3049-A7FB-ADBF253BC1C2}">
      <dgm:prSet/>
      <dgm:spPr/>
      <dgm:t>
        <a:bodyPr/>
        <a:lstStyle/>
        <a:p>
          <a:endParaRPr lang="en-US"/>
        </a:p>
      </dgm:t>
    </dgm:pt>
    <dgm:pt modelId="{6136DCE2-5AD5-D141-9080-BA87CD541460}" type="pres">
      <dgm:prSet presAssocID="{2D21BC0E-6413-ED43-95B8-7EC7FE54C930}" presName="Name0" presStyleCnt="0">
        <dgm:presLayoutVars>
          <dgm:dir/>
          <dgm:resizeHandles val="exact"/>
        </dgm:presLayoutVars>
      </dgm:prSet>
      <dgm:spPr/>
      <dgm:t>
        <a:bodyPr/>
        <a:lstStyle/>
        <a:p>
          <a:endParaRPr lang="en-US"/>
        </a:p>
      </dgm:t>
    </dgm:pt>
    <dgm:pt modelId="{FD61621C-40F9-2242-9E07-47B868528A4B}" type="pres">
      <dgm:prSet presAssocID="{00F0E840-7DE4-5B47-BB60-7E11921F698E}" presName="Name5" presStyleLbl="vennNode1" presStyleIdx="0" presStyleCnt="5">
        <dgm:presLayoutVars>
          <dgm:bulletEnabled val="1"/>
        </dgm:presLayoutVars>
      </dgm:prSet>
      <dgm:spPr/>
      <dgm:t>
        <a:bodyPr/>
        <a:lstStyle/>
        <a:p>
          <a:endParaRPr lang="en-US"/>
        </a:p>
      </dgm:t>
    </dgm:pt>
    <dgm:pt modelId="{DE7F06B3-21C0-F844-BF98-FB1B87FF8284}" type="pres">
      <dgm:prSet presAssocID="{3FB2ED0B-AE86-8D40-8D20-1F7B5BC3688E}" presName="space" presStyleCnt="0"/>
      <dgm:spPr/>
    </dgm:pt>
    <dgm:pt modelId="{2AFA1C34-9C9C-5F4E-BD76-AA2A429D8A35}" type="pres">
      <dgm:prSet presAssocID="{4C4D0F70-2A3D-2645-997E-5C83FEF7EA03}" presName="Name5" presStyleLbl="vennNode1" presStyleIdx="1" presStyleCnt="5">
        <dgm:presLayoutVars>
          <dgm:bulletEnabled val="1"/>
        </dgm:presLayoutVars>
      </dgm:prSet>
      <dgm:spPr/>
      <dgm:t>
        <a:bodyPr/>
        <a:lstStyle/>
        <a:p>
          <a:endParaRPr lang="en-US"/>
        </a:p>
      </dgm:t>
    </dgm:pt>
    <dgm:pt modelId="{D439179B-D88C-CF41-B7EF-3C2476E2F8E3}" type="pres">
      <dgm:prSet presAssocID="{6B4B0D90-C170-7B43-A917-48BFBA0E7BD9}" presName="space" presStyleCnt="0"/>
      <dgm:spPr/>
    </dgm:pt>
    <dgm:pt modelId="{D9B31B60-4DAE-404A-AD0A-90713C885688}" type="pres">
      <dgm:prSet presAssocID="{44BFFB0B-CC39-9749-A4B7-3FFC2A43A822}" presName="Name5" presStyleLbl="vennNode1" presStyleIdx="2" presStyleCnt="5">
        <dgm:presLayoutVars>
          <dgm:bulletEnabled val="1"/>
        </dgm:presLayoutVars>
      </dgm:prSet>
      <dgm:spPr/>
      <dgm:t>
        <a:bodyPr/>
        <a:lstStyle/>
        <a:p>
          <a:endParaRPr lang="en-US"/>
        </a:p>
      </dgm:t>
    </dgm:pt>
    <dgm:pt modelId="{F6E48EFF-D0E4-3C46-AF31-820A387CD1C4}" type="pres">
      <dgm:prSet presAssocID="{23EF5BE4-BC06-4F4A-87FB-015C5A90A56C}" presName="space" presStyleCnt="0"/>
      <dgm:spPr/>
    </dgm:pt>
    <dgm:pt modelId="{D4660AD0-B920-D44D-9B51-7EBD4D38D3FC}" type="pres">
      <dgm:prSet presAssocID="{4B5C8D81-F9FE-B24D-A9DB-8871C78D80EC}" presName="Name5" presStyleLbl="vennNode1" presStyleIdx="3" presStyleCnt="5">
        <dgm:presLayoutVars>
          <dgm:bulletEnabled val="1"/>
        </dgm:presLayoutVars>
      </dgm:prSet>
      <dgm:spPr/>
      <dgm:t>
        <a:bodyPr/>
        <a:lstStyle/>
        <a:p>
          <a:endParaRPr lang="en-US"/>
        </a:p>
      </dgm:t>
    </dgm:pt>
    <dgm:pt modelId="{06719C2F-7F15-9B4C-ADBC-7F3A5C5764D9}" type="pres">
      <dgm:prSet presAssocID="{3009E277-96B2-AF43-93FE-565E2A5B5777}" presName="space" presStyleCnt="0"/>
      <dgm:spPr/>
    </dgm:pt>
    <dgm:pt modelId="{5F4430A6-EDA8-5C45-B705-F8A7084E98D5}" type="pres">
      <dgm:prSet presAssocID="{E6AFB670-A1F0-1B4B-9B47-20A3E3BF52CE}" presName="Name5" presStyleLbl="vennNode1" presStyleIdx="4" presStyleCnt="5">
        <dgm:presLayoutVars>
          <dgm:bulletEnabled val="1"/>
        </dgm:presLayoutVars>
      </dgm:prSet>
      <dgm:spPr/>
      <dgm:t>
        <a:bodyPr/>
        <a:lstStyle/>
        <a:p>
          <a:endParaRPr lang="en-US"/>
        </a:p>
      </dgm:t>
    </dgm:pt>
  </dgm:ptLst>
  <dgm:cxnLst>
    <dgm:cxn modelId="{69AF907F-8A43-5046-A1AB-EB97F0164D7D}" srcId="{2D21BC0E-6413-ED43-95B8-7EC7FE54C930}" destId="{44BFFB0B-CC39-9749-A4B7-3FFC2A43A822}" srcOrd="2" destOrd="0" parTransId="{653282BA-6EDC-D249-9858-386E079E3959}" sibTransId="{23EF5BE4-BC06-4F4A-87FB-015C5A90A56C}"/>
    <dgm:cxn modelId="{FD0CBCB2-B611-434B-9E44-C1E5E831EE29}" srcId="{2D21BC0E-6413-ED43-95B8-7EC7FE54C930}" destId="{4B5C8D81-F9FE-B24D-A9DB-8871C78D80EC}" srcOrd="3" destOrd="0" parTransId="{066A6769-ECD1-C54D-86FC-49B59C149FEE}" sibTransId="{3009E277-96B2-AF43-93FE-565E2A5B5777}"/>
    <dgm:cxn modelId="{50A95CD5-06C7-544B-B205-C0A3598201C3}" srcId="{2D21BC0E-6413-ED43-95B8-7EC7FE54C930}" destId="{4C4D0F70-2A3D-2645-997E-5C83FEF7EA03}" srcOrd="1" destOrd="0" parTransId="{D3066B2B-C113-794D-8551-658FF1DB5F01}" sibTransId="{6B4B0D90-C170-7B43-A917-48BFBA0E7BD9}"/>
    <dgm:cxn modelId="{C9D043CF-8147-A244-9A99-A430849FF3A1}" type="presOf" srcId="{44BFFB0B-CC39-9749-A4B7-3FFC2A43A822}" destId="{D9B31B60-4DAE-404A-AD0A-90713C885688}" srcOrd="0" destOrd="0" presId="urn:microsoft.com/office/officeart/2005/8/layout/venn3"/>
    <dgm:cxn modelId="{9415FE31-182D-4647-85B9-93BEA7BD488B}" srcId="{2D21BC0E-6413-ED43-95B8-7EC7FE54C930}" destId="{00F0E840-7DE4-5B47-BB60-7E11921F698E}" srcOrd="0" destOrd="0" parTransId="{4C3152AC-82FB-424D-81A0-AA54C5E3528D}" sibTransId="{3FB2ED0B-AE86-8D40-8D20-1F7B5BC3688E}"/>
    <dgm:cxn modelId="{7A44AA2C-EA2C-7F4E-923E-CD27CA1F2F8A}" type="presOf" srcId="{E6AFB670-A1F0-1B4B-9B47-20A3E3BF52CE}" destId="{5F4430A6-EDA8-5C45-B705-F8A7084E98D5}" srcOrd="0" destOrd="0" presId="urn:microsoft.com/office/officeart/2005/8/layout/venn3"/>
    <dgm:cxn modelId="{3D464980-4973-3049-A7FB-ADBF253BC1C2}" srcId="{2D21BC0E-6413-ED43-95B8-7EC7FE54C930}" destId="{E6AFB670-A1F0-1B4B-9B47-20A3E3BF52CE}" srcOrd="4" destOrd="0" parTransId="{D6E3E0F3-35BD-194C-8BE5-FDDFBE90372E}" sibTransId="{3CC9F7BD-5E45-0D47-A0E5-823F9C48A096}"/>
    <dgm:cxn modelId="{F3C99ECB-21AB-624B-BF5F-C9D9A124044B}" type="presOf" srcId="{4C4D0F70-2A3D-2645-997E-5C83FEF7EA03}" destId="{2AFA1C34-9C9C-5F4E-BD76-AA2A429D8A35}" srcOrd="0" destOrd="0" presId="urn:microsoft.com/office/officeart/2005/8/layout/venn3"/>
    <dgm:cxn modelId="{821534EF-4DF0-F645-B0B7-A711C3F73FEE}" type="presOf" srcId="{00F0E840-7DE4-5B47-BB60-7E11921F698E}" destId="{FD61621C-40F9-2242-9E07-47B868528A4B}" srcOrd="0" destOrd="0" presId="urn:microsoft.com/office/officeart/2005/8/layout/venn3"/>
    <dgm:cxn modelId="{243DDA03-BBD7-DC4C-AD66-D564663D9D4C}" type="presOf" srcId="{4B5C8D81-F9FE-B24D-A9DB-8871C78D80EC}" destId="{D4660AD0-B920-D44D-9B51-7EBD4D38D3FC}" srcOrd="0" destOrd="0" presId="urn:microsoft.com/office/officeart/2005/8/layout/venn3"/>
    <dgm:cxn modelId="{1F1D1328-14D0-594F-8B92-5D59806CD5E7}" type="presOf" srcId="{2D21BC0E-6413-ED43-95B8-7EC7FE54C930}" destId="{6136DCE2-5AD5-D141-9080-BA87CD541460}" srcOrd="0" destOrd="0" presId="urn:microsoft.com/office/officeart/2005/8/layout/venn3"/>
    <dgm:cxn modelId="{9B1738E8-9721-DD4A-9DD5-3058FA50F693}" type="presParOf" srcId="{6136DCE2-5AD5-D141-9080-BA87CD541460}" destId="{FD61621C-40F9-2242-9E07-47B868528A4B}" srcOrd="0" destOrd="0" presId="urn:microsoft.com/office/officeart/2005/8/layout/venn3"/>
    <dgm:cxn modelId="{234F2726-7BE8-3344-A6E2-0CA47977E132}" type="presParOf" srcId="{6136DCE2-5AD5-D141-9080-BA87CD541460}" destId="{DE7F06B3-21C0-F844-BF98-FB1B87FF8284}" srcOrd="1" destOrd="0" presId="urn:microsoft.com/office/officeart/2005/8/layout/venn3"/>
    <dgm:cxn modelId="{24016DE0-2D01-1B44-9083-4C4EF597BBA3}" type="presParOf" srcId="{6136DCE2-5AD5-D141-9080-BA87CD541460}" destId="{2AFA1C34-9C9C-5F4E-BD76-AA2A429D8A35}" srcOrd="2" destOrd="0" presId="urn:microsoft.com/office/officeart/2005/8/layout/venn3"/>
    <dgm:cxn modelId="{F6D8B962-03A6-C14D-9042-968EDB12F336}" type="presParOf" srcId="{6136DCE2-5AD5-D141-9080-BA87CD541460}" destId="{D439179B-D88C-CF41-B7EF-3C2476E2F8E3}" srcOrd="3" destOrd="0" presId="urn:microsoft.com/office/officeart/2005/8/layout/venn3"/>
    <dgm:cxn modelId="{0E31D743-3998-E34C-A0D3-B78A666652B7}" type="presParOf" srcId="{6136DCE2-5AD5-D141-9080-BA87CD541460}" destId="{D9B31B60-4DAE-404A-AD0A-90713C885688}" srcOrd="4" destOrd="0" presId="urn:microsoft.com/office/officeart/2005/8/layout/venn3"/>
    <dgm:cxn modelId="{ED475606-6AFE-4143-867E-023CE7F93AB1}" type="presParOf" srcId="{6136DCE2-5AD5-D141-9080-BA87CD541460}" destId="{F6E48EFF-D0E4-3C46-AF31-820A387CD1C4}" srcOrd="5" destOrd="0" presId="urn:microsoft.com/office/officeart/2005/8/layout/venn3"/>
    <dgm:cxn modelId="{9A965E8C-0EDC-0646-B7ED-3CE6737728CE}" type="presParOf" srcId="{6136DCE2-5AD5-D141-9080-BA87CD541460}" destId="{D4660AD0-B920-D44D-9B51-7EBD4D38D3FC}" srcOrd="6" destOrd="0" presId="urn:microsoft.com/office/officeart/2005/8/layout/venn3"/>
    <dgm:cxn modelId="{FDAF4DB2-75A0-D04E-91D5-0063E11955DF}" type="presParOf" srcId="{6136DCE2-5AD5-D141-9080-BA87CD541460}" destId="{06719C2F-7F15-9B4C-ADBC-7F3A5C5764D9}" srcOrd="7" destOrd="0" presId="urn:microsoft.com/office/officeart/2005/8/layout/venn3"/>
    <dgm:cxn modelId="{3C6C6F2C-BEDD-6242-AA62-CC8A11685593}" type="presParOf" srcId="{6136DCE2-5AD5-D141-9080-BA87CD541460}" destId="{5F4430A6-EDA8-5C45-B705-F8A7084E98D5}"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939175-7B8B-A044-8545-9FC6FD027471}"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0B6CE952-8468-5847-A61F-9188FAA68F62}">
      <dgm:prSet phldrT="[Text]"/>
      <dgm:spPr>
        <a:solidFill>
          <a:schemeClr val="accent3">
            <a:lumMod val="75000"/>
          </a:schemeClr>
        </a:solidFill>
      </dgm:spPr>
      <dgm:t>
        <a:bodyPr/>
        <a:lstStyle/>
        <a:p>
          <a:r>
            <a:rPr lang="en-US" dirty="0">
              <a:ea typeface="+mn-ea"/>
            </a:rPr>
            <a:t>Drop</a:t>
          </a:r>
          <a:endParaRPr lang="en-US" dirty="0"/>
        </a:p>
      </dgm:t>
    </dgm:pt>
    <dgm:pt modelId="{152B4547-8149-BC41-89E0-A798814870DC}" type="parTrans" cxnId="{B232BCA9-D499-BC4A-BDD9-DFF7811D7ACC}">
      <dgm:prSet/>
      <dgm:spPr/>
      <dgm:t>
        <a:bodyPr/>
        <a:lstStyle/>
        <a:p>
          <a:endParaRPr lang="en-US"/>
        </a:p>
      </dgm:t>
    </dgm:pt>
    <dgm:pt modelId="{E8C0F2E5-C7EE-BF4E-A1A7-10743F0ACB76}" type="sibTrans" cxnId="{B232BCA9-D499-BC4A-BDD9-DFF7811D7ACC}">
      <dgm:prSet/>
      <dgm:spPr/>
      <dgm:t>
        <a:bodyPr/>
        <a:lstStyle/>
        <a:p>
          <a:endParaRPr lang="en-US"/>
        </a:p>
      </dgm:t>
    </dgm:pt>
    <dgm:pt modelId="{4F18CC8C-FD77-8248-91A4-59E7EBED85C2}">
      <dgm:prSet/>
      <dgm:spPr>
        <a:solidFill>
          <a:schemeClr val="accent3">
            <a:lumMod val="40000"/>
            <a:lumOff val="60000"/>
          </a:schemeClr>
        </a:solidFill>
      </dgm:spPr>
      <dgm:t>
        <a:bodyPr/>
        <a:lstStyle/>
        <a:p>
          <a:r>
            <a:rPr lang="en-US" b="1" dirty="0">
              <a:solidFill>
                <a:schemeClr val="bg1"/>
              </a:solidFill>
              <a:effectLst/>
              <a:ea typeface="+mn-ea"/>
            </a:rPr>
            <a:t>Snort rejects a packet based on the options defined in the rule and logs the result</a:t>
          </a:r>
        </a:p>
      </dgm:t>
    </dgm:pt>
    <dgm:pt modelId="{C68B9A13-514B-1A47-B062-007AB99CD20E}" type="parTrans" cxnId="{CAB8CD6B-12ED-E54B-98A4-8683F08B9D14}">
      <dgm:prSet/>
      <dgm:spPr/>
      <dgm:t>
        <a:bodyPr/>
        <a:lstStyle/>
        <a:p>
          <a:endParaRPr lang="en-US"/>
        </a:p>
      </dgm:t>
    </dgm:pt>
    <dgm:pt modelId="{0D973EE6-7E6F-8349-B8E0-A2AF33CEAC49}" type="sibTrans" cxnId="{CAB8CD6B-12ED-E54B-98A4-8683F08B9D14}">
      <dgm:prSet/>
      <dgm:spPr/>
      <dgm:t>
        <a:bodyPr/>
        <a:lstStyle/>
        <a:p>
          <a:endParaRPr lang="en-US"/>
        </a:p>
      </dgm:t>
    </dgm:pt>
    <dgm:pt modelId="{68E55782-D5C7-F045-9C9C-4EF549009D94}">
      <dgm:prSet/>
      <dgm:spPr>
        <a:solidFill>
          <a:schemeClr val="accent6"/>
        </a:solidFill>
      </dgm:spPr>
      <dgm:t>
        <a:bodyPr/>
        <a:lstStyle/>
        <a:p>
          <a:r>
            <a:rPr lang="en-US" dirty="0">
              <a:ea typeface="+mn-ea"/>
            </a:rPr>
            <a:t>Reject</a:t>
          </a:r>
        </a:p>
      </dgm:t>
    </dgm:pt>
    <dgm:pt modelId="{B6D26789-0847-5740-8A90-3F5207604663}" type="parTrans" cxnId="{76F0042F-51E4-4146-ABEA-F96F9F4A3AF4}">
      <dgm:prSet/>
      <dgm:spPr/>
      <dgm:t>
        <a:bodyPr/>
        <a:lstStyle/>
        <a:p>
          <a:endParaRPr lang="en-US"/>
        </a:p>
      </dgm:t>
    </dgm:pt>
    <dgm:pt modelId="{63D35733-DF5C-874F-A589-8961F3C547CD}" type="sibTrans" cxnId="{76F0042F-51E4-4146-ABEA-F96F9F4A3AF4}">
      <dgm:prSet/>
      <dgm:spPr/>
      <dgm:t>
        <a:bodyPr/>
        <a:lstStyle/>
        <a:p>
          <a:endParaRPr lang="en-US"/>
        </a:p>
      </dgm:t>
    </dgm:pt>
    <dgm:pt modelId="{404300EC-6BEC-9C4F-B8BC-718B438F0318}">
      <dgm:prSet/>
      <dgm:spPr>
        <a:solidFill>
          <a:schemeClr val="accent6">
            <a:lumMod val="40000"/>
            <a:lumOff val="60000"/>
          </a:schemeClr>
        </a:solidFill>
      </dgm:spPr>
      <dgm:t>
        <a:bodyPr/>
        <a:lstStyle/>
        <a:p>
          <a:r>
            <a:rPr lang="en-US" b="1" dirty="0">
              <a:solidFill>
                <a:schemeClr val="bg1"/>
              </a:solidFill>
              <a:effectLst/>
              <a:ea typeface="+mn-ea"/>
            </a:rPr>
            <a:t>Packet is rejected and result is logged and an error message is returned</a:t>
          </a:r>
        </a:p>
      </dgm:t>
    </dgm:pt>
    <dgm:pt modelId="{4600C447-3790-684C-AAEF-550FE0012283}" type="parTrans" cxnId="{3713D531-AF73-BB4A-BA62-1A9FA95F2658}">
      <dgm:prSet/>
      <dgm:spPr/>
      <dgm:t>
        <a:bodyPr/>
        <a:lstStyle/>
        <a:p>
          <a:endParaRPr lang="en-US"/>
        </a:p>
      </dgm:t>
    </dgm:pt>
    <dgm:pt modelId="{92DFEAE5-2C50-404A-9F21-FFF345EBB64D}" type="sibTrans" cxnId="{3713D531-AF73-BB4A-BA62-1A9FA95F2658}">
      <dgm:prSet/>
      <dgm:spPr/>
      <dgm:t>
        <a:bodyPr/>
        <a:lstStyle/>
        <a:p>
          <a:endParaRPr lang="en-US"/>
        </a:p>
      </dgm:t>
    </dgm:pt>
    <dgm:pt modelId="{DEB85526-A29C-2D47-8AFB-B9EA86EDD177}">
      <dgm:prSet/>
      <dgm:spPr>
        <a:solidFill>
          <a:schemeClr val="accent5">
            <a:lumMod val="75000"/>
          </a:schemeClr>
        </a:solidFill>
      </dgm:spPr>
      <dgm:t>
        <a:bodyPr/>
        <a:lstStyle/>
        <a:p>
          <a:r>
            <a:rPr lang="en-US" dirty="0" err="1">
              <a:ea typeface="+mn-ea"/>
            </a:rPr>
            <a:t>Sdrop</a:t>
          </a:r>
          <a:endParaRPr lang="en-US" dirty="0">
            <a:ea typeface="+mn-ea"/>
          </a:endParaRPr>
        </a:p>
      </dgm:t>
    </dgm:pt>
    <dgm:pt modelId="{8580917C-A61D-784B-84FC-833D6BF33806}" type="parTrans" cxnId="{ACCBC0C9-F53E-6D4F-8D58-6F4BC75873F1}">
      <dgm:prSet/>
      <dgm:spPr/>
      <dgm:t>
        <a:bodyPr/>
        <a:lstStyle/>
        <a:p>
          <a:endParaRPr lang="en-US"/>
        </a:p>
      </dgm:t>
    </dgm:pt>
    <dgm:pt modelId="{FE07A9D9-11D5-6645-BED2-8970D5EB5F71}" type="sibTrans" cxnId="{ACCBC0C9-F53E-6D4F-8D58-6F4BC75873F1}">
      <dgm:prSet/>
      <dgm:spPr/>
      <dgm:t>
        <a:bodyPr/>
        <a:lstStyle/>
        <a:p>
          <a:endParaRPr lang="en-US"/>
        </a:p>
      </dgm:t>
    </dgm:pt>
    <dgm:pt modelId="{357EA2D4-6A4E-6A4E-9869-58F872E86CBF}">
      <dgm:prSet/>
      <dgm:spPr>
        <a:solidFill>
          <a:schemeClr val="accent5">
            <a:lumMod val="40000"/>
            <a:lumOff val="60000"/>
          </a:schemeClr>
        </a:solidFill>
      </dgm:spPr>
      <dgm:t>
        <a:bodyPr/>
        <a:lstStyle/>
        <a:p>
          <a:r>
            <a:rPr lang="en-US" b="1" dirty="0">
              <a:solidFill>
                <a:schemeClr val="bg1"/>
              </a:solidFill>
              <a:effectLst/>
              <a:ea typeface="+mn-ea"/>
            </a:rPr>
            <a:t>Packet is rejected but not logged</a:t>
          </a:r>
        </a:p>
      </dgm:t>
    </dgm:pt>
    <dgm:pt modelId="{9794F0BA-BCE1-CB41-AEF6-F6F73BC2A334}" type="parTrans" cxnId="{16A46005-E37B-6847-9A52-0EEB4815521E}">
      <dgm:prSet/>
      <dgm:spPr/>
      <dgm:t>
        <a:bodyPr/>
        <a:lstStyle/>
        <a:p>
          <a:endParaRPr lang="en-US"/>
        </a:p>
      </dgm:t>
    </dgm:pt>
    <dgm:pt modelId="{E8ECF139-52E7-D244-917E-A574672C4E6F}" type="sibTrans" cxnId="{16A46005-E37B-6847-9A52-0EEB4815521E}">
      <dgm:prSet/>
      <dgm:spPr/>
      <dgm:t>
        <a:bodyPr/>
        <a:lstStyle/>
        <a:p>
          <a:endParaRPr lang="en-US"/>
        </a:p>
      </dgm:t>
    </dgm:pt>
    <dgm:pt modelId="{13319F34-2C36-B04F-A881-663921A56DC6}" type="pres">
      <dgm:prSet presAssocID="{F9939175-7B8B-A044-8545-9FC6FD027471}" presName="theList" presStyleCnt="0">
        <dgm:presLayoutVars>
          <dgm:dir/>
          <dgm:animLvl val="lvl"/>
          <dgm:resizeHandles val="exact"/>
        </dgm:presLayoutVars>
      </dgm:prSet>
      <dgm:spPr/>
      <dgm:t>
        <a:bodyPr/>
        <a:lstStyle/>
        <a:p>
          <a:endParaRPr lang="en-US"/>
        </a:p>
      </dgm:t>
    </dgm:pt>
    <dgm:pt modelId="{AA2A5824-A4A6-F24E-B99F-7F220267CDAF}" type="pres">
      <dgm:prSet presAssocID="{0B6CE952-8468-5847-A61F-9188FAA68F62}" presName="compNode" presStyleCnt="0"/>
      <dgm:spPr/>
    </dgm:pt>
    <dgm:pt modelId="{C7D2DB4E-75D6-9B4C-9172-3BCE3275973B}" type="pres">
      <dgm:prSet presAssocID="{0B6CE952-8468-5847-A61F-9188FAA68F62}" presName="aNode" presStyleLbl="bgShp" presStyleIdx="0" presStyleCnt="3"/>
      <dgm:spPr/>
      <dgm:t>
        <a:bodyPr/>
        <a:lstStyle/>
        <a:p>
          <a:endParaRPr lang="en-US"/>
        </a:p>
      </dgm:t>
    </dgm:pt>
    <dgm:pt modelId="{3CCE460B-41BD-3641-A15B-1953EF2086BB}" type="pres">
      <dgm:prSet presAssocID="{0B6CE952-8468-5847-A61F-9188FAA68F62}" presName="textNode" presStyleLbl="bgShp" presStyleIdx="0" presStyleCnt="3"/>
      <dgm:spPr/>
      <dgm:t>
        <a:bodyPr/>
        <a:lstStyle/>
        <a:p>
          <a:endParaRPr lang="en-US"/>
        </a:p>
      </dgm:t>
    </dgm:pt>
    <dgm:pt modelId="{43C806B7-271A-2A41-9A70-E59DFDB1761B}" type="pres">
      <dgm:prSet presAssocID="{0B6CE952-8468-5847-A61F-9188FAA68F62}" presName="compChildNode" presStyleCnt="0"/>
      <dgm:spPr/>
    </dgm:pt>
    <dgm:pt modelId="{53C50D03-F3E6-734F-B0DA-2D5AB854DDE2}" type="pres">
      <dgm:prSet presAssocID="{0B6CE952-8468-5847-A61F-9188FAA68F62}" presName="theInnerList" presStyleCnt="0"/>
      <dgm:spPr/>
    </dgm:pt>
    <dgm:pt modelId="{FFCF2C7A-BAC5-B74E-8611-DAFEE85A797E}" type="pres">
      <dgm:prSet presAssocID="{4F18CC8C-FD77-8248-91A4-59E7EBED85C2}" presName="childNode" presStyleLbl="node1" presStyleIdx="0" presStyleCnt="3">
        <dgm:presLayoutVars>
          <dgm:bulletEnabled val="1"/>
        </dgm:presLayoutVars>
      </dgm:prSet>
      <dgm:spPr/>
      <dgm:t>
        <a:bodyPr/>
        <a:lstStyle/>
        <a:p>
          <a:endParaRPr lang="en-US"/>
        </a:p>
      </dgm:t>
    </dgm:pt>
    <dgm:pt modelId="{E4683720-6DE7-C046-92D7-C1B9F8D1390B}" type="pres">
      <dgm:prSet presAssocID="{0B6CE952-8468-5847-A61F-9188FAA68F62}" presName="aSpace" presStyleCnt="0"/>
      <dgm:spPr/>
    </dgm:pt>
    <dgm:pt modelId="{D9945241-46E2-9148-B27F-5434F0A4ECED}" type="pres">
      <dgm:prSet presAssocID="{68E55782-D5C7-F045-9C9C-4EF549009D94}" presName="compNode" presStyleCnt="0"/>
      <dgm:spPr/>
    </dgm:pt>
    <dgm:pt modelId="{46736263-9C1B-B34F-BAE3-EE2264480AF7}" type="pres">
      <dgm:prSet presAssocID="{68E55782-D5C7-F045-9C9C-4EF549009D94}" presName="aNode" presStyleLbl="bgShp" presStyleIdx="1" presStyleCnt="3"/>
      <dgm:spPr/>
      <dgm:t>
        <a:bodyPr/>
        <a:lstStyle/>
        <a:p>
          <a:endParaRPr lang="en-US"/>
        </a:p>
      </dgm:t>
    </dgm:pt>
    <dgm:pt modelId="{170C77E5-9D2E-0943-9CAE-DF38D754C163}" type="pres">
      <dgm:prSet presAssocID="{68E55782-D5C7-F045-9C9C-4EF549009D94}" presName="textNode" presStyleLbl="bgShp" presStyleIdx="1" presStyleCnt="3"/>
      <dgm:spPr/>
      <dgm:t>
        <a:bodyPr/>
        <a:lstStyle/>
        <a:p>
          <a:endParaRPr lang="en-US"/>
        </a:p>
      </dgm:t>
    </dgm:pt>
    <dgm:pt modelId="{CDB2B394-B555-8144-945E-CABC2F26C16B}" type="pres">
      <dgm:prSet presAssocID="{68E55782-D5C7-F045-9C9C-4EF549009D94}" presName="compChildNode" presStyleCnt="0"/>
      <dgm:spPr/>
    </dgm:pt>
    <dgm:pt modelId="{F20B180E-D824-9547-8B56-50394D7196B1}" type="pres">
      <dgm:prSet presAssocID="{68E55782-D5C7-F045-9C9C-4EF549009D94}" presName="theInnerList" presStyleCnt="0"/>
      <dgm:spPr/>
    </dgm:pt>
    <dgm:pt modelId="{B7FFB6DE-C664-9440-9596-251E74FF2E69}" type="pres">
      <dgm:prSet presAssocID="{404300EC-6BEC-9C4F-B8BC-718B438F0318}" presName="childNode" presStyleLbl="node1" presStyleIdx="1" presStyleCnt="3">
        <dgm:presLayoutVars>
          <dgm:bulletEnabled val="1"/>
        </dgm:presLayoutVars>
      </dgm:prSet>
      <dgm:spPr/>
      <dgm:t>
        <a:bodyPr/>
        <a:lstStyle/>
        <a:p>
          <a:endParaRPr lang="en-US"/>
        </a:p>
      </dgm:t>
    </dgm:pt>
    <dgm:pt modelId="{2AFF846E-8440-7048-BD36-076C96884EEE}" type="pres">
      <dgm:prSet presAssocID="{68E55782-D5C7-F045-9C9C-4EF549009D94}" presName="aSpace" presStyleCnt="0"/>
      <dgm:spPr/>
    </dgm:pt>
    <dgm:pt modelId="{DC7600AF-8CD4-4F41-A99C-C90BB2E34D17}" type="pres">
      <dgm:prSet presAssocID="{DEB85526-A29C-2D47-8AFB-B9EA86EDD177}" presName="compNode" presStyleCnt="0"/>
      <dgm:spPr/>
    </dgm:pt>
    <dgm:pt modelId="{BD6AD5D4-0FD5-044C-B5D0-D67A7E98E2BB}" type="pres">
      <dgm:prSet presAssocID="{DEB85526-A29C-2D47-8AFB-B9EA86EDD177}" presName="aNode" presStyleLbl="bgShp" presStyleIdx="2" presStyleCnt="3"/>
      <dgm:spPr/>
      <dgm:t>
        <a:bodyPr/>
        <a:lstStyle/>
        <a:p>
          <a:endParaRPr lang="en-US"/>
        </a:p>
      </dgm:t>
    </dgm:pt>
    <dgm:pt modelId="{7DC35266-9A5F-B345-A0DB-C9A8BF90F708}" type="pres">
      <dgm:prSet presAssocID="{DEB85526-A29C-2D47-8AFB-B9EA86EDD177}" presName="textNode" presStyleLbl="bgShp" presStyleIdx="2" presStyleCnt="3"/>
      <dgm:spPr/>
      <dgm:t>
        <a:bodyPr/>
        <a:lstStyle/>
        <a:p>
          <a:endParaRPr lang="en-US"/>
        </a:p>
      </dgm:t>
    </dgm:pt>
    <dgm:pt modelId="{CFEF63E1-4B9C-6E4D-8413-AD0EB56FB278}" type="pres">
      <dgm:prSet presAssocID="{DEB85526-A29C-2D47-8AFB-B9EA86EDD177}" presName="compChildNode" presStyleCnt="0"/>
      <dgm:spPr/>
    </dgm:pt>
    <dgm:pt modelId="{71E7E43D-AAF0-C145-A383-85EE271EB718}" type="pres">
      <dgm:prSet presAssocID="{DEB85526-A29C-2D47-8AFB-B9EA86EDD177}" presName="theInnerList" presStyleCnt="0"/>
      <dgm:spPr/>
    </dgm:pt>
    <dgm:pt modelId="{38E1A635-F1B1-A242-BE4A-DADD34AD60FF}" type="pres">
      <dgm:prSet presAssocID="{357EA2D4-6A4E-6A4E-9869-58F872E86CBF}" presName="childNode" presStyleLbl="node1" presStyleIdx="2" presStyleCnt="3">
        <dgm:presLayoutVars>
          <dgm:bulletEnabled val="1"/>
        </dgm:presLayoutVars>
      </dgm:prSet>
      <dgm:spPr/>
      <dgm:t>
        <a:bodyPr/>
        <a:lstStyle/>
        <a:p>
          <a:endParaRPr lang="en-US"/>
        </a:p>
      </dgm:t>
    </dgm:pt>
  </dgm:ptLst>
  <dgm:cxnLst>
    <dgm:cxn modelId="{78DB6AD2-48CA-1244-A884-BDEBD1FAB180}" type="presOf" srcId="{0B6CE952-8468-5847-A61F-9188FAA68F62}" destId="{3CCE460B-41BD-3641-A15B-1953EF2086BB}" srcOrd="1" destOrd="0" presId="urn:microsoft.com/office/officeart/2005/8/layout/lProcess2"/>
    <dgm:cxn modelId="{06013849-EC27-144F-91C2-D0E344260466}" type="presOf" srcId="{0B6CE952-8468-5847-A61F-9188FAA68F62}" destId="{C7D2DB4E-75D6-9B4C-9172-3BCE3275973B}" srcOrd="0" destOrd="0" presId="urn:microsoft.com/office/officeart/2005/8/layout/lProcess2"/>
    <dgm:cxn modelId="{1A67DE76-1450-104F-BFBA-0DE4E735C877}" type="presOf" srcId="{68E55782-D5C7-F045-9C9C-4EF549009D94}" destId="{46736263-9C1B-B34F-BAE3-EE2264480AF7}" srcOrd="0" destOrd="0" presId="urn:microsoft.com/office/officeart/2005/8/layout/lProcess2"/>
    <dgm:cxn modelId="{7EB9CCAB-7AA8-BF4F-B227-5585367DB00C}" type="presOf" srcId="{DEB85526-A29C-2D47-8AFB-B9EA86EDD177}" destId="{BD6AD5D4-0FD5-044C-B5D0-D67A7E98E2BB}" srcOrd="0" destOrd="0" presId="urn:microsoft.com/office/officeart/2005/8/layout/lProcess2"/>
    <dgm:cxn modelId="{76F0042F-51E4-4146-ABEA-F96F9F4A3AF4}" srcId="{F9939175-7B8B-A044-8545-9FC6FD027471}" destId="{68E55782-D5C7-F045-9C9C-4EF549009D94}" srcOrd="1" destOrd="0" parTransId="{B6D26789-0847-5740-8A90-3F5207604663}" sibTransId="{63D35733-DF5C-874F-A589-8961F3C547CD}"/>
    <dgm:cxn modelId="{CAB8CD6B-12ED-E54B-98A4-8683F08B9D14}" srcId="{0B6CE952-8468-5847-A61F-9188FAA68F62}" destId="{4F18CC8C-FD77-8248-91A4-59E7EBED85C2}" srcOrd="0" destOrd="0" parTransId="{C68B9A13-514B-1A47-B062-007AB99CD20E}" sibTransId="{0D973EE6-7E6F-8349-B8E0-A2AF33CEAC49}"/>
    <dgm:cxn modelId="{7F9C1DAA-5E4E-2340-BEF6-142868FA33A0}" type="presOf" srcId="{DEB85526-A29C-2D47-8AFB-B9EA86EDD177}" destId="{7DC35266-9A5F-B345-A0DB-C9A8BF90F708}" srcOrd="1" destOrd="0" presId="urn:microsoft.com/office/officeart/2005/8/layout/lProcess2"/>
    <dgm:cxn modelId="{EB13F5A9-B44E-E044-8283-B781CF63101B}" type="presOf" srcId="{68E55782-D5C7-F045-9C9C-4EF549009D94}" destId="{170C77E5-9D2E-0943-9CAE-DF38D754C163}" srcOrd="1" destOrd="0" presId="urn:microsoft.com/office/officeart/2005/8/layout/lProcess2"/>
    <dgm:cxn modelId="{ACCBC0C9-F53E-6D4F-8D58-6F4BC75873F1}" srcId="{F9939175-7B8B-A044-8545-9FC6FD027471}" destId="{DEB85526-A29C-2D47-8AFB-B9EA86EDD177}" srcOrd="2" destOrd="0" parTransId="{8580917C-A61D-784B-84FC-833D6BF33806}" sibTransId="{FE07A9D9-11D5-6645-BED2-8970D5EB5F71}"/>
    <dgm:cxn modelId="{B232BCA9-D499-BC4A-BDD9-DFF7811D7ACC}" srcId="{F9939175-7B8B-A044-8545-9FC6FD027471}" destId="{0B6CE952-8468-5847-A61F-9188FAA68F62}" srcOrd="0" destOrd="0" parTransId="{152B4547-8149-BC41-89E0-A798814870DC}" sibTransId="{E8C0F2E5-C7EE-BF4E-A1A7-10743F0ACB76}"/>
    <dgm:cxn modelId="{648018C3-4945-F649-9258-F6B685A02613}" type="presOf" srcId="{4F18CC8C-FD77-8248-91A4-59E7EBED85C2}" destId="{FFCF2C7A-BAC5-B74E-8611-DAFEE85A797E}" srcOrd="0" destOrd="0" presId="urn:microsoft.com/office/officeart/2005/8/layout/lProcess2"/>
    <dgm:cxn modelId="{A01ACBC3-1340-8441-9E34-AAE833730592}" type="presOf" srcId="{357EA2D4-6A4E-6A4E-9869-58F872E86CBF}" destId="{38E1A635-F1B1-A242-BE4A-DADD34AD60FF}" srcOrd="0" destOrd="0" presId="urn:microsoft.com/office/officeart/2005/8/layout/lProcess2"/>
    <dgm:cxn modelId="{3713D531-AF73-BB4A-BA62-1A9FA95F2658}" srcId="{68E55782-D5C7-F045-9C9C-4EF549009D94}" destId="{404300EC-6BEC-9C4F-B8BC-718B438F0318}" srcOrd="0" destOrd="0" parTransId="{4600C447-3790-684C-AAEF-550FE0012283}" sibTransId="{92DFEAE5-2C50-404A-9F21-FFF345EBB64D}"/>
    <dgm:cxn modelId="{16A46005-E37B-6847-9A52-0EEB4815521E}" srcId="{DEB85526-A29C-2D47-8AFB-B9EA86EDD177}" destId="{357EA2D4-6A4E-6A4E-9869-58F872E86CBF}" srcOrd="0" destOrd="0" parTransId="{9794F0BA-BCE1-CB41-AEF6-F6F73BC2A334}" sibTransId="{E8ECF139-52E7-D244-917E-A574672C4E6F}"/>
    <dgm:cxn modelId="{F024190C-E2CA-874F-9B63-37274A976B11}" type="presOf" srcId="{404300EC-6BEC-9C4F-B8BC-718B438F0318}" destId="{B7FFB6DE-C664-9440-9596-251E74FF2E69}" srcOrd="0" destOrd="0" presId="urn:microsoft.com/office/officeart/2005/8/layout/lProcess2"/>
    <dgm:cxn modelId="{979BF47A-4948-EF42-AFA2-8A819AA717E3}" type="presOf" srcId="{F9939175-7B8B-A044-8545-9FC6FD027471}" destId="{13319F34-2C36-B04F-A881-663921A56DC6}" srcOrd="0" destOrd="0" presId="urn:microsoft.com/office/officeart/2005/8/layout/lProcess2"/>
    <dgm:cxn modelId="{42AE88AE-1C2B-0D45-8A94-59194460576C}" type="presParOf" srcId="{13319F34-2C36-B04F-A881-663921A56DC6}" destId="{AA2A5824-A4A6-F24E-B99F-7F220267CDAF}" srcOrd="0" destOrd="0" presId="urn:microsoft.com/office/officeart/2005/8/layout/lProcess2"/>
    <dgm:cxn modelId="{B75CEBD6-48CB-EC4A-96A8-22F6F6D977BC}" type="presParOf" srcId="{AA2A5824-A4A6-F24E-B99F-7F220267CDAF}" destId="{C7D2DB4E-75D6-9B4C-9172-3BCE3275973B}" srcOrd="0" destOrd="0" presId="urn:microsoft.com/office/officeart/2005/8/layout/lProcess2"/>
    <dgm:cxn modelId="{FDC396CD-64F6-D04E-9C8C-AD1571772325}" type="presParOf" srcId="{AA2A5824-A4A6-F24E-B99F-7F220267CDAF}" destId="{3CCE460B-41BD-3641-A15B-1953EF2086BB}" srcOrd="1" destOrd="0" presId="urn:microsoft.com/office/officeart/2005/8/layout/lProcess2"/>
    <dgm:cxn modelId="{6333FBE7-B531-2143-AC42-0203BD3DC480}" type="presParOf" srcId="{AA2A5824-A4A6-F24E-B99F-7F220267CDAF}" destId="{43C806B7-271A-2A41-9A70-E59DFDB1761B}" srcOrd="2" destOrd="0" presId="urn:microsoft.com/office/officeart/2005/8/layout/lProcess2"/>
    <dgm:cxn modelId="{F8C44BA2-5CA6-DA4A-A3EC-7B9C2B7C46E6}" type="presParOf" srcId="{43C806B7-271A-2A41-9A70-E59DFDB1761B}" destId="{53C50D03-F3E6-734F-B0DA-2D5AB854DDE2}" srcOrd="0" destOrd="0" presId="urn:microsoft.com/office/officeart/2005/8/layout/lProcess2"/>
    <dgm:cxn modelId="{EFDDDBA2-F55D-5A42-A568-A6E430EEDC5B}" type="presParOf" srcId="{53C50D03-F3E6-734F-B0DA-2D5AB854DDE2}" destId="{FFCF2C7A-BAC5-B74E-8611-DAFEE85A797E}" srcOrd="0" destOrd="0" presId="urn:microsoft.com/office/officeart/2005/8/layout/lProcess2"/>
    <dgm:cxn modelId="{1FCFEAB4-9AAF-E84F-9993-4C6B0BF99029}" type="presParOf" srcId="{13319F34-2C36-B04F-A881-663921A56DC6}" destId="{E4683720-6DE7-C046-92D7-C1B9F8D1390B}" srcOrd="1" destOrd="0" presId="urn:microsoft.com/office/officeart/2005/8/layout/lProcess2"/>
    <dgm:cxn modelId="{510CC8E5-78D6-4C48-9B27-37654AE7FC7F}" type="presParOf" srcId="{13319F34-2C36-B04F-A881-663921A56DC6}" destId="{D9945241-46E2-9148-B27F-5434F0A4ECED}" srcOrd="2" destOrd="0" presId="urn:microsoft.com/office/officeart/2005/8/layout/lProcess2"/>
    <dgm:cxn modelId="{B98631DB-F89F-4845-9240-CF932170CF57}" type="presParOf" srcId="{D9945241-46E2-9148-B27F-5434F0A4ECED}" destId="{46736263-9C1B-B34F-BAE3-EE2264480AF7}" srcOrd="0" destOrd="0" presId="urn:microsoft.com/office/officeart/2005/8/layout/lProcess2"/>
    <dgm:cxn modelId="{4B571DA1-674F-0E43-937F-47DB8BBF293F}" type="presParOf" srcId="{D9945241-46E2-9148-B27F-5434F0A4ECED}" destId="{170C77E5-9D2E-0943-9CAE-DF38D754C163}" srcOrd="1" destOrd="0" presId="urn:microsoft.com/office/officeart/2005/8/layout/lProcess2"/>
    <dgm:cxn modelId="{5759A40B-6CD5-8345-9F3E-1ABB35687D85}" type="presParOf" srcId="{D9945241-46E2-9148-B27F-5434F0A4ECED}" destId="{CDB2B394-B555-8144-945E-CABC2F26C16B}" srcOrd="2" destOrd="0" presId="urn:microsoft.com/office/officeart/2005/8/layout/lProcess2"/>
    <dgm:cxn modelId="{25190231-0644-9C47-9E9D-3CE7868E4096}" type="presParOf" srcId="{CDB2B394-B555-8144-945E-CABC2F26C16B}" destId="{F20B180E-D824-9547-8B56-50394D7196B1}" srcOrd="0" destOrd="0" presId="urn:microsoft.com/office/officeart/2005/8/layout/lProcess2"/>
    <dgm:cxn modelId="{637B5D5B-8AF6-CE49-8C20-574674F4134E}" type="presParOf" srcId="{F20B180E-D824-9547-8B56-50394D7196B1}" destId="{B7FFB6DE-C664-9440-9596-251E74FF2E69}" srcOrd="0" destOrd="0" presId="urn:microsoft.com/office/officeart/2005/8/layout/lProcess2"/>
    <dgm:cxn modelId="{42D57766-2F3F-694C-B8A4-CECD684BCBFC}" type="presParOf" srcId="{13319F34-2C36-B04F-A881-663921A56DC6}" destId="{2AFF846E-8440-7048-BD36-076C96884EEE}" srcOrd="3" destOrd="0" presId="urn:microsoft.com/office/officeart/2005/8/layout/lProcess2"/>
    <dgm:cxn modelId="{7D582B33-8426-294D-B9F2-1DF551B64D33}" type="presParOf" srcId="{13319F34-2C36-B04F-A881-663921A56DC6}" destId="{DC7600AF-8CD4-4F41-A99C-C90BB2E34D17}" srcOrd="4" destOrd="0" presId="urn:microsoft.com/office/officeart/2005/8/layout/lProcess2"/>
    <dgm:cxn modelId="{9C6AA695-697E-844A-8C61-B99ECD9CBF67}" type="presParOf" srcId="{DC7600AF-8CD4-4F41-A99C-C90BB2E34D17}" destId="{BD6AD5D4-0FD5-044C-B5D0-D67A7E98E2BB}" srcOrd="0" destOrd="0" presId="urn:microsoft.com/office/officeart/2005/8/layout/lProcess2"/>
    <dgm:cxn modelId="{6FB764AF-706B-6D45-8958-4A68BC597A50}" type="presParOf" srcId="{DC7600AF-8CD4-4F41-A99C-C90BB2E34D17}" destId="{7DC35266-9A5F-B345-A0DB-C9A8BF90F708}" srcOrd="1" destOrd="0" presId="urn:microsoft.com/office/officeart/2005/8/layout/lProcess2"/>
    <dgm:cxn modelId="{D70DD5B1-52B1-8A43-A2E9-62B5A28D9B8E}" type="presParOf" srcId="{DC7600AF-8CD4-4F41-A99C-C90BB2E34D17}" destId="{CFEF63E1-4B9C-6E4D-8413-AD0EB56FB278}" srcOrd="2" destOrd="0" presId="urn:microsoft.com/office/officeart/2005/8/layout/lProcess2"/>
    <dgm:cxn modelId="{D6C7F778-5BFA-8441-870E-68A6785537F9}" type="presParOf" srcId="{CFEF63E1-4B9C-6E4D-8413-AD0EB56FB278}" destId="{71E7E43D-AAF0-C145-A383-85EE271EB718}" srcOrd="0" destOrd="0" presId="urn:microsoft.com/office/officeart/2005/8/layout/lProcess2"/>
    <dgm:cxn modelId="{ECAC6055-D7C6-C949-AB62-ECE861CF326B}" type="presParOf" srcId="{71E7E43D-AAF0-C145-A383-85EE271EB718}" destId="{38E1A635-F1B1-A242-BE4A-DADD34AD60F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1621C-40F9-2242-9E07-47B868528A4B}">
      <dsp:nvSpPr>
        <dsp:cNvPr id="0" name=""/>
        <dsp:cNvSpPr/>
      </dsp:nvSpPr>
      <dsp:spPr>
        <a:xfrm>
          <a:off x="1032" y="1025317"/>
          <a:ext cx="2013365" cy="2013365"/>
        </a:xfrm>
        <a:prstGeom prst="ellipse">
          <a:avLst/>
        </a:prstGeom>
        <a:solidFill>
          <a:schemeClr val="accent3">
            <a:lumMod val="75000"/>
          </a:schemeClr>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10802" tIns="25400" rIns="110802" bIns="25400" numCol="1" spcCol="1270" anchor="ctr" anchorCtr="0">
          <a:noAutofit/>
        </a:bodyPr>
        <a:lstStyle/>
        <a:p>
          <a:pPr lvl="0" algn="ctr" defTabSz="889000">
            <a:lnSpc>
              <a:spcPct val="90000"/>
            </a:lnSpc>
            <a:spcBef>
              <a:spcPct val="0"/>
            </a:spcBef>
            <a:spcAft>
              <a:spcPct val="35000"/>
            </a:spcAft>
          </a:pPr>
          <a:r>
            <a:rPr lang="en-US" sz="2000" b="1" kern="1200" baseline="0" dirty="0">
              <a:solidFill>
                <a:schemeClr val="bg1"/>
              </a:solidFill>
              <a:effectLst/>
              <a:latin typeface="+mj-lt"/>
            </a:rPr>
            <a:t>Pattern matching</a:t>
          </a:r>
        </a:p>
      </dsp:txBody>
      <dsp:txXfrm>
        <a:off x="295882" y="1320167"/>
        <a:ext cx="1423665" cy="1423665"/>
      </dsp:txXfrm>
    </dsp:sp>
    <dsp:sp modelId="{2AFA1C34-9C9C-5F4E-BD76-AA2A429D8A35}">
      <dsp:nvSpPr>
        <dsp:cNvPr id="0" name=""/>
        <dsp:cNvSpPr/>
      </dsp:nvSpPr>
      <dsp:spPr>
        <a:xfrm>
          <a:off x="1611724" y="1025317"/>
          <a:ext cx="2013365" cy="2013365"/>
        </a:xfrm>
        <a:prstGeom prst="ellipse">
          <a:avLst/>
        </a:prstGeom>
        <a:solidFill>
          <a:schemeClr val="accent5">
            <a:lumMod val="75000"/>
          </a:schemeClr>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10802" tIns="25400" rIns="110802" bIns="25400" numCol="1" spcCol="1270" anchor="ctr" anchorCtr="0">
          <a:noAutofit/>
        </a:bodyPr>
        <a:lstStyle/>
        <a:p>
          <a:pPr lvl="0" algn="ctr" defTabSz="889000">
            <a:lnSpc>
              <a:spcPct val="90000"/>
            </a:lnSpc>
            <a:spcBef>
              <a:spcPct val="0"/>
            </a:spcBef>
            <a:spcAft>
              <a:spcPct val="35000"/>
            </a:spcAft>
          </a:pPr>
          <a:r>
            <a:rPr lang="en-US" sz="2000" b="1" kern="1200" baseline="0" dirty="0" err="1">
              <a:solidFill>
                <a:schemeClr val="bg1"/>
              </a:solidFill>
              <a:effectLst/>
              <a:latin typeface="+mj-lt"/>
            </a:rPr>
            <a:t>Stateful</a:t>
          </a:r>
          <a:r>
            <a:rPr lang="en-US" sz="2000" b="1" kern="1200" baseline="0" dirty="0">
              <a:solidFill>
                <a:schemeClr val="bg1"/>
              </a:solidFill>
              <a:effectLst/>
              <a:latin typeface="+mj-lt"/>
            </a:rPr>
            <a:t> matching</a:t>
          </a:r>
        </a:p>
      </dsp:txBody>
      <dsp:txXfrm>
        <a:off x="1906574" y="1320167"/>
        <a:ext cx="1423665" cy="1423665"/>
      </dsp:txXfrm>
    </dsp:sp>
    <dsp:sp modelId="{D9B31B60-4DAE-404A-AD0A-90713C885688}">
      <dsp:nvSpPr>
        <dsp:cNvPr id="0" name=""/>
        <dsp:cNvSpPr/>
      </dsp:nvSpPr>
      <dsp:spPr>
        <a:xfrm>
          <a:off x="3222417" y="1025317"/>
          <a:ext cx="2013365" cy="2013365"/>
        </a:xfrm>
        <a:prstGeom prst="ellipse">
          <a:avLst/>
        </a:prstGeom>
        <a:solidFill>
          <a:schemeClr val="accent1"/>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10802" tIns="25400" rIns="110802" bIns="25400" numCol="1" spcCol="1270" anchor="ctr" anchorCtr="0">
          <a:noAutofit/>
        </a:bodyPr>
        <a:lstStyle/>
        <a:p>
          <a:pPr lvl="0" algn="ctr" defTabSz="889000">
            <a:lnSpc>
              <a:spcPct val="90000"/>
            </a:lnSpc>
            <a:spcBef>
              <a:spcPct val="0"/>
            </a:spcBef>
            <a:spcAft>
              <a:spcPct val="35000"/>
            </a:spcAft>
          </a:pPr>
          <a:r>
            <a:rPr lang="en-US" sz="2000" b="1" kern="1200" baseline="0" dirty="0">
              <a:solidFill>
                <a:schemeClr val="bg1"/>
              </a:solidFill>
              <a:effectLst/>
              <a:latin typeface="+mj-lt"/>
            </a:rPr>
            <a:t>Protocol anomaly</a:t>
          </a:r>
        </a:p>
      </dsp:txBody>
      <dsp:txXfrm>
        <a:off x="3517267" y="1320167"/>
        <a:ext cx="1423665" cy="1423665"/>
      </dsp:txXfrm>
    </dsp:sp>
    <dsp:sp modelId="{D4660AD0-B920-D44D-9B51-7EBD4D38D3FC}">
      <dsp:nvSpPr>
        <dsp:cNvPr id="0" name=""/>
        <dsp:cNvSpPr/>
      </dsp:nvSpPr>
      <dsp:spPr>
        <a:xfrm>
          <a:off x="4833109" y="1025317"/>
          <a:ext cx="2013365" cy="2013365"/>
        </a:xfrm>
        <a:prstGeom prst="ellipse">
          <a:avLst/>
        </a:prstGeom>
        <a:solidFill>
          <a:schemeClr val="accent5">
            <a:lumMod val="75000"/>
          </a:schemeClr>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10802" tIns="25400" rIns="110802" bIns="25400" numCol="1" spcCol="1270" anchor="ctr" anchorCtr="0">
          <a:noAutofit/>
        </a:bodyPr>
        <a:lstStyle/>
        <a:p>
          <a:pPr lvl="0" algn="ctr" defTabSz="889000">
            <a:lnSpc>
              <a:spcPct val="90000"/>
            </a:lnSpc>
            <a:spcBef>
              <a:spcPct val="0"/>
            </a:spcBef>
            <a:spcAft>
              <a:spcPct val="35000"/>
            </a:spcAft>
          </a:pPr>
          <a:r>
            <a:rPr lang="en-US" sz="2000" b="1" kern="1200" baseline="0" dirty="0">
              <a:solidFill>
                <a:schemeClr val="bg1"/>
              </a:solidFill>
              <a:effectLst/>
              <a:latin typeface="+mj-lt"/>
            </a:rPr>
            <a:t>Traffic anomaly</a:t>
          </a:r>
        </a:p>
      </dsp:txBody>
      <dsp:txXfrm>
        <a:off x="5127959" y="1320167"/>
        <a:ext cx="1423665" cy="1423665"/>
      </dsp:txXfrm>
    </dsp:sp>
    <dsp:sp modelId="{5F4430A6-EDA8-5C45-B705-F8A7084E98D5}">
      <dsp:nvSpPr>
        <dsp:cNvPr id="0" name=""/>
        <dsp:cNvSpPr/>
      </dsp:nvSpPr>
      <dsp:spPr>
        <a:xfrm>
          <a:off x="6443802" y="1025317"/>
          <a:ext cx="2013365" cy="2013365"/>
        </a:xfrm>
        <a:prstGeom prst="ellipse">
          <a:avLst/>
        </a:prstGeom>
        <a:solidFill>
          <a:schemeClr val="accent3">
            <a:lumMod val="75000"/>
          </a:schemeClr>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10802" tIns="25400" rIns="110802" bIns="25400" numCol="1" spcCol="1270" anchor="ctr" anchorCtr="0">
          <a:noAutofit/>
        </a:bodyPr>
        <a:lstStyle/>
        <a:p>
          <a:pPr lvl="0" algn="ctr" defTabSz="889000">
            <a:lnSpc>
              <a:spcPct val="90000"/>
            </a:lnSpc>
            <a:spcBef>
              <a:spcPct val="0"/>
            </a:spcBef>
            <a:spcAft>
              <a:spcPct val="35000"/>
            </a:spcAft>
          </a:pPr>
          <a:r>
            <a:rPr lang="en-US" sz="2000" b="1" kern="1200" baseline="0" dirty="0">
              <a:solidFill>
                <a:schemeClr val="bg1"/>
              </a:solidFill>
              <a:effectLst/>
              <a:latin typeface="+mj-lt"/>
            </a:rPr>
            <a:t>Statistical anomaly</a:t>
          </a:r>
        </a:p>
      </dsp:txBody>
      <dsp:txXfrm>
        <a:off x="6738652" y="1320167"/>
        <a:ext cx="1423665" cy="14236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2DB4E-75D6-9B4C-9172-3BCE3275973B}">
      <dsp:nvSpPr>
        <dsp:cNvPr id="0" name=""/>
        <dsp:cNvSpPr/>
      </dsp:nvSpPr>
      <dsp:spPr>
        <a:xfrm>
          <a:off x="539" y="0"/>
          <a:ext cx="1402705" cy="4894263"/>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ea typeface="+mn-ea"/>
            </a:rPr>
            <a:t>Drop</a:t>
          </a:r>
          <a:endParaRPr lang="en-US" sz="3300" kern="1200" dirty="0"/>
        </a:p>
      </dsp:txBody>
      <dsp:txXfrm>
        <a:off x="539" y="0"/>
        <a:ext cx="1402705" cy="1468278"/>
      </dsp:txXfrm>
    </dsp:sp>
    <dsp:sp modelId="{FFCF2C7A-BAC5-B74E-8611-DAFEE85A797E}">
      <dsp:nvSpPr>
        <dsp:cNvPr id="0" name=""/>
        <dsp:cNvSpPr/>
      </dsp:nvSpPr>
      <dsp:spPr>
        <a:xfrm>
          <a:off x="140810" y="1468278"/>
          <a:ext cx="1122164" cy="3181270"/>
        </a:xfrm>
        <a:prstGeom prst="roundRect">
          <a:avLst>
            <a:gd name="adj" fmla="val 10000"/>
          </a:avLst>
        </a:prstGeom>
        <a:solidFill>
          <a:schemeClr val="accent3">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b="1" kern="1200" dirty="0">
              <a:solidFill>
                <a:schemeClr val="bg1"/>
              </a:solidFill>
              <a:effectLst/>
              <a:ea typeface="+mn-ea"/>
            </a:rPr>
            <a:t>Snort rejects a packet based on the options defined in the rule and logs the result</a:t>
          </a:r>
        </a:p>
      </dsp:txBody>
      <dsp:txXfrm>
        <a:off x="173677" y="1501145"/>
        <a:ext cx="1056430" cy="3115536"/>
      </dsp:txXfrm>
    </dsp:sp>
    <dsp:sp modelId="{46736263-9C1B-B34F-BAE3-EE2264480AF7}">
      <dsp:nvSpPr>
        <dsp:cNvPr id="0" name=""/>
        <dsp:cNvSpPr/>
      </dsp:nvSpPr>
      <dsp:spPr>
        <a:xfrm>
          <a:off x="1508447" y="0"/>
          <a:ext cx="1402705" cy="4894263"/>
        </a:xfrm>
        <a:prstGeom prst="roundRect">
          <a:avLst>
            <a:gd name="adj" fmla="val 1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ea typeface="+mn-ea"/>
            </a:rPr>
            <a:t>Reject</a:t>
          </a:r>
        </a:p>
      </dsp:txBody>
      <dsp:txXfrm>
        <a:off x="1508447" y="0"/>
        <a:ext cx="1402705" cy="1468278"/>
      </dsp:txXfrm>
    </dsp:sp>
    <dsp:sp modelId="{B7FFB6DE-C664-9440-9596-251E74FF2E69}">
      <dsp:nvSpPr>
        <dsp:cNvPr id="0" name=""/>
        <dsp:cNvSpPr/>
      </dsp:nvSpPr>
      <dsp:spPr>
        <a:xfrm>
          <a:off x="1648717" y="1468278"/>
          <a:ext cx="1122164" cy="3181270"/>
        </a:xfrm>
        <a:prstGeom prst="roundRect">
          <a:avLst>
            <a:gd name="adj" fmla="val 10000"/>
          </a:avLst>
        </a:prstGeom>
        <a:solidFill>
          <a:schemeClr val="accent6">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b="1" kern="1200" dirty="0">
              <a:solidFill>
                <a:schemeClr val="bg1"/>
              </a:solidFill>
              <a:effectLst/>
              <a:ea typeface="+mn-ea"/>
            </a:rPr>
            <a:t>Packet is rejected and result is logged and an error message is returned</a:t>
          </a:r>
        </a:p>
      </dsp:txBody>
      <dsp:txXfrm>
        <a:off x="1681584" y="1501145"/>
        <a:ext cx="1056430" cy="3115536"/>
      </dsp:txXfrm>
    </dsp:sp>
    <dsp:sp modelId="{BD6AD5D4-0FD5-044C-B5D0-D67A7E98E2BB}">
      <dsp:nvSpPr>
        <dsp:cNvPr id="0" name=""/>
        <dsp:cNvSpPr/>
      </dsp:nvSpPr>
      <dsp:spPr>
        <a:xfrm>
          <a:off x="3016355" y="0"/>
          <a:ext cx="1402705" cy="4894263"/>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err="1">
              <a:ea typeface="+mn-ea"/>
            </a:rPr>
            <a:t>Sdrop</a:t>
          </a:r>
          <a:endParaRPr lang="en-US" sz="3300" kern="1200" dirty="0">
            <a:ea typeface="+mn-ea"/>
          </a:endParaRPr>
        </a:p>
      </dsp:txBody>
      <dsp:txXfrm>
        <a:off x="3016355" y="0"/>
        <a:ext cx="1402705" cy="1468278"/>
      </dsp:txXfrm>
    </dsp:sp>
    <dsp:sp modelId="{38E1A635-F1B1-A242-BE4A-DADD34AD60FF}">
      <dsp:nvSpPr>
        <dsp:cNvPr id="0" name=""/>
        <dsp:cNvSpPr/>
      </dsp:nvSpPr>
      <dsp:spPr>
        <a:xfrm>
          <a:off x="3156625" y="1468278"/>
          <a:ext cx="1122164" cy="3181270"/>
        </a:xfrm>
        <a:prstGeom prst="roundRect">
          <a:avLst>
            <a:gd name="adj" fmla="val 10000"/>
          </a:avLst>
        </a:prstGeom>
        <a:solidFill>
          <a:schemeClr val="accent5">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b="1" kern="1200" dirty="0">
              <a:solidFill>
                <a:schemeClr val="bg1"/>
              </a:solidFill>
              <a:effectLst/>
              <a:ea typeface="+mn-ea"/>
            </a:rPr>
            <a:t>Packet is rejected but not logged</a:t>
          </a:r>
        </a:p>
      </dsp:txBody>
      <dsp:txXfrm>
        <a:off x="3189492" y="1501145"/>
        <a:ext cx="1056430" cy="3115536"/>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10" charset="0"/>
              </a:defRPr>
            </a:lvl1pPr>
          </a:lstStyle>
          <a:p>
            <a:pPr>
              <a:defRPr/>
            </a:pPr>
            <a:fld id="{CB9A57B6-678D-4943-9AEF-24E9B821E96F}" type="slidenum">
              <a:rPr lang="en-AU"/>
              <a:pPr>
                <a:defRPr/>
              </a:pPr>
              <a:t>‹#›</a:t>
            </a:fld>
            <a:endParaRPr lang="en-AU"/>
          </a:p>
        </p:txBody>
      </p:sp>
    </p:spTree>
    <p:extLst>
      <p:ext uri="{BB962C8B-B14F-4D97-AF65-F5344CB8AC3E}">
        <p14:creationId xmlns:p14="http://schemas.microsoft.com/office/powerpoint/2010/main" val="22415858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 charset="-128"/>
        <a:cs typeface="ＭＳ Ｐゴシック" pitchFamily="-1"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A45A9E-7761-3846-9783-F10EE5B548CC}" type="slidenum">
              <a:rPr lang="en-AU" smtClean="0"/>
              <a:pPr>
                <a:defRPr/>
              </a:pPr>
              <a:t>1</a:t>
            </a:fld>
            <a:endParaRPr lang="en-AU" dirty="0"/>
          </a:p>
        </p:txBody>
      </p:sp>
    </p:spTree>
    <p:extLst>
      <p:ext uri="{BB962C8B-B14F-4D97-AF65-F5344CB8AC3E}">
        <p14:creationId xmlns:p14="http://schemas.microsoft.com/office/powerpoint/2010/main" val="2260248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eaLnBrk="1" hangingPunct="1">
              <a:defRPr/>
            </a:pPr>
            <a:r>
              <a:rPr lang="en-US" b="0" dirty="0">
                <a:ea typeface="+mn-ea"/>
                <a:cs typeface="+mn-cs"/>
              </a:rPr>
              <a:t>We introduced Snort in Section</a:t>
            </a:r>
            <a:r>
              <a:rPr lang="en-US" b="0" baseline="0" dirty="0">
                <a:ea typeface="+mn-ea"/>
                <a:cs typeface="+mn-cs"/>
              </a:rPr>
              <a:t> 8.9</a:t>
            </a:r>
            <a:r>
              <a:rPr lang="en-US" b="0" dirty="0">
                <a:ea typeface="+mn-ea"/>
                <a:cs typeface="+mn-cs"/>
              </a:rPr>
              <a:t> as a lightweight intrusion detection system.</a:t>
            </a:r>
          </a:p>
          <a:p>
            <a:pPr marL="0" marR="0" indent="0" algn="l" defTabSz="914400" rtl="0" eaLnBrk="1" fontAlgn="base" latinLnBrk="0" hangingPunct="1">
              <a:lnSpc>
                <a:spcPct val="100000"/>
              </a:lnSpc>
              <a:spcBef>
                <a:spcPct val="30000"/>
              </a:spcBef>
              <a:spcAft>
                <a:spcPct val="0"/>
              </a:spcAft>
              <a:buClrTx/>
              <a:buSzTx/>
              <a:buFontTx/>
              <a:buNone/>
              <a:tabLst/>
              <a:defRPr/>
            </a:pPr>
            <a:r>
              <a:rPr lang="en-US" b="0" dirty="0">
                <a:ea typeface="+mn-ea"/>
                <a:cs typeface="+mn-cs"/>
              </a:rPr>
              <a:t>A modified version of Snort, known as Snort Inline </a:t>
            </a:r>
            <a:r>
              <a:rPr lang="pt-BR" sz="1200" b="0" kern="1200" dirty="0">
                <a:solidFill>
                  <a:schemeClr val="tx1"/>
                </a:solidFill>
                <a:effectLst/>
                <a:latin typeface="Arial" pitchFamily="-110" charset="0"/>
                <a:ea typeface="ＭＳ Ｐゴシック" pitchFamily="-1" charset="-128"/>
                <a:cs typeface="ＭＳ Ｐゴシック" pitchFamily="-1" charset="-128"/>
              </a:rPr>
              <a:t>[KURU12],</a:t>
            </a:r>
          </a:p>
          <a:p>
            <a:pPr eaLnBrk="1" hangingPunct="1">
              <a:defRPr/>
            </a:pPr>
            <a:r>
              <a:rPr lang="en-US" b="0" dirty="0">
                <a:ea typeface="+mn-ea"/>
                <a:cs typeface="+mn-cs"/>
              </a:rPr>
              <a:t>enhances Snort to function as an intrusion prevention system. Snort Inline adds three new rule types that</a:t>
            </a:r>
          </a:p>
          <a:p>
            <a:pPr eaLnBrk="1" hangingPunct="1">
              <a:defRPr/>
            </a:pPr>
            <a:r>
              <a:rPr lang="en-US" b="0" dirty="0">
                <a:ea typeface="+mn-ea"/>
                <a:cs typeface="+mn-cs"/>
              </a:rPr>
              <a:t>provide intrusion prevention features:</a:t>
            </a:r>
          </a:p>
          <a:p>
            <a:pPr eaLnBrk="1" hangingPunct="1">
              <a:defRPr/>
            </a:pPr>
            <a:endParaRPr lang="en-US" b="0" dirty="0">
              <a:ea typeface="+mn-ea"/>
              <a:cs typeface="+mn-cs"/>
            </a:endParaRPr>
          </a:p>
          <a:p>
            <a:pPr eaLnBrk="1" hangingPunct="1">
              <a:defRPr/>
            </a:pPr>
            <a:r>
              <a:rPr lang="en-US" b="0" dirty="0">
                <a:ea typeface="+mn-ea"/>
                <a:cs typeface="+mn-cs"/>
              </a:rPr>
              <a:t>• </a:t>
            </a:r>
            <a:r>
              <a:rPr lang="en-US" b="1" dirty="0">
                <a:ea typeface="+mn-ea"/>
                <a:cs typeface="+mn-cs"/>
              </a:rPr>
              <a:t>Drop</a:t>
            </a:r>
            <a:r>
              <a:rPr lang="en-US" b="0" dirty="0">
                <a:ea typeface="+mn-ea"/>
                <a:cs typeface="+mn-cs"/>
              </a:rPr>
              <a:t>: Snort rejects a packet based on the options defined in the rule and logs</a:t>
            </a:r>
          </a:p>
          <a:p>
            <a:pPr eaLnBrk="1" hangingPunct="1">
              <a:defRPr/>
            </a:pPr>
            <a:r>
              <a:rPr lang="en-US" b="0" dirty="0">
                <a:ea typeface="+mn-ea"/>
                <a:cs typeface="+mn-cs"/>
              </a:rPr>
              <a:t>the result.</a:t>
            </a:r>
          </a:p>
          <a:p>
            <a:pPr eaLnBrk="1" hangingPunct="1">
              <a:defRPr/>
            </a:pPr>
            <a:endParaRPr lang="en-US" b="0" dirty="0">
              <a:ea typeface="+mn-ea"/>
              <a:cs typeface="+mn-cs"/>
            </a:endParaRPr>
          </a:p>
          <a:p>
            <a:pPr eaLnBrk="1" hangingPunct="1">
              <a:defRPr/>
            </a:pPr>
            <a:r>
              <a:rPr lang="en-US" b="0" dirty="0">
                <a:ea typeface="+mn-ea"/>
                <a:cs typeface="+mn-cs"/>
              </a:rPr>
              <a:t>• </a:t>
            </a:r>
            <a:r>
              <a:rPr lang="en-US" b="1" dirty="0">
                <a:ea typeface="+mn-ea"/>
                <a:cs typeface="+mn-cs"/>
              </a:rPr>
              <a:t>Reject:</a:t>
            </a:r>
            <a:r>
              <a:rPr lang="en-US" b="0" dirty="0">
                <a:ea typeface="+mn-ea"/>
                <a:cs typeface="+mn-cs"/>
              </a:rPr>
              <a:t> Snort rejects a packet and logs the result. In addition, an error message</a:t>
            </a:r>
          </a:p>
          <a:p>
            <a:pPr eaLnBrk="1" hangingPunct="1">
              <a:defRPr/>
            </a:pPr>
            <a:r>
              <a:rPr lang="en-US" b="0" dirty="0">
                <a:ea typeface="+mn-ea"/>
                <a:cs typeface="+mn-cs"/>
              </a:rPr>
              <a:t>is returned. In the case of TCP, this is a TCP reset message, which resets the</a:t>
            </a:r>
          </a:p>
          <a:p>
            <a:pPr eaLnBrk="1" hangingPunct="1">
              <a:defRPr/>
            </a:pPr>
            <a:r>
              <a:rPr lang="en-US" b="0" dirty="0">
                <a:ea typeface="+mn-ea"/>
                <a:cs typeface="+mn-cs"/>
              </a:rPr>
              <a:t>TCP connection. In the case of UDP, an ICMP port unreachable message is</a:t>
            </a:r>
          </a:p>
          <a:p>
            <a:pPr eaLnBrk="1" hangingPunct="1">
              <a:defRPr/>
            </a:pPr>
            <a:r>
              <a:rPr lang="en-US" b="0" dirty="0">
                <a:ea typeface="+mn-ea"/>
                <a:cs typeface="+mn-cs"/>
              </a:rPr>
              <a:t>sent to the originator of the UDP packet.</a:t>
            </a:r>
          </a:p>
          <a:p>
            <a:pPr eaLnBrk="1" hangingPunct="1">
              <a:defRPr/>
            </a:pPr>
            <a:endParaRPr lang="en-US" b="0" dirty="0">
              <a:ea typeface="+mn-ea"/>
              <a:cs typeface="+mn-cs"/>
            </a:endParaRPr>
          </a:p>
          <a:p>
            <a:pPr eaLnBrk="1" hangingPunct="1">
              <a:defRPr/>
            </a:pPr>
            <a:r>
              <a:rPr lang="en-US" b="0" dirty="0">
                <a:ea typeface="+mn-ea"/>
                <a:cs typeface="+mn-cs"/>
              </a:rPr>
              <a:t>• </a:t>
            </a:r>
            <a:r>
              <a:rPr lang="en-US" b="1" dirty="0" err="1">
                <a:ea typeface="+mn-ea"/>
                <a:cs typeface="+mn-cs"/>
              </a:rPr>
              <a:t>Sdrop</a:t>
            </a:r>
            <a:r>
              <a:rPr lang="en-US" b="0" dirty="0">
                <a:ea typeface="+mn-ea"/>
                <a:cs typeface="+mn-cs"/>
              </a:rPr>
              <a:t>: Snort rejects a packet but does not log the packet.</a:t>
            </a:r>
          </a:p>
          <a:p>
            <a:pPr eaLnBrk="1" hangingPunct="1">
              <a:defRPr/>
            </a:pPr>
            <a:endParaRPr lang="en-US" b="0" dirty="0">
              <a:ea typeface="+mn-ea"/>
              <a:cs typeface="+mn-cs"/>
            </a:endParaRPr>
          </a:p>
          <a:p>
            <a:pPr eaLnBrk="1" hangingPunct="1">
              <a:defRPr/>
            </a:pPr>
            <a:r>
              <a:rPr lang="en-US" b="0" dirty="0">
                <a:ea typeface="+mn-ea"/>
                <a:cs typeface="+mn-cs"/>
              </a:rPr>
              <a:t>Snort Inline includes a replace option, which allows the Snort user to modify</a:t>
            </a:r>
          </a:p>
          <a:p>
            <a:pPr eaLnBrk="1" hangingPunct="1">
              <a:defRPr/>
            </a:pPr>
            <a:r>
              <a:rPr lang="en-US" b="0" dirty="0">
                <a:ea typeface="+mn-ea"/>
                <a:cs typeface="+mn-cs"/>
              </a:rPr>
              <a:t>packets rather than drop them. This feature is useful for a </a:t>
            </a:r>
            <a:r>
              <a:rPr lang="en-US" b="0" dirty="0" err="1">
                <a:ea typeface="+mn-ea"/>
                <a:cs typeface="+mn-cs"/>
              </a:rPr>
              <a:t>honeypot</a:t>
            </a:r>
            <a:r>
              <a:rPr lang="en-US" b="0" dirty="0">
                <a:ea typeface="+mn-ea"/>
                <a:cs typeface="+mn-cs"/>
              </a:rPr>
              <a:t> implementation</a:t>
            </a:r>
          </a:p>
          <a:p>
            <a:pPr eaLnBrk="1" hangingPunct="1">
              <a:defRPr/>
            </a:pPr>
            <a:r>
              <a:rPr lang="en-US" b="0" dirty="0">
                <a:ea typeface="+mn-ea"/>
                <a:cs typeface="+mn-cs"/>
              </a:rPr>
              <a:t>[SPIT03]. Instead of blocking detected attacks, the </a:t>
            </a:r>
            <a:r>
              <a:rPr lang="en-US" b="0" dirty="0" err="1">
                <a:ea typeface="+mn-ea"/>
                <a:cs typeface="+mn-cs"/>
              </a:rPr>
              <a:t>honeypot</a:t>
            </a:r>
            <a:r>
              <a:rPr lang="en-US" b="0" dirty="0">
                <a:ea typeface="+mn-ea"/>
                <a:cs typeface="+mn-cs"/>
              </a:rPr>
              <a:t> modifies and</a:t>
            </a:r>
          </a:p>
          <a:p>
            <a:pPr eaLnBrk="1" hangingPunct="1">
              <a:defRPr/>
            </a:pPr>
            <a:r>
              <a:rPr lang="en-US" b="0" dirty="0">
                <a:ea typeface="+mn-ea"/>
                <a:cs typeface="+mn-cs"/>
              </a:rPr>
              <a:t>disables them by modifying packet content. Attackers launch their exploits, which</a:t>
            </a:r>
          </a:p>
          <a:p>
            <a:pPr eaLnBrk="1" hangingPunct="1">
              <a:defRPr/>
            </a:pPr>
            <a:r>
              <a:rPr lang="en-US" b="0" dirty="0">
                <a:ea typeface="+mn-ea"/>
                <a:cs typeface="+mn-cs"/>
              </a:rPr>
              <a:t>travel the Internet and hit their intended targets, but Snort Inline disables the</a:t>
            </a:r>
          </a:p>
          <a:p>
            <a:pPr eaLnBrk="1" hangingPunct="1">
              <a:defRPr/>
            </a:pPr>
            <a:r>
              <a:rPr lang="en-US" b="0" dirty="0">
                <a:ea typeface="+mn-ea"/>
                <a:cs typeface="+mn-cs"/>
              </a:rPr>
              <a:t>attacks, which ultimately fail. The attackers see the failure but can’t figure out why</a:t>
            </a:r>
          </a:p>
          <a:p>
            <a:pPr eaLnBrk="1" hangingPunct="1">
              <a:defRPr/>
            </a:pPr>
            <a:r>
              <a:rPr lang="en-US" b="0" dirty="0">
                <a:ea typeface="+mn-ea"/>
                <a:cs typeface="+mn-cs"/>
              </a:rPr>
              <a:t>it occurred. The </a:t>
            </a:r>
            <a:r>
              <a:rPr lang="en-US" b="0" dirty="0" err="1">
                <a:ea typeface="+mn-ea"/>
                <a:cs typeface="+mn-cs"/>
              </a:rPr>
              <a:t>honeypot</a:t>
            </a:r>
            <a:r>
              <a:rPr lang="en-US" b="0" dirty="0">
                <a:ea typeface="+mn-ea"/>
                <a:cs typeface="+mn-cs"/>
              </a:rPr>
              <a:t> can continue to monitor the attackers while reducing the</a:t>
            </a:r>
          </a:p>
          <a:p>
            <a:pPr eaLnBrk="1" hangingPunct="1">
              <a:defRPr/>
            </a:pPr>
            <a:r>
              <a:rPr lang="en-US" b="0" dirty="0">
                <a:ea typeface="+mn-ea"/>
                <a:cs typeface="+mn-cs"/>
              </a:rPr>
              <a:t>risk of harming remote systems.</a:t>
            </a:r>
          </a:p>
        </p:txBody>
      </p:sp>
      <p:sp>
        <p:nvSpPr>
          <p:cNvPr id="67588" name="Slide Number Placeholder 3"/>
          <p:cNvSpPr>
            <a:spLocks noGrp="1"/>
          </p:cNvSpPr>
          <p:nvPr>
            <p:ph type="sldNum" sz="quarter" idx="5"/>
          </p:nvPr>
        </p:nvSpPr>
        <p:spPr>
          <a:noFill/>
        </p:spPr>
        <p:txBody>
          <a:bodyPr/>
          <a:lstStyle/>
          <a:p>
            <a:fld id="{307E9E2E-327D-AF43-B423-FAFBDBA9C7E7}" type="slidenum">
              <a:rPr lang="en-AU" smtClean="0"/>
              <a:pPr/>
              <a:t>16</a:t>
            </a:fld>
            <a:endParaRPr lang="en-AU"/>
          </a:p>
        </p:txBody>
      </p:sp>
    </p:spTree>
    <p:extLst>
      <p:ext uri="{BB962C8B-B14F-4D97-AF65-F5344CB8AC3E}">
        <p14:creationId xmlns:p14="http://schemas.microsoft.com/office/powerpoint/2010/main" val="2625244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62B6C8F-2B07-7F47-B356-D225AFD43E73}" type="slidenum">
              <a:rPr lang="en-AU"/>
              <a:pPr/>
              <a:t>3</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further addition to the range of security products is the intrusion prevention system</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also known as intrusion detection and prevention system (IDPS). It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extension of an IDS that includes the capability to attempt to block or prevent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detected malicious activity. Like an IDS, an IPS can be host-based, network-based,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distributed/hybrid, as we discuss in Chapter 8. Similarly, it can use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behavior that is not that of legitimate users, or signature/heuristic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known malicious behavior.</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Once an IDS has detected malicious activity, it can respond by modifying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blocking network packets across a perimeter or into a host, or by modifying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blocking system calls by programs running on a host. Thus, a network IPS can block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as a firewall does, but makes use of the types of algorithms developed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IDSs to determine when to do so. It is a matter of terminology whether 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is considered a separate, new type of product or simply another form of firewall.</a:t>
            </a:r>
            <a:endParaRPr lang="en-US"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574432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5</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host-based IPS (HIPS) can make use of either signature/heuristic or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techniques to identify attacks. In the former case, the focus is on the specific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content of application network traffic, or of sequences of system calls, looking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patterns that have been identified as malicious. In the case of anomaly detection,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IPS is looking for behavior patterns that indicate malware. Examples of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of malicious behavior addressed by a HIPS include the following:</a:t>
            </a:r>
          </a:p>
          <a:p>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Modification of system resources</a:t>
            </a:r>
            <a:r>
              <a:rPr lang="en-US" b="0" dirty="0">
                <a:ea typeface="ＭＳ Ｐゴシック" pitchFamily="-110" charset="-128"/>
                <a:cs typeface="ＭＳ Ｐゴシック" pitchFamily="-110" charset="-128"/>
              </a:rPr>
              <a:t>: Rootkits, Trojan horses, and backdoors</a:t>
            </a:r>
          </a:p>
          <a:p>
            <a:pPr eaLnBrk="1" hangingPunct="1"/>
            <a:r>
              <a:rPr lang="en-US" b="0" dirty="0">
                <a:ea typeface="ＭＳ Ｐゴシック" pitchFamily="-110" charset="-128"/>
                <a:cs typeface="ＭＳ Ｐゴシック" pitchFamily="-110" charset="-128"/>
              </a:rPr>
              <a:t>operate by changing system resources, such as libraries, directories, registry</a:t>
            </a:r>
          </a:p>
          <a:p>
            <a:pPr eaLnBrk="1" hangingPunct="1"/>
            <a:r>
              <a:rPr lang="en-US" b="0" dirty="0">
                <a:ea typeface="ＭＳ Ｐゴシック" pitchFamily="-110" charset="-128"/>
                <a:cs typeface="ＭＳ Ｐゴシック" pitchFamily="-110" charset="-128"/>
              </a:rPr>
              <a:t>settings, and user accounts.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Privilege-escalation exploits</a:t>
            </a:r>
            <a:r>
              <a:rPr lang="en-US" b="0" dirty="0">
                <a:ea typeface="ＭＳ Ｐゴシック" pitchFamily="-110" charset="-128"/>
                <a:cs typeface="ＭＳ Ｐゴシック" pitchFamily="-110" charset="-128"/>
              </a:rPr>
              <a:t>: These attacks attempt to give ordinary users</a:t>
            </a:r>
          </a:p>
          <a:p>
            <a:pPr eaLnBrk="1" hangingPunct="1"/>
            <a:r>
              <a:rPr lang="en-US" b="0" dirty="0">
                <a:ea typeface="ＭＳ Ｐゴシック" pitchFamily="-110" charset="-128"/>
                <a:cs typeface="ＭＳ Ｐゴシック" pitchFamily="-110" charset="-128"/>
              </a:rPr>
              <a:t>root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Buffer-overflow exploits</a:t>
            </a:r>
            <a:r>
              <a:rPr lang="en-US" b="0" dirty="0">
                <a:ea typeface="ＭＳ Ｐゴシック" pitchFamily="-110" charset="-128"/>
                <a:cs typeface="ＭＳ Ｐゴシック" pitchFamily="-110" charset="-128"/>
              </a:rPr>
              <a:t>: These attacks are described in Chapter 10 .</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Access to e-mail contact list:</a:t>
            </a:r>
            <a:r>
              <a:rPr lang="en-US" b="0" dirty="0">
                <a:ea typeface="ＭＳ Ｐゴシック" pitchFamily="-110" charset="-128"/>
                <a:cs typeface="ＭＳ Ｐゴシック" pitchFamily="-110" charset="-128"/>
              </a:rPr>
              <a:t> Many worms spread by mailing a copy of themselves</a:t>
            </a:r>
          </a:p>
          <a:p>
            <a:pPr eaLnBrk="1" hangingPunct="1"/>
            <a:r>
              <a:rPr lang="en-US" b="0" dirty="0">
                <a:ea typeface="ＭＳ Ｐゴシック" pitchFamily="-110" charset="-128"/>
                <a:cs typeface="ＭＳ Ｐゴシック" pitchFamily="-110" charset="-128"/>
              </a:rPr>
              <a:t>to addresses in the local system’s e-mail address book.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Directory traversal</a:t>
            </a:r>
            <a:r>
              <a:rPr lang="en-US" b="0" dirty="0">
                <a:ea typeface="ＭＳ Ｐゴシック" pitchFamily="-110" charset="-128"/>
                <a:cs typeface="ＭＳ Ｐゴシック" pitchFamily="-110" charset="-128"/>
              </a:rPr>
              <a:t>: A directory traversal vulnerability in a Web server allows</a:t>
            </a:r>
          </a:p>
          <a:p>
            <a:pPr eaLnBrk="1" hangingPunct="1"/>
            <a:r>
              <a:rPr lang="en-US" b="0" dirty="0">
                <a:ea typeface="ＭＳ Ｐゴシック" pitchFamily="-110" charset="-128"/>
                <a:cs typeface="ＭＳ Ｐゴシック" pitchFamily="-110" charset="-128"/>
              </a:rPr>
              <a:t>the hacker to access files outside the range of what a server application user</a:t>
            </a:r>
          </a:p>
          <a:p>
            <a:pPr eaLnBrk="1" hangingPunct="1"/>
            <a:r>
              <a:rPr lang="en-US" b="0" dirty="0">
                <a:ea typeface="ＭＳ Ｐゴシック" pitchFamily="-110" charset="-128"/>
                <a:cs typeface="ＭＳ Ｐゴシック" pitchFamily="-110" charset="-128"/>
              </a:rPr>
              <a:t>would normally need to access.</a:t>
            </a:r>
          </a:p>
          <a:p>
            <a:pPr eaLnBrk="1" hangingPunct="1"/>
            <a:endParaRPr lang="en-US" b="0"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400408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6</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host-based IPS (HIPS) can make use of either signature/heuristic or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techniques to identify attacks. In the former case, the focus is on the specific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content of application network traffic, or of sequences of system calls, looking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patterns that have been identified as malicious. In the case of anomaly detection,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IPS is looking for behavior patterns that indicate malware. Examples of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of malicious behavior addressed by a HIPS include the following:</a:t>
            </a:r>
          </a:p>
          <a:p>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Modification of system resources</a:t>
            </a:r>
            <a:r>
              <a:rPr lang="en-US" b="0" dirty="0">
                <a:ea typeface="ＭＳ Ｐゴシック" pitchFamily="-110" charset="-128"/>
                <a:cs typeface="ＭＳ Ｐゴシック" pitchFamily="-110" charset="-128"/>
              </a:rPr>
              <a:t>: Rootkits, Trojan horses, and backdoors</a:t>
            </a:r>
          </a:p>
          <a:p>
            <a:pPr eaLnBrk="1" hangingPunct="1"/>
            <a:r>
              <a:rPr lang="en-US" b="0" dirty="0">
                <a:ea typeface="ＭＳ Ｐゴシック" pitchFamily="-110" charset="-128"/>
                <a:cs typeface="ＭＳ Ｐゴシック" pitchFamily="-110" charset="-128"/>
              </a:rPr>
              <a:t>operate by changing system resources, such as libraries, directories, registry</a:t>
            </a:r>
          </a:p>
          <a:p>
            <a:pPr eaLnBrk="1" hangingPunct="1"/>
            <a:r>
              <a:rPr lang="en-US" b="0" dirty="0">
                <a:ea typeface="ＭＳ Ｐゴシック" pitchFamily="-110" charset="-128"/>
                <a:cs typeface="ＭＳ Ｐゴシック" pitchFamily="-110" charset="-128"/>
              </a:rPr>
              <a:t>settings, and user accounts.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Privilege-escalation exploits</a:t>
            </a:r>
            <a:r>
              <a:rPr lang="en-US" b="0" dirty="0">
                <a:ea typeface="ＭＳ Ｐゴシック" pitchFamily="-110" charset="-128"/>
                <a:cs typeface="ＭＳ Ｐゴシック" pitchFamily="-110" charset="-128"/>
              </a:rPr>
              <a:t>: These attacks attempt to give ordinary users</a:t>
            </a:r>
          </a:p>
          <a:p>
            <a:pPr eaLnBrk="1" hangingPunct="1"/>
            <a:r>
              <a:rPr lang="en-US" b="0" dirty="0">
                <a:ea typeface="ＭＳ Ｐゴシック" pitchFamily="-110" charset="-128"/>
                <a:cs typeface="ＭＳ Ｐゴシック" pitchFamily="-110" charset="-128"/>
              </a:rPr>
              <a:t>root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Buffer-overflow exploits</a:t>
            </a:r>
            <a:r>
              <a:rPr lang="en-US" b="0" dirty="0">
                <a:ea typeface="ＭＳ Ｐゴシック" pitchFamily="-110" charset="-128"/>
                <a:cs typeface="ＭＳ Ｐゴシック" pitchFamily="-110" charset="-128"/>
              </a:rPr>
              <a:t>: These attacks are described in Chapter 10 .</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Access to e-mail contact list:</a:t>
            </a:r>
            <a:r>
              <a:rPr lang="en-US" b="0" dirty="0">
                <a:ea typeface="ＭＳ Ｐゴシック" pitchFamily="-110" charset="-128"/>
                <a:cs typeface="ＭＳ Ｐゴシック" pitchFamily="-110" charset="-128"/>
              </a:rPr>
              <a:t> Many worms spread by mailing a copy of themselves</a:t>
            </a:r>
          </a:p>
          <a:p>
            <a:pPr eaLnBrk="1" hangingPunct="1"/>
            <a:r>
              <a:rPr lang="en-US" b="0" dirty="0">
                <a:ea typeface="ＭＳ Ｐゴシック" pitchFamily="-110" charset="-128"/>
                <a:cs typeface="ＭＳ Ｐゴシック" pitchFamily="-110" charset="-128"/>
              </a:rPr>
              <a:t>to addresses in the local system’s e-mail address book.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Directory traversal</a:t>
            </a:r>
            <a:r>
              <a:rPr lang="en-US" b="0" dirty="0">
                <a:ea typeface="ＭＳ Ｐゴシック" pitchFamily="-110" charset="-128"/>
                <a:cs typeface="ＭＳ Ｐゴシック" pitchFamily="-110" charset="-128"/>
              </a:rPr>
              <a:t>: A directory traversal vulnerability in a Web server allows</a:t>
            </a:r>
          </a:p>
          <a:p>
            <a:pPr eaLnBrk="1" hangingPunct="1"/>
            <a:r>
              <a:rPr lang="en-US" b="0" dirty="0">
                <a:ea typeface="ＭＳ Ｐゴシック" pitchFamily="-110" charset="-128"/>
                <a:cs typeface="ＭＳ Ｐゴシック" pitchFamily="-110" charset="-128"/>
              </a:rPr>
              <a:t>the hacker to access files outside the range of what a server application user</a:t>
            </a:r>
          </a:p>
          <a:p>
            <a:pPr eaLnBrk="1" hangingPunct="1"/>
            <a:r>
              <a:rPr lang="en-US" b="0" dirty="0">
                <a:ea typeface="ＭＳ Ｐゴシック" pitchFamily="-110" charset="-128"/>
                <a:cs typeface="ＭＳ Ｐゴシック" pitchFamily="-110" charset="-128"/>
              </a:rPr>
              <a:t>would normally need to access.</a:t>
            </a:r>
          </a:p>
          <a:p>
            <a:pPr eaLnBrk="1" hangingPunct="1"/>
            <a:endParaRPr lang="en-US" b="0"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170817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7</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Attacks such as these result in behaviors that can be analyzed by a HIPS. The</a:t>
            </a:r>
          </a:p>
          <a:p>
            <a:pPr eaLnBrk="1" hangingPunct="1"/>
            <a:r>
              <a:rPr lang="en-US" b="0" dirty="0">
                <a:ea typeface="ＭＳ Ｐゴシック" pitchFamily="-110" charset="-128"/>
                <a:cs typeface="ＭＳ Ｐゴシック" pitchFamily="-110" charset="-128"/>
              </a:rPr>
              <a:t>HIPS capability can be tailored to the specific platform. A set of general-purpose</a:t>
            </a:r>
          </a:p>
          <a:p>
            <a:pPr eaLnBrk="1" hangingPunct="1"/>
            <a:r>
              <a:rPr lang="en-US" b="0" dirty="0">
                <a:ea typeface="ＭＳ Ｐゴシック" pitchFamily="-110" charset="-128"/>
                <a:cs typeface="ＭＳ Ｐゴシック" pitchFamily="-110" charset="-128"/>
              </a:rPr>
              <a:t>tools may be used for a desktop or server system. Some HIPS packages are designed</a:t>
            </a:r>
          </a:p>
          <a:p>
            <a:pPr eaLnBrk="1" hangingPunct="1"/>
            <a:r>
              <a:rPr lang="en-US" b="0" dirty="0">
                <a:ea typeface="ＭＳ Ｐゴシック" pitchFamily="-110" charset="-128"/>
                <a:cs typeface="ＭＳ Ｐゴシック" pitchFamily="-110" charset="-128"/>
              </a:rPr>
              <a:t>to protect specific types of servers, such as Web servers and database servers. In this</a:t>
            </a:r>
          </a:p>
          <a:p>
            <a:pPr eaLnBrk="1" hangingPunct="1"/>
            <a:r>
              <a:rPr lang="en-US" b="0" dirty="0">
                <a:ea typeface="ＭＳ Ｐゴシック" pitchFamily="-110" charset="-128"/>
                <a:cs typeface="ＭＳ Ｐゴシック" pitchFamily="-110" charset="-128"/>
              </a:rPr>
              <a:t>case, the HIPS looks for particular application attacks.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In addition to signature and anomaly-detection techniques, a HIPS can use</a:t>
            </a:r>
          </a:p>
          <a:p>
            <a:pPr eaLnBrk="1" hangingPunct="1"/>
            <a:r>
              <a:rPr lang="en-US" b="0" dirty="0">
                <a:ea typeface="ＭＳ Ｐゴシック" pitchFamily="-110" charset="-128"/>
                <a:cs typeface="ＭＳ Ｐゴシック" pitchFamily="-110" charset="-128"/>
              </a:rPr>
              <a:t>a sandbox approach. Sandboxes are especially suited to mobile code, such as Java</a:t>
            </a:r>
          </a:p>
          <a:p>
            <a:pPr eaLnBrk="1" hangingPunct="1"/>
            <a:r>
              <a:rPr lang="en-US" b="0" dirty="0">
                <a:ea typeface="ＭＳ Ｐゴシック" pitchFamily="-110" charset="-128"/>
                <a:cs typeface="ＭＳ Ｐゴシック" pitchFamily="-110" charset="-128"/>
              </a:rPr>
              <a:t>applets and scripting languages. The HIPS quarantines such code in an isolated</a:t>
            </a:r>
          </a:p>
          <a:p>
            <a:pPr eaLnBrk="1" hangingPunct="1"/>
            <a:r>
              <a:rPr lang="en-US" b="0" dirty="0">
                <a:ea typeface="ＭＳ Ｐゴシック" pitchFamily="-110" charset="-128"/>
                <a:cs typeface="ＭＳ Ｐゴシック" pitchFamily="-110" charset="-128"/>
              </a:rPr>
              <a:t>system area, then runs the code and monitors its behavior. If the code violates</a:t>
            </a:r>
          </a:p>
          <a:p>
            <a:pPr eaLnBrk="1" hangingPunct="1"/>
            <a:r>
              <a:rPr lang="en-US" b="0" dirty="0">
                <a:ea typeface="ＭＳ Ｐゴシック" pitchFamily="-110" charset="-128"/>
                <a:cs typeface="ＭＳ Ｐゴシック" pitchFamily="-110" charset="-128"/>
              </a:rPr>
              <a:t>predefined policies or matches predefined behavior signatures, it is halted and</a:t>
            </a:r>
          </a:p>
          <a:p>
            <a:pPr eaLnBrk="1" hangingPunct="1"/>
            <a:r>
              <a:rPr lang="en-US" b="0" dirty="0">
                <a:ea typeface="ＭＳ Ｐゴシック" pitchFamily="-110" charset="-128"/>
                <a:cs typeface="ＭＳ Ｐゴシック" pitchFamily="-110" charset="-128"/>
              </a:rPr>
              <a:t>prevented from executing in the normal system environment.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[ROBB06a] lists the following as areas for which a HIPS typically offers desktop</a:t>
            </a:r>
          </a:p>
          <a:p>
            <a:pPr eaLnBrk="1" hangingPunct="1"/>
            <a:r>
              <a:rPr lang="en-US" b="0" dirty="0">
                <a:ea typeface="ＭＳ Ｐゴシック" pitchFamily="-110" charset="-128"/>
                <a:cs typeface="ＭＳ Ｐゴシック" pitchFamily="-110" charset="-128"/>
              </a:rPr>
              <a:t>protection: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System calls: </a:t>
            </a:r>
            <a:r>
              <a:rPr lang="en-US" b="0" dirty="0">
                <a:ea typeface="ＭＳ Ｐゴシック" pitchFamily="-110" charset="-128"/>
                <a:cs typeface="ＭＳ Ｐゴシック" pitchFamily="-110" charset="-128"/>
              </a:rPr>
              <a:t>The kernel controls access to system resources such as memory,</a:t>
            </a:r>
          </a:p>
          <a:p>
            <a:pPr eaLnBrk="1" hangingPunct="1"/>
            <a:r>
              <a:rPr lang="en-US" b="0" dirty="0">
                <a:ea typeface="ＭＳ Ｐゴシック" pitchFamily="-110" charset="-128"/>
                <a:cs typeface="ＭＳ Ｐゴシック" pitchFamily="-110" charset="-128"/>
              </a:rPr>
              <a:t>I/O devices, and processor. To use these resources, user applications invoke</a:t>
            </a:r>
          </a:p>
          <a:p>
            <a:pPr eaLnBrk="1" hangingPunct="1"/>
            <a:r>
              <a:rPr lang="en-US" b="0" dirty="0">
                <a:ea typeface="ＭＳ Ｐゴシック" pitchFamily="-110" charset="-128"/>
                <a:cs typeface="ＭＳ Ｐゴシック" pitchFamily="-110" charset="-128"/>
              </a:rPr>
              <a:t>system calls to the kernel. Any exploit code will execute at least one system</a:t>
            </a:r>
          </a:p>
          <a:p>
            <a:pPr eaLnBrk="1" hangingPunct="1"/>
            <a:r>
              <a:rPr lang="en-US" b="0" dirty="0">
                <a:ea typeface="ＭＳ Ｐゴシック" pitchFamily="-110" charset="-128"/>
                <a:cs typeface="ＭＳ Ｐゴシック" pitchFamily="-110" charset="-128"/>
              </a:rPr>
              <a:t>call. The HIPS can be configured to examine each system call for malicious</a:t>
            </a:r>
          </a:p>
          <a:p>
            <a:pPr eaLnBrk="1" hangingPunct="1"/>
            <a:r>
              <a:rPr lang="en-US" b="0" dirty="0">
                <a:ea typeface="ＭＳ Ｐゴシック" pitchFamily="-110" charset="-128"/>
                <a:cs typeface="ＭＳ Ｐゴシック" pitchFamily="-110" charset="-128"/>
              </a:rPr>
              <a:t>characteristics.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File system access: </a:t>
            </a:r>
            <a:r>
              <a:rPr lang="en-US" b="0" dirty="0">
                <a:ea typeface="ＭＳ Ｐゴシック" pitchFamily="-110" charset="-128"/>
                <a:cs typeface="ＭＳ Ｐゴシック" pitchFamily="-110" charset="-128"/>
              </a:rPr>
              <a:t>The HIPS can ensure that file access system calls are not</a:t>
            </a:r>
          </a:p>
          <a:p>
            <a:pPr eaLnBrk="1" hangingPunct="1"/>
            <a:r>
              <a:rPr lang="en-US" b="0" dirty="0">
                <a:ea typeface="ＭＳ Ｐゴシック" pitchFamily="-110" charset="-128"/>
                <a:cs typeface="ＭＳ Ｐゴシック" pitchFamily="-110" charset="-128"/>
              </a:rPr>
              <a:t>malicious and meet established policy.</a:t>
            </a:r>
          </a:p>
          <a:p>
            <a:pPr eaLnBrk="1" hangingPunct="1"/>
            <a:endParaRPr lang="en-US" b="0" dirty="0">
              <a:ea typeface="ＭＳ Ｐゴシック" pitchFamily="-110" charset="-128"/>
              <a:cs typeface="ＭＳ Ｐゴシック" pitchFamily="-110" charset="-128"/>
            </a:endParaRPr>
          </a:p>
          <a:p>
            <a:pPr marL="171450" indent="-171450" eaLnBrk="1" hangingPunct="1">
              <a:buFont typeface="Arial" charset="0"/>
              <a:buChar char="•"/>
            </a:pPr>
            <a:r>
              <a:rPr lang="en-US" b="1" dirty="0">
                <a:ea typeface="ＭＳ Ｐゴシック" pitchFamily="-110" charset="-128"/>
                <a:cs typeface="ＭＳ Ｐゴシック" pitchFamily="-110" charset="-128"/>
              </a:rPr>
              <a:t>System registry settings</a:t>
            </a:r>
            <a:r>
              <a:rPr lang="en-US" b="0" dirty="0">
                <a:ea typeface="ＭＳ Ｐゴシック" pitchFamily="-110" charset="-128"/>
                <a:cs typeface="ＭＳ Ｐゴシック" pitchFamily="-110" charset="-128"/>
              </a:rPr>
              <a:t>: The registry maintains persistent configuration</a:t>
            </a:r>
          </a:p>
          <a:p>
            <a:pPr eaLnBrk="1" hangingPunct="1"/>
            <a:r>
              <a:rPr lang="en-US" b="0" dirty="0">
                <a:ea typeface="ＭＳ Ｐゴシック" pitchFamily="-110" charset="-128"/>
                <a:cs typeface="ＭＳ Ｐゴシック" pitchFamily="-110" charset="-128"/>
              </a:rPr>
              <a:t>information about programs and is often maliciously modified to extend the</a:t>
            </a:r>
          </a:p>
          <a:p>
            <a:pPr eaLnBrk="1" hangingPunct="1"/>
            <a:r>
              <a:rPr lang="en-US" b="0" dirty="0">
                <a:ea typeface="ＭＳ Ｐゴシック" pitchFamily="-110" charset="-128"/>
                <a:cs typeface="ＭＳ Ｐゴシック" pitchFamily="-110" charset="-128"/>
              </a:rPr>
              <a:t>life of an exploit. The HIPS can ensure that the system registry maintains its</a:t>
            </a:r>
          </a:p>
          <a:p>
            <a:pPr eaLnBrk="1" hangingPunct="1"/>
            <a:r>
              <a:rPr lang="en-US" b="0" dirty="0">
                <a:ea typeface="ＭＳ Ｐゴシック" pitchFamily="-110" charset="-128"/>
                <a:cs typeface="ＭＳ Ｐゴシック" pitchFamily="-110" charset="-128"/>
              </a:rPr>
              <a:t>integrity.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Host input/output: </a:t>
            </a:r>
            <a:r>
              <a:rPr lang="en-US" b="0" dirty="0">
                <a:ea typeface="ＭＳ Ｐゴシック" pitchFamily="-110" charset="-128"/>
                <a:cs typeface="ＭＳ Ｐゴシック" pitchFamily="-110" charset="-128"/>
              </a:rPr>
              <a:t>I/O communications, whether local or network based, can</a:t>
            </a:r>
          </a:p>
          <a:p>
            <a:pPr eaLnBrk="1" hangingPunct="1"/>
            <a:r>
              <a:rPr lang="en-US" b="0" dirty="0">
                <a:ea typeface="ＭＳ Ｐゴシック" pitchFamily="-110" charset="-128"/>
                <a:cs typeface="ＭＳ Ｐゴシック" pitchFamily="-110" charset="-128"/>
              </a:rPr>
              <a:t>propagate exploit code and malware. The HIPS can examine and enforce</a:t>
            </a:r>
          </a:p>
          <a:p>
            <a:pPr eaLnBrk="1" hangingPunct="1"/>
            <a:r>
              <a:rPr lang="en-US" b="0" dirty="0">
                <a:ea typeface="ＭＳ Ｐゴシック" pitchFamily="-110" charset="-128"/>
                <a:cs typeface="ＭＳ Ｐゴシック" pitchFamily="-110" charset="-128"/>
              </a:rPr>
              <a:t>proper client interaction with the network and its interaction with other</a:t>
            </a:r>
          </a:p>
          <a:p>
            <a:pPr eaLnBrk="1" hangingPunct="1"/>
            <a:r>
              <a:rPr lang="en-US" b="0" dirty="0">
                <a:ea typeface="ＭＳ Ｐゴシック" pitchFamily="-110" charset="-128"/>
                <a:cs typeface="ＭＳ Ｐゴシック" pitchFamily="-110" charset="-128"/>
              </a:rPr>
              <a:t>devices.</a:t>
            </a:r>
          </a:p>
          <a:p>
            <a:pPr eaLnBrk="1" hangingPunct="1"/>
            <a:endParaRPr lang="en-US" b="0"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9397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9</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64867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E085251-2E80-1B40-A15D-FC2AB4AE5F49}" type="slidenum">
              <a:rPr lang="en-AU"/>
              <a:pPr/>
              <a:t>10</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network-based IPS (NIPS) is in essence an inline NIDS with the authority to</a:t>
            </a:r>
          </a:p>
          <a:p>
            <a:pPr eaLnBrk="1" hangingPunct="1"/>
            <a:r>
              <a:rPr lang="en-US" dirty="0">
                <a:ea typeface="ＭＳ Ｐゴシック" pitchFamily="-110" charset="-128"/>
                <a:cs typeface="ＭＳ Ｐゴシック" pitchFamily="-110" charset="-128"/>
              </a:rPr>
              <a:t>discard packets and tear down TCP connections. As with a NIDS, a NIPS makes use</a:t>
            </a:r>
          </a:p>
          <a:p>
            <a:pPr eaLnBrk="1" hangingPunct="1"/>
            <a:r>
              <a:rPr lang="en-US" dirty="0">
                <a:ea typeface="ＭＳ Ｐゴシック" pitchFamily="-110" charset="-128"/>
                <a:cs typeface="ＭＳ Ｐゴシック" pitchFamily="-110" charset="-128"/>
              </a:rPr>
              <a:t>of techniques such as signature detection and anomaly detection.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Among the techniques used in a NIPS but not commonly found in a firewall</a:t>
            </a:r>
          </a:p>
          <a:p>
            <a:pPr eaLnBrk="1" hangingPunct="1"/>
            <a:r>
              <a:rPr lang="en-US" dirty="0">
                <a:ea typeface="ＭＳ Ｐゴシック" pitchFamily="-110" charset="-128"/>
                <a:cs typeface="ＭＳ Ｐゴシック" pitchFamily="-110" charset="-128"/>
              </a:rPr>
              <a:t>is flow data protection. This requires that the application payload in a sequence</a:t>
            </a:r>
          </a:p>
          <a:p>
            <a:pPr eaLnBrk="1" hangingPunct="1"/>
            <a:r>
              <a:rPr lang="en-US" dirty="0">
                <a:ea typeface="ＭＳ Ｐゴシック" pitchFamily="-110" charset="-128"/>
                <a:cs typeface="ＭＳ Ｐゴシック" pitchFamily="-110" charset="-128"/>
              </a:rPr>
              <a:t>of packets be reassembled. The IPS device applies filters to the full content of the</a:t>
            </a:r>
          </a:p>
          <a:p>
            <a:pPr eaLnBrk="1" hangingPunct="1"/>
            <a:r>
              <a:rPr lang="en-US" dirty="0">
                <a:ea typeface="ＭＳ Ｐゴシック" pitchFamily="-110" charset="-128"/>
                <a:cs typeface="ＭＳ Ｐゴシック" pitchFamily="-110" charset="-128"/>
              </a:rPr>
              <a:t>flow every time a new packet for the flow arrives. When a flow is determined to be</a:t>
            </a:r>
          </a:p>
          <a:p>
            <a:pPr eaLnBrk="1" hangingPunct="1"/>
            <a:r>
              <a:rPr lang="en-US" dirty="0">
                <a:ea typeface="ＭＳ Ｐゴシック" pitchFamily="-110" charset="-128"/>
                <a:cs typeface="ＭＳ Ｐゴシック" pitchFamily="-110" charset="-128"/>
              </a:rPr>
              <a:t>malicious, the latest and all subsequent packets belonging to the suspect flow are</a:t>
            </a:r>
          </a:p>
          <a:p>
            <a:pPr eaLnBrk="1" hangingPunct="1"/>
            <a:r>
              <a:rPr lang="en-US" dirty="0">
                <a:ea typeface="ＭＳ Ｐゴシック" pitchFamily="-110" charset="-128"/>
                <a:cs typeface="ＭＳ Ｐゴシック" pitchFamily="-110" charset="-128"/>
              </a:rPr>
              <a:t>dropped.</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In terms of the general methods used by a NIPS device to identify malicious</a:t>
            </a:r>
          </a:p>
          <a:p>
            <a:pPr eaLnBrk="1" hangingPunct="1"/>
            <a:r>
              <a:rPr lang="en-US" dirty="0">
                <a:ea typeface="ＭＳ Ｐゴシック" pitchFamily="-110" charset="-128"/>
                <a:cs typeface="ＭＳ Ｐゴシック" pitchFamily="-110" charset="-128"/>
              </a:rPr>
              <a:t>packets, the following are typical: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Pattern matching: </a:t>
            </a:r>
            <a:r>
              <a:rPr lang="en-US" b="0" dirty="0">
                <a:ea typeface="ＭＳ Ｐゴシック" pitchFamily="-110" charset="-128"/>
                <a:cs typeface="ＭＳ Ｐゴシック" pitchFamily="-110" charset="-128"/>
              </a:rPr>
              <a:t>Scans incoming packets for specific byte sequences (the</a:t>
            </a:r>
          </a:p>
          <a:p>
            <a:pPr eaLnBrk="1" hangingPunct="1"/>
            <a:r>
              <a:rPr lang="en-US" dirty="0">
                <a:ea typeface="ＭＳ Ｐゴシック" pitchFamily="-110" charset="-128"/>
                <a:cs typeface="ＭＳ Ｐゴシック" pitchFamily="-110" charset="-128"/>
              </a:rPr>
              <a:t>signature) stored in a database of known attacks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b="1" dirty="0" err="1">
                <a:ea typeface="ＭＳ Ｐゴシック" pitchFamily="-110" charset="-128"/>
                <a:cs typeface="ＭＳ Ｐゴシック" pitchFamily="-110" charset="-128"/>
              </a:rPr>
              <a:t>Stateful</a:t>
            </a:r>
            <a:r>
              <a:rPr lang="en-US" b="1" dirty="0">
                <a:ea typeface="ＭＳ Ｐゴシック" pitchFamily="-110" charset="-128"/>
                <a:cs typeface="ＭＳ Ｐゴシック" pitchFamily="-110" charset="-128"/>
              </a:rPr>
              <a:t> matching: </a:t>
            </a:r>
            <a:r>
              <a:rPr lang="en-US" b="0" dirty="0">
                <a:ea typeface="ＭＳ Ｐゴシック" pitchFamily="-110" charset="-128"/>
                <a:cs typeface="ＭＳ Ｐゴシック" pitchFamily="-110" charset="-128"/>
              </a:rPr>
              <a:t>Scans for attack signatures in the context of a traffic stream</a:t>
            </a:r>
          </a:p>
          <a:p>
            <a:pPr eaLnBrk="1" hangingPunct="1"/>
            <a:r>
              <a:rPr lang="en-US" dirty="0">
                <a:ea typeface="ＭＳ Ｐゴシック" pitchFamily="-110" charset="-128"/>
                <a:cs typeface="ＭＳ Ｐゴシック" pitchFamily="-110" charset="-128"/>
              </a:rPr>
              <a:t>rather than individual packets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Protocol anomaly: </a:t>
            </a:r>
            <a:r>
              <a:rPr lang="en-US" b="0" dirty="0">
                <a:ea typeface="ＭＳ Ｐゴシック" pitchFamily="-110" charset="-128"/>
                <a:cs typeface="ＭＳ Ｐゴシック" pitchFamily="-110" charset="-128"/>
              </a:rPr>
              <a:t>Looks for deviation from standards set forth in RFCs</a:t>
            </a:r>
          </a:p>
          <a:p>
            <a:pPr eaLnBrk="1" hangingPunct="1"/>
            <a:endParaRPr lang="en-US" b="1" dirty="0">
              <a:ea typeface="ＭＳ Ｐゴシック" pitchFamily="-110" charset="-128"/>
              <a:cs typeface="ＭＳ Ｐゴシック" pitchFamily="-110" charset="-128"/>
            </a:endParaRPr>
          </a:p>
          <a:p>
            <a:pPr eaLnBrk="1" hangingPunct="1"/>
            <a:r>
              <a:rPr lang="en-US" b="1" dirty="0">
                <a:ea typeface="ＭＳ Ｐゴシック" pitchFamily="-110" charset="-128"/>
                <a:cs typeface="ＭＳ Ｐゴシック" pitchFamily="-110" charset="-128"/>
              </a:rPr>
              <a:t>Traffic anomaly: </a:t>
            </a:r>
            <a:r>
              <a:rPr lang="en-US" b="0" dirty="0">
                <a:ea typeface="ＭＳ Ｐゴシック" pitchFamily="-110" charset="-128"/>
                <a:cs typeface="ＭＳ Ｐゴシック" pitchFamily="-110" charset="-128"/>
              </a:rPr>
              <a:t>Watches for unusual traffic activities, such as a flood of UDP</a:t>
            </a:r>
          </a:p>
          <a:p>
            <a:pPr eaLnBrk="1" hangingPunct="1"/>
            <a:r>
              <a:rPr lang="en-US" dirty="0">
                <a:ea typeface="ＭＳ Ｐゴシック" pitchFamily="-110" charset="-128"/>
                <a:cs typeface="ＭＳ Ｐゴシック" pitchFamily="-110" charset="-128"/>
              </a:rPr>
              <a:t>packets or a new service appearing on the network</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Statistical anomaly: </a:t>
            </a:r>
            <a:r>
              <a:rPr lang="en-US" b="0" dirty="0">
                <a:ea typeface="ＭＳ Ｐゴシック" pitchFamily="-110" charset="-128"/>
                <a:cs typeface="ＭＳ Ｐゴシック" pitchFamily="-110" charset="-128"/>
              </a:rPr>
              <a:t>Develops baselines of normal traffic activity and throughput,</a:t>
            </a:r>
          </a:p>
          <a:p>
            <a:pPr eaLnBrk="1" hangingPunct="1"/>
            <a:r>
              <a:rPr lang="en-US" dirty="0">
                <a:ea typeface="ＭＳ Ｐゴシック" pitchFamily="-110" charset="-128"/>
                <a:cs typeface="ＭＳ Ｐゴシック" pitchFamily="-110" charset="-128"/>
              </a:rPr>
              <a:t>and alerts on deviations from those baselines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555436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E085251-2E80-1B40-A15D-FC2AB4AE5F49}" type="slidenum">
              <a:rPr lang="en-AU"/>
              <a:pPr/>
              <a:t>13</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The final category of IPS is in a distributed or hybrid approach. This gathers data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from a large number of host and network-based sensors, relays this intelligence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 central analysis system able to correlate, and analyze the data, which can then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return updated signatures and behavior patterns to enable all of the coordinated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systems to respond and defend against malicious behavior. A number of such systems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have been proposed. One of the best known is the digital immune system.</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The digital immune system is a comprehensive defense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against malicious behavior caused by malware, developed by IBM [KEPH97a,</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KEPH97b, WHIT99], and subsequently refined by Symantec [SYMA01] </a:t>
            </a:r>
            <a:r>
              <a:rPr lang="en-US" sz="1200" kern="1200" dirty="0">
                <a:solidFill>
                  <a:schemeClr val="tx1"/>
                </a:solidFill>
                <a:effectLst/>
                <a:latin typeface="Arial" pitchFamily="-110" charset="0"/>
                <a:ea typeface="ＭＳ Ｐゴシック" pitchFamily="-1" charset="-128"/>
                <a:cs typeface="ＭＳ Ｐゴシック" pitchFamily="-1" charset="-128"/>
              </a:rPr>
              <a:t> and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10" charset="0"/>
                <a:ea typeface="ＭＳ Ｐゴシック" pitchFamily="-1" charset="-128"/>
                <a:cs typeface="ＭＳ Ｐゴシック" pitchFamily="-1" charset="-128"/>
              </a:rPr>
              <a:t>incorporated into its Central Quarantine produce [SYMA05].</a:t>
            </a:r>
            <a:r>
              <a:rPr lang="en-US" sz="1200" kern="1200" baseline="0" dirty="0">
                <a:solidFill>
                  <a:schemeClr val="tx1"/>
                </a:solidFill>
                <a:effectLst/>
                <a:latin typeface="Arial" pitchFamily="-110" charset="0"/>
                <a:ea typeface="ＭＳ Ｐゴシック" pitchFamily="-1" charset="-128"/>
                <a:cs typeface="ＭＳ Ｐゴシック" pitchFamily="-1" charset="-128"/>
              </a:rPr>
              <a:t>  </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motivation for this development includes the rising threat of Internet-based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malware, the increasing speed of its propagation provided by the Internet, and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need to acquire a global view of the situation.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In response to the threat posed by these Internet-based capabilities, IBM</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developed the original prototype digital immune system. This system expands 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use of program emulation discussed in Section 6.10 and provides a general-purpose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emulation and malware detection system. The objective of this system is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provide rapid response time so that malware can be stamped out almost as soon as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they are introduced. When new malware enters an organization, the immune system</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automatically captures it, analyzes it, adds detection and shielding for it, removes it,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and passes information about it to client systems, so the malware can be detected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before it is allowed to run elsewhere.</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success of the digital immune system depends on the ability of the malware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analysis system to detect new and innovative malware strains. By constantly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analyzing and monitoring malware found in the wild, it should be possible to continually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update the digital immune software to keep up with the threat.</a:t>
            </a:r>
          </a:p>
        </p:txBody>
      </p:sp>
    </p:spTree>
    <p:extLst>
      <p:ext uri="{BB962C8B-B14F-4D97-AF65-F5344CB8AC3E}">
        <p14:creationId xmlns:p14="http://schemas.microsoft.com/office/powerpoint/2010/main" val="2683409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9.5 shows an example of a hybrid architecture designed originally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 worms [SIDI05]. The system works as follows (numbers in figure refer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numbers in the following list):</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1.  Sensors deployed at various network and host locations detect potential malware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scanning, infection or execution. The sensor logic can also be incorporated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 IDS sensors.</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2.  The sensors send alerts and copies of detected malware to a central server,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which correlates and analyzes this information. The correlation server determines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likelihood that malware is being observed and its key characteristics.</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3.  The server forwards its information to a protected environment, where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potential malware may be sandboxed for analysis and testing.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4. The protected system tests the suspicious software against an appropriately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instrumented version of the targeted application to identify the vulnerability.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5. The protected system generates one or more software patches and tests these.</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6. If the patch is not susceptible to the infection and does not compromise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application’s functionality, the system sends the patch to the application host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update the targeted application.</a:t>
            </a:r>
            <a:endParaRPr lang="en-US"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14</a:t>
            </a:fld>
            <a:endParaRPr lang="en-AU"/>
          </a:p>
        </p:txBody>
      </p:sp>
    </p:spTree>
    <p:extLst>
      <p:ext uri="{BB962C8B-B14F-4D97-AF65-F5344CB8AC3E}">
        <p14:creationId xmlns:p14="http://schemas.microsoft.com/office/powerpoint/2010/main" val="3972923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ransition spd="slow"/>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772" y="2276872"/>
            <a:ext cx="8676455" cy="1278527"/>
          </a:xfrm>
        </p:spPr>
        <p:txBody>
          <a:bodyPr vert="horz" lIns="68580" tIns="34290" rIns="68580" bIns="34290" rtlCol="0" anchor="ctr">
            <a:noAutofit/>
          </a:bodyPr>
          <a:lstStyle/>
          <a:p>
            <a:pPr eaLnBrk="1" hangingPunct="1">
              <a:lnSpc>
                <a:spcPct val="90000"/>
              </a:lnSpc>
            </a:pPr>
            <a:r>
              <a:rPr lang="en-US" sz="4800" b="1" dirty="0">
                <a:solidFill>
                  <a:schemeClr val="tx1"/>
                </a:solidFill>
              </a:rPr>
              <a:t>Information Security</a:t>
            </a:r>
            <a:br>
              <a:rPr lang="en-US" sz="4800" b="1" dirty="0">
                <a:solidFill>
                  <a:schemeClr val="tx1"/>
                </a:solidFill>
              </a:rPr>
            </a:br>
            <a:r>
              <a:rPr lang="en-US" sz="4800" b="1" dirty="0">
                <a:solidFill>
                  <a:schemeClr val="tx1"/>
                </a:solidFill>
              </a:rPr>
              <a:t>                       </a:t>
            </a:r>
            <a:r>
              <a:rPr lang="en-US" sz="4800" b="1">
                <a:solidFill>
                  <a:schemeClr val="tx1"/>
                </a:solidFill>
              </a:rPr>
              <a:t>Fall </a:t>
            </a:r>
            <a:r>
              <a:rPr lang="en-US" sz="4800" b="1" smtClean="0">
                <a:solidFill>
                  <a:schemeClr val="tx1"/>
                </a:solidFill>
              </a:rPr>
              <a:t>2023</a:t>
            </a:r>
            <a:endParaRPr lang="en-US" sz="4800" b="1" dirty="0">
              <a:solidFill>
                <a:schemeClr val="tx1"/>
              </a:solidFill>
            </a:endParaRPr>
          </a:p>
        </p:txBody>
      </p:sp>
      <p:sp>
        <p:nvSpPr>
          <p:cNvPr id="5" name="Subtitle 4">
            <a:extLst>
              <a:ext uri="{FF2B5EF4-FFF2-40B4-BE49-F238E27FC236}">
                <a16:creationId xmlns:a16="http://schemas.microsoft.com/office/drawing/2014/main" id="{3CDEDDBF-CAB1-8DA4-0803-5A9A0BBBB95D}"/>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480770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0" y="0"/>
            <a:ext cx="9144000" cy="1524000"/>
          </a:xfrm>
        </p:spPr>
        <p:txBody>
          <a:bodyPr wrap="square" numCol="1" anchorCtr="0" compatLnSpc="1">
            <a:prstTxWarp prst="textNoShape">
              <a:avLst/>
            </a:prstTxWarp>
          </a:bodyPr>
          <a:lstStyle/>
          <a:p>
            <a:pPr eaLnBrk="1" hangingPunct="1">
              <a:defRPr/>
            </a:pPr>
            <a:r>
              <a:rPr lang="en-US" sz="4300" dirty="0">
                <a:solidFill>
                  <a:schemeClr val="accent6">
                    <a:lumMod val="40000"/>
                    <a:lumOff val="60000"/>
                  </a:schemeClr>
                </a:solidFill>
                <a:effectLst/>
              </a:rPr>
              <a:t>Network-Based IPS</a:t>
            </a:r>
            <a:br>
              <a:rPr lang="en-US" sz="4300" dirty="0">
                <a:solidFill>
                  <a:schemeClr val="accent6">
                    <a:lumMod val="40000"/>
                    <a:lumOff val="60000"/>
                  </a:schemeClr>
                </a:solidFill>
                <a:effectLst/>
              </a:rPr>
            </a:br>
            <a:r>
              <a:rPr lang="en-US" sz="4300" dirty="0">
                <a:solidFill>
                  <a:schemeClr val="accent6">
                    <a:lumMod val="40000"/>
                    <a:lumOff val="60000"/>
                  </a:schemeClr>
                </a:solidFill>
                <a:effectLst/>
              </a:rPr>
              <a:t> (NIPS)</a:t>
            </a:r>
          </a:p>
        </p:txBody>
      </p:sp>
      <p:sp>
        <p:nvSpPr>
          <p:cNvPr id="247811" name="Rectangle 3"/>
          <p:cNvSpPr>
            <a:spLocks noGrp="1" noChangeArrowheads="1"/>
          </p:cNvSpPr>
          <p:nvPr>
            <p:ph idx="1"/>
          </p:nvPr>
        </p:nvSpPr>
        <p:spPr>
          <a:xfrm>
            <a:off x="457200" y="1752600"/>
            <a:ext cx="8229600" cy="2667000"/>
          </a:xfrm>
        </p:spPr>
        <p:txBody>
          <a:bodyPr wrap="square" numCol="1" anchor="t" anchorCtr="0" compatLnSpc="1">
            <a:prstTxWarp prst="textNoShape">
              <a:avLst/>
            </a:prstTxWarp>
            <a:normAutofit lnSpcReduction="10000"/>
          </a:bodyPr>
          <a:lstStyle/>
          <a:p>
            <a:pPr eaLnBrk="1" hangingPunct="1">
              <a:lnSpc>
                <a:spcPct val="90000"/>
              </a:lnSpc>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Inline NIDS with the authority to modify or discard packets and tear down TCP connections</a:t>
            </a:r>
          </a:p>
          <a:p>
            <a:pPr eaLnBrk="1" hangingPunct="1">
              <a:lnSpc>
                <a:spcPct val="90000"/>
              </a:lnSpc>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Makes use of signature/heuristic detection and anomaly detection</a:t>
            </a:r>
          </a:p>
          <a:p>
            <a:pPr eaLnBrk="1" hangingPunct="1">
              <a:lnSpc>
                <a:spcPct val="90000"/>
              </a:lnSpc>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May provide flow data protection</a:t>
            </a:r>
          </a:p>
          <a:p>
            <a:pPr lvl="1">
              <a:lnSpc>
                <a:spcPct val="90000"/>
              </a:lnSpc>
              <a:buClr>
                <a:schemeClr val="accent6">
                  <a:lumMod val="60000"/>
                  <a:lumOff val="40000"/>
                </a:schemeClr>
              </a:buClr>
              <a:buSzPct val="140000"/>
              <a:buFont typeface="Arial" charset="0"/>
              <a:buChar char="•"/>
              <a:defRPr/>
            </a:pPr>
            <a:r>
              <a:rPr lang="en-US" sz="2000" dirty="0">
                <a:effectLst>
                  <a:outerShdw blurRad="38100" dist="38100" dir="2700000" algn="tl">
                    <a:srgbClr val="0064E2"/>
                  </a:outerShdw>
                </a:effectLst>
                <a:latin typeface="+mn-lt"/>
              </a:rPr>
              <a:t>Requires that the application payload in a sequence of packets be reassembled</a:t>
            </a:r>
          </a:p>
          <a:p>
            <a:pPr eaLnBrk="1" hangingPunct="1">
              <a:lnSpc>
                <a:spcPct val="90000"/>
              </a:lnSpc>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Methods used to identify malicious packets:</a:t>
            </a:r>
          </a:p>
        </p:txBody>
      </p:sp>
      <p:graphicFrame>
        <p:nvGraphicFramePr>
          <p:cNvPr id="4" name="Diagram 3"/>
          <p:cNvGraphicFramePr/>
          <p:nvPr>
            <p:extLst>
              <p:ext uri="{D42A27DB-BD31-4B8C-83A1-F6EECF244321}">
                <p14:modId xmlns:p14="http://schemas.microsoft.com/office/powerpoint/2010/main" val="1015712406"/>
              </p:ext>
            </p:extLst>
          </p:nvPr>
        </p:nvGraphicFramePr>
        <p:xfrm>
          <a:off x="304800" y="3505200"/>
          <a:ext cx="8458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44CB-E63E-4B0B-38DA-0FD7C4C4C271}"/>
              </a:ext>
            </a:extLst>
          </p:cNvPr>
          <p:cNvSpPr>
            <a:spLocks noGrp="1"/>
          </p:cNvSpPr>
          <p:nvPr>
            <p:ph type="title"/>
          </p:nvPr>
        </p:nvSpPr>
        <p:spPr/>
        <p:txBody>
          <a:bodyPr/>
          <a:lstStyle/>
          <a:p>
            <a:r>
              <a:rPr lang="en-US" sz="5400" dirty="0">
                <a:solidFill>
                  <a:schemeClr val="accent6">
                    <a:lumMod val="40000"/>
                    <a:lumOff val="60000"/>
                  </a:schemeClr>
                </a:solidFill>
                <a:effectLst/>
              </a:rPr>
              <a:t>Network-Based IPS</a:t>
            </a:r>
            <a:br>
              <a:rPr lang="en-US" sz="5400" dirty="0">
                <a:solidFill>
                  <a:schemeClr val="accent6">
                    <a:lumMod val="40000"/>
                    <a:lumOff val="60000"/>
                  </a:schemeClr>
                </a:solidFill>
                <a:effectLst/>
              </a:rPr>
            </a:br>
            <a:r>
              <a:rPr lang="en-US" sz="5400" dirty="0">
                <a:solidFill>
                  <a:schemeClr val="accent6">
                    <a:lumMod val="40000"/>
                    <a:lumOff val="60000"/>
                  </a:schemeClr>
                </a:solidFill>
                <a:effectLst/>
              </a:rPr>
              <a:t> (NIPS)</a:t>
            </a:r>
            <a:endParaRPr lang="en-PK" dirty="0"/>
          </a:p>
        </p:txBody>
      </p:sp>
      <p:sp>
        <p:nvSpPr>
          <p:cNvPr id="3" name="Content Placeholder 2">
            <a:extLst>
              <a:ext uri="{FF2B5EF4-FFF2-40B4-BE49-F238E27FC236}">
                <a16:creationId xmlns:a16="http://schemas.microsoft.com/office/drawing/2014/main" id="{4141F306-D196-92E3-7AD5-A36139DB466A}"/>
              </a:ext>
            </a:extLst>
          </p:cNvPr>
          <p:cNvSpPr>
            <a:spLocks noGrp="1"/>
          </p:cNvSpPr>
          <p:nvPr>
            <p:ph idx="1"/>
          </p:nvPr>
        </p:nvSpPr>
        <p:spPr/>
        <p:txBody>
          <a:bodyPr>
            <a:normAutofit fontScale="70000" lnSpcReduction="20000"/>
          </a:bodyPr>
          <a:lstStyle/>
          <a:p>
            <a:pPr eaLnBrk="1" hangingPunct="1"/>
            <a:endParaRPr lang="en-US" dirty="0">
              <a:ea typeface="ＭＳ Ｐゴシック" pitchFamily="-110" charset="-128"/>
              <a:cs typeface="ＭＳ Ｐゴシック" pitchFamily="-110" charset="-128"/>
            </a:endParaRPr>
          </a:p>
          <a:p>
            <a:pPr algn="just" eaLnBrk="1" hangingPunct="1"/>
            <a:r>
              <a:rPr lang="en-US" dirty="0">
                <a:ea typeface="ＭＳ Ｐゴシック" pitchFamily="-110" charset="-128"/>
                <a:cs typeface="ＭＳ Ｐゴシック" pitchFamily="-110" charset="-128"/>
              </a:rPr>
              <a:t>In terms of the general methods used by a NIPS device to identify malicious packets, the following are typical:</a:t>
            </a:r>
          </a:p>
          <a:p>
            <a:pPr algn="just" eaLnBrk="1" hangingPunct="1"/>
            <a:endParaRPr lang="en-US" dirty="0">
              <a:ea typeface="ＭＳ Ｐゴシック" pitchFamily="-110" charset="-128"/>
              <a:cs typeface="ＭＳ Ｐゴシック" pitchFamily="-110" charset="-128"/>
            </a:endParaRPr>
          </a:p>
          <a:p>
            <a:pPr algn="just" eaLnBrk="1" hangingPunct="1"/>
            <a:r>
              <a:rPr lang="en-US"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Pattern matching: </a:t>
            </a:r>
            <a:r>
              <a:rPr lang="en-US" b="0" dirty="0">
                <a:ea typeface="ＭＳ Ｐゴシック" pitchFamily="-110" charset="-128"/>
                <a:cs typeface="ＭＳ Ｐゴシック" pitchFamily="-110" charset="-128"/>
              </a:rPr>
              <a:t>Scans incoming packets for specific byte sequences (the </a:t>
            </a:r>
            <a:r>
              <a:rPr lang="en-US" dirty="0">
                <a:ea typeface="ＭＳ Ｐゴシック" pitchFamily="-110" charset="-128"/>
                <a:cs typeface="ＭＳ Ｐゴシック" pitchFamily="-110" charset="-128"/>
              </a:rPr>
              <a:t>signature) stored in a database of known attacks</a:t>
            </a:r>
          </a:p>
          <a:p>
            <a:pPr algn="just" eaLnBrk="1" hangingPunct="1"/>
            <a:endParaRPr lang="en-US" dirty="0">
              <a:ea typeface="ＭＳ Ｐゴシック" pitchFamily="-110" charset="-128"/>
              <a:cs typeface="ＭＳ Ｐゴシック" pitchFamily="-110" charset="-128"/>
            </a:endParaRPr>
          </a:p>
          <a:p>
            <a:pPr algn="just" eaLnBrk="1" hangingPunct="1"/>
            <a:r>
              <a:rPr lang="en-US" b="1" dirty="0">
                <a:ea typeface="ＭＳ Ｐゴシック" pitchFamily="-110" charset="-128"/>
                <a:cs typeface="ＭＳ Ｐゴシック" pitchFamily="-110" charset="-128"/>
              </a:rPr>
              <a:t>Stateful matching: </a:t>
            </a:r>
            <a:r>
              <a:rPr lang="en-US" b="0" dirty="0">
                <a:ea typeface="ＭＳ Ｐゴシック" pitchFamily="-110" charset="-128"/>
                <a:cs typeface="ＭＳ Ｐゴシック" pitchFamily="-110" charset="-128"/>
              </a:rPr>
              <a:t>Scans for attack signatures in the context of a traffic stream </a:t>
            </a:r>
            <a:r>
              <a:rPr lang="en-US" dirty="0">
                <a:ea typeface="ＭＳ Ｐゴシック" pitchFamily="-110" charset="-128"/>
                <a:cs typeface="ＭＳ Ｐゴシック" pitchFamily="-110" charset="-128"/>
              </a:rPr>
              <a:t>rather than individual packets</a:t>
            </a:r>
          </a:p>
          <a:p>
            <a:pPr marL="0" indent="0" algn="just" eaLnBrk="1" hangingPunct="1">
              <a:buNone/>
            </a:pPr>
            <a:endParaRPr lang="en-US" b="1" dirty="0">
              <a:ea typeface="ＭＳ Ｐゴシック" pitchFamily="-110" charset="-128"/>
              <a:cs typeface="ＭＳ Ｐゴシック" pitchFamily="-110" charset="-128"/>
            </a:endParaRPr>
          </a:p>
          <a:p>
            <a:pPr algn="just"/>
            <a:r>
              <a:rPr lang="en-US" b="1" dirty="0">
                <a:ea typeface="ＭＳ Ｐゴシック" pitchFamily="-110" charset="-128"/>
                <a:cs typeface="ＭＳ Ｐゴシック" pitchFamily="-110" charset="-128"/>
              </a:rPr>
              <a:t>Protocol anomaly: </a:t>
            </a:r>
            <a:r>
              <a:rPr lang="en-US" b="0" dirty="0">
                <a:ea typeface="ＭＳ Ｐゴシック" pitchFamily="-110" charset="-128"/>
                <a:cs typeface="ＭＳ Ｐゴシック" pitchFamily="-110" charset="-128"/>
              </a:rPr>
              <a:t>Looks for deviation from standards set forth in RFCs</a:t>
            </a:r>
          </a:p>
          <a:p>
            <a:pPr algn="just" eaLnBrk="1" hangingPunct="1"/>
            <a:endParaRPr lang="en-US" b="1" dirty="0">
              <a:ea typeface="ＭＳ Ｐゴシック" pitchFamily="-110" charset="-128"/>
              <a:cs typeface="ＭＳ Ｐゴシック" pitchFamily="-110" charset="-128"/>
            </a:endParaRPr>
          </a:p>
          <a:p>
            <a:pPr algn="just" eaLnBrk="1" hangingPunct="1"/>
            <a:r>
              <a:rPr lang="en-US" b="1" dirty="0">
                <a:ea typeface="ＭＳ Ｐゴシック" pitchFamily="-110" charset="-128"/>
                <a:cs typeface="ＭＳ Ｐゴシック" pitchFamily="-110" charset="-128"/>
              </a:rPr>
              <a:t>Traffic anomaly: </a:t>
            </a:r>
            <a:r>
              <a:rPr lang="en-US" b="0" dirty="0">
                <a:ea typeface="ＭＳ Ｐゴシック" pitchFamily="-110" charset="-128"/>
                <a:cs typeface="ＭＳ Ｐゴシック" pitchFamily="-110" charset="-128"/>
              </a:rPr>
              <a:t>Watches for unusual traffic activities, such as a flood of UDP </a:t>
            </a:r>
            <a:r>
              <a:rPr lang="en-US" dirty="0">
                <a:ea typeface="ＭＳ Ｐゴシック" pitchFamily="-110" charset="-128"/>
                <a:cs typeface="ＭＳ Ｐゴシック" pitchFamily="-110" charset="-128"/>
              </a:rPr>
              <a:t>packets or a new service appearing on the network</a:t>
            </a:r>
          </a:p>
          <a:p>
            <a:pPr algn="just" eaLnBrk="1" hangingPunct="1"/>
            <a:endParaRPr lang="en-US" dirty="0">
              <a:ea typeface="ＭＳ Ｐゴシック" pitchFamily="-110" charset="-128"/>
              <a:cs typeface="ＭＳ Ｐゴシック" pitchFamily="-110" charset="-128"/>
            </a:endParaRPr>
          </a:p>
          <a:p>
            <a:pPr algn="just" eaLnBrk="1" hangingPunct="1"/>
            <a:r>
              <a:rPr lang="en-US" b="1" dirty="0">
                <a:ea typeface="ＭＳ Ｐゴシック" pitchFamily="-110" charset="-128"/>
                <a:cs typeface="ＭＳ Ｐゴシック" pitchFamily="-110" charset="-128"/>
              </a:rPr>
              <a:t>Statistical anomaly: </a:t>
            </a:r>
            <a:r>
              <a:rPr lang="en-US" b="0" dirty="0">
                <a:ea typeface="ＭＳ Ｐゴシック" pitchFamily="-110" charset="-128"/>
                <a:cs typeface="ＭＳ Ｐゴシック" pitchFamily="-110" charset="-128"/>
              </a:rPr>
              <a:t>Develops baselines of normal traffic activity and throughput, </a:t>
            </a:r>
            <a:r>
              <a:rPr lang="en-US" dirty="0">
                <a:ea typeface="ＭＳ Ｐゴシック" pitchFamily="-110" charset="-128"/>
                <a:cs typeface="ＭＳ Ｐゴシック" pitchFamily="-110" charset="-128"/>
              </a:rPr>
              <a:t>and alerts on deviations from those baselines</a:t>
            </a:r>
            <a:endParaRPr lang="en-US" dirty="0">
              <a:latin typeface="Times New Roman" pitchFamily="-110" charset="0"/>
              <a:ea typeface="ＭＳ Ｐゴシック" pitchFamily="-110" charset="-128"/>
              <a:cs typeface="ＭＳ Ｐゴシック" pitchFamily="-110" charset="-128"/>
            </a:endParaRPr>
          </a:p>
          <a:p>
            <a:endParaRPr lang="en-PK" dirty="0"/>
          </a:p>
        </p:txBody>
      </p:sp>
    </p:spTree>
    <p:extLst>
      <p:ext uri="{BB962C8B-B14F-4D97-AF65-F5344CB8AC3E}">
        <p14:creationId xmlns:p14="http://schemas.microsoft.com/office/powerpoint/2010/main" val="4179893835"/>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FD5C-4B44-97D1-D8EB-C6A8938F0FA1}"/>
              </a:ext>
            </a:extLst>
          </p:cNvPr>
          <p:cNvSpPr>
            <a:spLocks noGrp="1"/>
          </p:cNvSpPr>
          <p:nvPr>
            <p:ph type="title"/>
          </p:nvPr>
        </p:nvSpPr>
        <p:spPr>
          <a:xfrm>
            <a:off x="611560" y="310042"/>
            <a:ext cx="8229600" cy="763488"/>
          </a:xfrm>
        </p:spPr>
        <p:txBody>
          <a:bodyPr/>
          <a:lstStyle/>
          <a:p>
            <a:r>
              <a:rPr lang="en-US" sz="4400" b="1" i="0" u="none" strike="noStrike" baseline="0" dirty="0">
                <a:solidFill>
                  <a:schemeClr val="accent6">
                    <a:lumMod val="60000"/>
                    <a:lumOff val="40000"/>
                  </a:schemeClr>
                </a:solidFill>
                <a:effectLst>
                  <a:outerShdw blurRad="38100" dist="38100" dir="2700000" algn="tl">
                    <a:srgbClr val="000000">
                      <a:alpha val="43137"/>
                    </a:srgbClr>
                  </a:outerShdw>
                </a:effectLst>
                <a:cs typeface="Arial" panose="020B0604020202020204" pitchFamily="34" charset="0"/>
              </a:rPr>
              <a:t>Distributed or Hybrid IPS</a:t>
            </a:r>
            <a:endParaRPr lang="en-PK" sz="4400" dirty="0">
              <a:solidFill>
                <a:schemeClr val="accent6">
                  <a:lumMod val="60000"/>
                  <a:lumOff val="40000"/>
                </a:schemeClr>
              </a:solidFill>
              <a:effectLst>
                <a:outerShdw blurRad="38100" dist="38100" dir="2700000" algn="tl">
                  <a:srgbClr val="000000">
                    <a:alpha val="43137"/>
                  </a:srgbClr>
                </a:outerShdw>
              </a:effectLst>
              <a:cs typeface="Arial" panose="020B0604020202020204" pitchFamily="34" charset="0"/>
            </a:endParaRPr>
          </a:p>
        </p:txBody>
      </p:sp>
      <p:sp>
        <p:nvSpPr>
          <p:cNvPr id="3" name="Content Placeholder 2">
            <a:extLst>
              <a:ext uri="{FF2B5EF4-FFF2-40B4-BE49-F238E27FC236}">
                <a16:creationId xmlns:a16="http://schemas.microsoft.com/office/drawing/2014/main" id="{2711C749-281D-9D6F-8AE9-1A6D243A5B94}"/>
              </a:ext>
            </a:extLst>
          </p:cNvPr>
          <p:cNvSpPr>
            <a:spLocks noGrp="1"/>
          </p:cNvSpPr>
          <p:nvPr>
            <p:ph idx="1"/>
          </p:nvPr>
        </p:nvSpPr>
        <p:spPr>
          <a:xfrm>
            <a:off x="323528" y="1340768"/>
            <a:ext cx="8363272" cy="5174035"/>
          </a:xfrm>
        </p:spPr>
        <p:txBody>
          <a:bodyPr/>
          <a:lstStyle/>
          <a:p>
            <a:pPr algn="just"/>
            <a:r>
              <a:rPr lang="en-US" dirty="0"/>
              <a:t>The final category of IPS is in a distributed or hybrid approach. </a:t>
            </a:r>
          </a:p>
          <a:p>
            <a:pPr algn="just"/>
            <a:r>
              <a:rPr lang="en-US" dirty="0"/>
              <a:t>This gathers data from a large number of host and network-based sensors, relays this intelligence to a central analysis system able to correlate, and analyze the data, which can then return updated signatures and behavior patterns to enable all of the coordinated systems to respond and defend against malicious behavior.</a:t>
            </a:r>
          </a:p>
          <a:p>
            <a:pPr algn="just"/>
            <a:r>
              <a:rPr lang="en-US" dirty="0"/>
              <a:t> A number of such systems have been proposed. One of the best known is the digital immune system.</a:t>
            </a:r>
            <a:endParaRPr lang="en-PK" dirty="0"/>
          </a:p>
        </p:txBody>
      </p:sp>
    </p:spTree>
    <p:extLst>
      <p:ext uri="{BB962C8B-B14F-4D97-AF65-F5344CB8AC3E}">
        <p14:creationId xmlns:p14="http://schemas.microsoft.com/office/powerpoint/2010/main" val="1184903363"/>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0" y="0"/>
            <a:ext cx="9144000" cy="1412776"/>
          </a:xfrm>
        </p:spPr>
        <p:txBody>
          <a:bodyPr wrap="square" numCol="1" anchorCtr="0" compatLnSpc="1">
            <a:prstTxWarp prst="textNoShape">
              <a:avLst/>
            </a:prstTxWarp>
          </a:bodyPr>
          <a:lstStyle/>
          <a:p>
            <a:pPr eaLnBrk="1" hangingPunct="1">
              <a:defRPr/>
            </a:pPr>
            <a:r>
              <a:rPr lang="en-US" sz="4300" dirty="0">
                <a:solidFill>
                  <a:schemeClr val="accent6">
                    <a:lumMod val="40000"/>
                    <a:lumOff val="60000"/>
                  </a:schemeClr>
                </a:solidFill>
                <a:effectLst/>
              </a:rPr>
              <a:t>Digital Immune System</a:t>
            </a:r>
          </a:p>
        </p:txBody>
      </p:sp>
      <p:sp>
        <p:nvSpPr>
          <p:cNvPr id="2" name="Content Placeholder 1"/>
          <p:cNvSpPr>
            <a:spLocks noGrp="1"/>
          </p:cNvSpPr>
          <p:nvPr>
            <p:ph idx="1"/>
          </p:nvPr>
        </p:nvSpPr>
        <p:spPr>
          <a:xfrm>
            <a:off x="395536" y="1988840"/>
            <a:ext cx="8229600" cy="4525963"/>
          </a:xfrm>
        </p:spPr>
        <p:txBody>
          <a:bodyPr/>
          <a:lstStyle/>
          <a:p>
            <a:pPr>
              <a:spcBef>
                <a:spcPts val="1176"/>
              </a:spcBef>
              <a:buClr>
                <a:schemeClr val="accent6">
                  <a:lumMod val="60000"/>
                  <a:lumOff val="40000"/>
                </a:schemeClr>
              </a:buClr>
              <a:buSzPct val="140000"/>
            </a:pPr>
            <a:r>
              <a:rPr lang="en-US" dirty="0">
                <a:latin typeface="+mn-lt"/>
              </a:rPr>
              <a:t>Comprehensive defense against malicious behavior caused by malware</a:t>
            </a:r>
          </a:p>
          <a:p>
            <a:pPr>
              <a:spcBef>
                <a:spcPts val="1176"/>
              </a:spcBef>
              <a:buClr>
                <a:schemeClr val="accent6">
                  <a:lumMod val="60000"/>
                  <a:lumOff val="40000"/>
                </a:schemeClr>
              </a:buClr>
              <a:buSzPct val="140000"/>
            </a:pPr>
            <a:r>
              <a:rPr lang="en-US" dirty="0">
                <a:latin typeface="+mn-lt"/>
              </a:rPr>
              <a:t>Developed by IBM and refined by Symantec</a:t>
            </a:r>
          </a:p>
          <a:p>
            <a:pPr>
              <a:spcBef>
                <a:spcPts val="1176"/>
              </a:spcBef>
              <a:buClr>
                <a:schemeClr val="accent6">
                  <a:lumMod val="60000"/>
                  <a:lumOff val="40000"/>
                </a:schemeClr>
              </a:buClr>
              <a:buSzPct val="140000"/>
            </a:pPr>
            <a:r>
              <a:rPr lang="en-US" dirty="0">
                <a:latin typeface="+mn-lt"/>
              </a:rPr>
              <a:t>Motivation for this development includes the rising threat of Internet-based malware, the increasing speed of its propagation provided by the Internet, and the need to acquire a global view of the situation</a:t>
            </a:r>
          </a:p>
          <a:p>
            <a:pPr>
              <a:spcBef>
                <a:spcPts val="1176"/>
              </a:spcBef>
              <a:buClr>
                <a:schemeClr val="accent6">
                  <a:lumMod val="60000"/>
                  <a:lumOff val="40000"/>
                </a:schemeClr>
              </a:buClr>
              <a:buSzPct val="140000"/>
            </a:pPr>
            <a:r>
              <a:rPr lang="en-US" dirty="0">
                <a:latin typeface="+mn-lt"/>
              </a:rPr>
              <a:t>Success depends on the ability of the malware analysis system to detect new and innovative malware strains</a:t>
            </a:r>
          </a:p>
        </p:txBody>
      </p:sp>
    </p:spTree>
    <p:extLst>
      <p:ext uri="{BB962C8B-B14F-4D97-AF65-F5344CB8AC3E}">
        <p14:creationId xmlns:p14="http://schemas.microsoft.com/office/powerpoint/2010/main" val="3104578843"/>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8500" b="19550"/>
          <a:stretch/>
        </p:blipFill>
        <p:spPr>
          <a:xfrm>
            <a:off x="839863" y="404663"/>
            <a:ext cx="7476553" cy="5993913"/>
          </a:xfrm>
          <a:prstGeom prst="rect">
            <a:avLst/>
          </a:prstGeom>
          <a:solidFill>
            <a:schemeClr val="tx1"/>
          </a:solidFill>
        </p:spPr>
      </p:pic>
      <p:sp>
        <p:nvSpPr>
          <p:cNvPr id="3" name="TextBox 2"/>
          <p:cNvSpPr txBox="1"/>
          <p:nvPr/>
        </p:nvSpPr>
        <p:spPr>
          <a:xfrm>
            <a:off x="1187624" y="5589240"/>
            <a:ext cx="6840760" cy="615553"/>
          </a:xfrm>
          <a:prstGeom prst="rect">
            <a:avLst/>
          </a:prstGeom>
          <a:solidFill>
            <a:schemeClr val="tx1"/>
          </a:solidFill>
        </p:spPr>
        <p:txBody>
          <a:bodyPr wrap="square" rtlCol="0">
            <a:spAutoFit/>
          </a:bodyPr>
          <a:lstStyle/>
          <a:p>
            <a:r>
              <a:rPr lang="en-US" sz="1600" b="1" dirty="0">
                <a:solidFill>
                  <a:schemeClr val="bg1"/>
                </a:solidFill>
                <a:latin typeface="+mn-lt"/>
              </a:rPr>
              <a:t>Figure 9.5 Placement of Malware Monitors (adapted from [SIDI05])</a:t>
            </a:r>
          </a:p>
          <a:p>
            <a:endParaRPr lang="en-US" dirty="0">
              <a:solidFill>
                <a:schemeClr val="bg1"/>
              </a:solidFill>
            </a:endParaRPr>
          </a:p>
        </p:txBody>
      </p:sp>
    </p:spTree>
    <p:extLst>
      <p:ext uri="{BB962C8B-B14F-4D97-AF65-F5344CB8AC3E}">
        <p14:creationId xmlns:p14="http://schemas.microsoft.com/office/powerpoint/2010/main" val="1027279914"/>
      </p:ext>
    </p:extLst>
  </p:cSld>
  <p:clrMapOvr>
    <a:masterClrMapping/>
  </p:clrMapOvr>
  <p:transition spd="slow">
    <p:circl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42CD44-C711-E092-B793-6DC1B89C70F0}"/>
              </a:ext>
            </a:extLst>
          </p:cNvPr>
          <p:cNvSpPr>
            <a:spLocks noGrp="1"/>
          </p:cNvSpPr>
          <p:nvPr>
            <p:ph idx="1"/>
          </p:nvPr>
        </p:nvSpPr>
        <p:spPr>
          <a:xfrm>
            <a:off x="251520" y="1052736"/>
            <a:ext cx="8517632" cy="4752528"/>
          </a:xfrm>
        </p:spPr>
        <p:txBody>
          <a:bodyPr>
            <a:normAutofit fontScale="70000" lnSpcReduction="20000"/>
          </a:bodyPr>
          <a:lstStyle/>
          <a:p>
            <a:pPr marL="0" indent="0" algn="just">
              <a:buNone/>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Figure 9.5 shows an example of a hybrid architecture designed originally to detect worms [SIDI05]. The system works as follows (numbers in figure refer to numbers in the following list):</a:t>
            </a:r>
          </a:p>
          <a:p>
            <a:pPr algn="just"/>
            <a:endParaRPr lang="en-US" sz="2400" b="0" i="0" u="none" strike="noStrike" kern="1200" baseline="0" dirty="0">
              <a:solidFill>
                <a:schemeClr val="tx1"/>
              </a:solidFill>
              <a:latin typeface="Arial" pitchFamily="-110" charset="0"/>
              <a:ea typeface="ＭＳ Ｐゴシック" pitchFamily="-1" charset="-128"/>
              <a:cs typeface="ＭＳ Ｐゴシック" pitchFamily="-1" charset="-128"/>
            </a:endParaRPr>
          </a:p>
          <a:p>
            <a:pPr marL="457200" indent="-457200" algn="just">
              <a:buFont typeface="+mj-lt"/>
              <a:buAutoNum type="arabicPeriod"/>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Sensors deployed at various network and host locations detect potential malware scanning, infection or execution. The sensor logic can also be incorporated in IDS sensors.</a:t>
            </a:r>
          </a:p>
          <a:p>
            <a:pPr marL="457200" indent="-457200" algn="just">
              <a:buFont typeface="+mj-lt"/>
              <a:buAutoNum type="arabicPeriod"/>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 The sensors send alerts and copies of detected malware to a central server, which correlates and analyzes this information. The correlation server determines the likelihood that malware is being observed and its key characteristics.</a:t>
            </a:r>
          </a:p>
          <a:p>
            <a:pPr marL="457200" indent="-457200" algn="just">
              <a:buFont typeface="+mj-lt"/>
              <a:buAutoNum type="arabicPeriod"/>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The server forwards its information to a protected environment, where the potential malware may be sandboxed for analysis and testing.</a:t>
            </a:r>
          </a:p>
          <a:p>
            <a:pPr marL="457200" indent="-457200" algn="just">
              <a:buFont typeface="+mj-lt"/>
              <a:buAutoNum type="arabicPeriod"/>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The protected system tests the suspicious software against an appropriately instrumented version of the targeted application to identify the vulnerability.</a:t>
            </a:r>
          </a:p>
          <a:p>
            <a:pPr marL="457200" indent="-457200" algn="just">
              <a:buFont typeface="+mj-lt"/>
              <a:buAutoNum type="arabicPeriod"/>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The protected system generates one or more software patches and tests these.</a:t>
            </a:r>
          </a:p>
          <a:p>
            <a:pPr marL="457200" indent="-457200" algn="just">
              <a:buFont typeface="+mj-lt"/>
              <a:buAutoNum type="arabicPeriod"/>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If the patch is not susceptible to the infection and does not compromise the application’s functionality, the system sends the patch to the application host to update the targeted application.</a:t>
            </a:r>
            <a:endParaRPr lang="en-US" dirty="0"/>
          </a:p>
          <a:p>
            <a:endParaRPr lang="en-PK" dirty="0"/>
          </a:p>
        </p:txBody>
      </p:sp>
    </p:spTree>
    <p:extLst>
      <p:ext uri="{BB962C8B-B14F-4D97-AF65-F5344CB8AC3E}">
        <p14:creationId xmlns:p14="http://schemas.microsoft.com/office/powerpoint/2010/main" val="817833133"/>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pPr eaLnBrk="1" fontAlgn="auto" hangingPunct="1">
              <a:spcAft>
                <a:spcPts val="0"/>
              </a:spcAft>
              <a:defRPr/>
            </a:pPr>
            <a:r>
              <a:rPr lang="en-US" dirty="0">
                <a:solidFill>
                  <a:schemeClr val="accent6">
                    <a:lumMod val="40000"/>
                    <a:lumOff val="60000"/>
                  </a:schemeClr>
                </a:solidFill>
                <a:ea typeface="+mj-ea"/>
                <a:cs typeface="+mj-cs"/>
              </a:rPr>
              <a:t>Snort Inline</a:t>
            </a:r>
          </a:p>
        </p:txBody>
      </p:sp>
      <p:sp>
        <p:nvSpPr>
          <p:cNvPr id="3" name="Content Placeholder 2"/>
          <p:cNvSpPr>
            <a:spLocks noGrp="1"/>
          </p:cNvSpPr>
          <p:nvPr>
            <p:ph sz="half" idx="2"/>
          </p:nvPr>
        </p:nvSpPr>
        <p:spPr>
          <a:xfrm>
            <a:off x="228600" y="2057400"/>
            <a:ext cx="3932238" cy="4419600"/>
          </a:xfrm>
        </p:spPr>
        <p:txBody>
          <a:bodyPr>
            <a:normAutofit fontScale="92500" lnSpcReduction="10000"/>
          </a:bodyPr>
          <a:lstStyle/>
          <a:p>
            <a:pPr eaLnBrk="1" fontAlgn="auto" hangingPunct="1">
              <a:spcAft>
                <a:spcPts val="0"/>
              </a:spcAft>
              <a:buClr>
                <a:schemeClr val="accent6">
                  <a:lumMod val="60000"/>
                  <a:lumOff val="40000"/>
                </a:schemeClr>
              </a:buClr>
              <a:buSzPct val="140000"/>
              <a:buFont typeface="Arial" charset="0"/>
              <a:buChar char="•"/>
              <a:defRPr/>
            </a:pPr>
            <a:r>
              <a:rPr lang="en-US" sz="2378" dirty="0">
                <a:latin typeface="+mn-lt"/>
              </a:rPr>
              <a:t>Enables Snort to function as an intrusion prevention system</a:t>
            </a:r>
          </a:p>
          <a:p>
            <a:pPr marL="342900" lvl="2" indent="-342900" eaLnBrk="1" fontAlgn="auto" hangingPunct="1">
              <a:spcBef>
                <a:spcPts val="2000"/>
              </a:spcBef>
              <a:spcAft>
                <a:spcPts val="900"/>
              </a:spcAft>
              <a:buClr>
                <a:schemeClr val="accent6">
                  <a:lumMod val="60000"/>
                  <a:lumOff val="40000"/>
                </a:schemeClr>
              </a:buClr>
              <a:buSzPct val="140000"/>
              <a:buFont typeface="Arial" charset="0"/>
              <a:buChar char="•"/>
              <a:defRPr/>
            </a:pPr>
            <a:r>
              <a:rPr lang="en-US" sz="2378" dirty="0">
                <a:latin typeface="+mn-lt"/>
              </a:rPr>
              <a:t>Includes a replace option which allows the Snort user to modify packets rather than drop them</a:t>
            </a:r>
          </a:p>
          <a:p>
            <a:pPr lvl="2" eaLnBrk="1" fontAlgn="auto" hangingPunct="1">
              <a:spcAft>
                <a:spcPts val="900"/>
              </a:spcAft>
              <a:buClr>
                <a:schemeClr val="accent6">
                  <a:lumMod val="60000"/>
                  <a:lumOff val="40000"/>
                </a:schemeClr>
              </a:buClr>
              <a:buSzPct val="140000"/>
              <a:buFont typeface="Arial" charset="0"/>
              <a:buChar char="•"/>
              <a:defRPr/>
            </a:pPr>
            <a:r>
              <a:rPr lang="en-US" sz="2054" dirty="0">
                <a:latin typeface="+mn-lt"/>
              </a:rPr>
              <a:t>Useful for a honeypot implementation</a:t>
            </a:r>
          </a:p>
          <a:p>
            <a:pPr lvl="2" eaLnBrk="1" fontAlgn="auto" hangingPunct="1">
              <a:spcAft>
                <a:spcPts val="0"/>
              </a:spcAft>
              <a:buClr>
                <a:schemeClr val="accent6">
                  <a:lumMod val="60000"/>
                  <a:lumOff val="40000"/>
                </a:schemeClr>
              </a:buClr>
              <a:buSzPct val="140000"/>
              <a:buFont typeface="Arial" charset="0"/>
              <a:buChar char="•"/>
              <a:defRPr/>
            </a:pPr>
            <a:r>
              <a:rPr lang="en-US" sz="2054" dirty="0">
                <a:latin typeface="+mn-lt"/>
              </a:rPr>
              <a:t>Attackers see the failure but cannot figure out why it occurred</a:t>
            </a:r>
          </a:p>
          <a:p>
            <a:pPr lvl="4" eaLnBrk="1" fontAlgn="auto" hangingPunct="1">
              <a:spcAft>
                <a:spcPts val="0"/>
              </a:spcAft>
              <a:buFont typeface="Wingdings" pitchFamily="2" charset="2"/>
              <a:buChar char=""/>
              <a:defRPr/>
            </a:pPr>
            <a:endParaRPr lang="en-US" dirty="0">
              <a:ea typeface="+mn-ea"/>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607046022"/>
              </p:ext>
            </p:extLst>
          </p:nvPr>
        </p:nvGraphicFramePr>
        <p:xfrm>
          <a:off x="4419600" y="1371600"/>
          <a:ext cx="4419600" cy="4894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191A4B-6E26-640C-F992-465244504A2A}"/>
              </a:ext>
            </a:extLst>
          </p:cNvPr>
          <p:cNvPicPr>
            <a:picLocks noChangeAspect="1"/>
          </p:cNvPicPr>
          <p:nvPr/>
        </p:nvPicPr>
        <p:blipFill>
          <a:blip r:embed="rId2"/>
          <a:stretch>
            <a:fillRect/>
          </a:stretch>
        </p:blipFill>
        <p:spPr>
          <a:xfrm>
            <a:off x="10216" y="0"/>
            <a:ext cx="6737036" cy="4797152"/>
          </a:xfrm>
          <a:prstGeom prst="rect">
            <a:avLst/>
          </a:prstGeom>
        </p:spPr>
      </p:pic>
      <p:pic>
        <p:nvPicPr>
          <p:cNvPr id="5" name="Picture 4">
            <a:extLst>
              <a:ext uri="{FF2B5EF4-FFF2-40B4-BE49-F238E27FC236}">
                <a16:creationId xmlns:a16="http://schemas.microsoft.com/office/drawing/2014/main" id="{6AC27153-CEA5-C143-EC65-F7479F045BE5}"/>
              </a:ext>
            </a:extLst>
          </p:cNvPr>
          <p:cNvPicPr>
            <a:picLocks noChangeAspect="1"/>
          </p:cNvPicPr>
          <p:nvPr/>
        </p:nvPicPr>
        <p:blipFill>
          <a:blip r:embed="rId3"/>
          <a:stretch>
            <a:fillRect/>
          </a:stretch>
        </p:blipFill>
        <p:spPr>
          <a:xfrm>
            <a:off x="611560" y="4791835"/>
            <a:ext cx="4608512" cy="1236430"/>
          </a:xfrm>
          <a:prstGeom prst="rect">
            <a:avLst/>
          </a:prstGeom>
        </p:spPr>
      </p:pic>
      <p:pic>
        <p:nvPicPr>
          <p:cNvPr id="4" name="Picture 3"/>
          <p:cNvPicPr>
            <a:picLocks noChangeAspect="1"/>
          </p:cNvPicPr>
          <p:nvPr/>
        </p:nvPicPr>
        <p:blipFill>
          <a:blip r:embed="rId4"/>
          <a:stretch>
            <a:fillRect/>
          </a:stretch>
        </p:blipFill>
        <p:spPr>
          <a:xfrm>
            <a:off x="11910" y="2780928"/>
            <a:ext cx="5325763" cy="2010907"/>
          </a:xfrm>
          <a:prstGeom prst="rect">
            <a:avLst/>
          </a:prstGeom>
        </p:spPr>
      </p:pic>
      <p:pic>
        <p:nvPicPr>
          <p:cNvPr id="6" name="Picture 5"/>
          <p:cNvPicPr>
            <a:picLocks noChangeAspect="1"/>
          </p:cNvPicPr>
          <p:nvPr/>
        </p:nvPicPr>
        <p:blipFill>
          <a:blip r:embed="rId5"/>
          <a:stretch>
            <a:fillRect/>
          </a:stretch>
        </p:blipFill>
        <p:spPr>
          <a:xfrm>
            <a:off x="611560" y="4791835"/>
            <a:ext cx="1657581" cy="1236430"/>
          </a:xfrm>
          <a:prstGeom prst="rect">
            <a:avLst/>
          </a:prstGeom>
        </p:spPr>
      </p:pic>
      <p:pic>
        <p:nvPicPr>
          <p:cNvPr id="7" name="Picture 6"/>
          <p:cNvPicPr>
            <a:picLocks noChangeAspect="1"/>
          </p:cNvPicPr>
          <p:nvPr/>
        </p:nvPicPr>
        <p:blipFill>
          <a:blip r:embed="rId5"/>
          <a:stretch>
            <a:fillRect/>
          </a:stretch>
        </p:blipFill>
        <p:spPr>
          <a:xfrm>
            <a:off x="2157995" y="4791835"/>
            <a:ext cx="1657581" cy="1236430"/>
          </a:xfrm>
          <a:prstGeom prst="rect">
            <a:avLst/>
          </a:prstGeom>
        </p:spPr>
      </p:pic>
    </p:spTree>
    <p:extLst>
      <p:ext uri="{BB962C8B-B14F-4D97-AF65-F5344CB8AC3E}">
        <p14:creationId xmlns:p14="http://schemas.microsoft.com/office/powerpoint/2010/main" val="433624447"/>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6192" y="116632"/>
            <a:ext cx="9144000" cy="1524000"/>
          </a:xfrm>
        </p:spPr>
        <p:txBody>
          <a:bodyPr wrap="square" numCol="1" anchorCtr="0" compatLnSpc="1">
            <a:prstTxWarp prst="textNoShape">
              <a:avLst/>
            </a:prstTxWarp>
          </a:bodyPr>
          <a:lstStyle/>
          <a:p>
            <a:pPr eaLnBrk="1" hangingPunct="1">
              <a:defRPr/>
            </a:pPr>
            <a:r>
              <a:rPr lang="en-US" sz="4300" dirty="0">
                <a:solidFill>
                  <a:schemeClr val="accent6">
                    <a:lumMod val="40000"/>
                    <a:lumOff val="60000"/>
                  </a:schemeClr>
                </a:solidFill>
                <a:effectLst/>
              </a:rPr>
              <a:t>Intrusion Prevention Systems </a:t>
            </a:r>
            <a:br>
              <a:rPr lang="en-US" sz="4300" dirty="0">
                <a:solidFill>
                  <a:schemeClr val="accent6">
                    <a:lumMod val="40000"/>
                    <a:lumOff val="60000"/>
                  </a:schemeClr>
                </a:solidFill>
                <a:effectLst/>
              </a:rPr>
            </a:br>
            <a:r>
              <a:rPr lang="en-US" sz="4300" dirty="0">
                <a:solidFill>
                  <a:schemeClr val="accent6">
                    <a:lumMod val="40000"/>
                    <a:lumOff val="60000"/>
                  </a:schemeClr>
                </a:solidFill>
                <a:effectLst/>
              </a:rPr>
              <a:t>(IPS)</a:t>
            </a:r>
          </a:p>
        </p:txBody>
      </p:sp>
      <p:sp>
        <p:nvSpPr>
          <p:cNvPr id="243715" name="Rectangle 3"/>
          <p:cNvSpPr>
            <a:spLocks noGrp="1" noChangeArrowheads="1"/>
          </p:cNvSpPr>
          <p:nvPr>
            <p:ph idx="1"/>
          </p:nvPr>
        </p:nvSpPr>
        <p:spPr>
          <a:xfrm>
            <a:off x="463392" y="2060848"/>
            <a:ext cx="8229600" cy="4369941"/>
          </a:xfrm>
        </p:spPr>
        <p:txBody>
          <a:bodyPr wrap="square" numCol="1" anchor="t" anchorCtr="0" compatLnSpc="1">
            <a:prstTxWarp prst="textNoShape">
              <a:avLst/>
            </a:prstTxWarp>
            <a:normAutofit lnSpcReduction="10000"/>
          </a:bodyPr>
          <a:lstStyle/>
          <a:p>
            <a:pPr eaLnBrk="1" hangingPunct="1">
              <a:spcAft>
                <a:spcPts val="600"/>
              </a:spcAft>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Also known as Intrusion Detection and Prevention System (IDPS)</a:t>
            </a:r>
          </a:p>
          <a:p>
            <a:pPr eaLnBrk="1" hangingPunct="1">
              <a:spcAft>
                <a:spcPts val="600"/>
              </a:spcAft>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Is an extension of an IDS that includes the capability to attempt to block or prevent detected malicious activity</a:t>
            </a:r>
          </a:p>
          <a:p>
            <a:pPr eaLnBrk="1" hangingPunct="1">
              <a:spcAft>
                <a:spcPts val="600"/>
              </a:spcAft>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Can be host-based, network-based, or distributed/hybrid</a:t>
            </a:r>
          </a:p>
          <a:p>
            <a:pPr eaLnBrk="1" hangingPunct="1">
              <a:spcAft>
                <a:spcPts val="600"/>
              </a:spcAft>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Can use anomaly detection to identify behavior that is not that of legitimate users, or signature/heuristic detection to identify known malicious behavior can block traffic as a firewall does, but makes use of the types of algorithms developed for IDSs to determine when to do so</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1520" y="620688"/>
            <a:ext cx="8621328" cy="3705742"/>
          </a:xfrm>
          <a:prstGeom prst="rect">
            <a:avLst/>
          </a:prstGeom>
        </p:spPr>
      </p:pic>
    </p:spTree>
    <p:extLst>
      <p:ext uri="{BB962C8B-B14F-4D97-AF65-F5344CB8AC3E}">
        <p14:creationId xmlns:p14="http://schemas.microsoft.com/office/powerpoint/2010/main" val="3862665689"/>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0" y="-228600"/>
            <a:ext cx="9144000" cy="1857400"/>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effectLst/>
              </a:rPr>
              <a:t>Host-Based IPS</a:t>
            </a:r>
            <a:br>
              <a:rPr lang="en-US" dirty="0">
                <a:solidFill>
                  <a:schemeClr val="accent6">
                    <a:lumMod val="40000"/>
                    <a:lumOff val="60000"/>
                  </a:schemeClr>
                </a:solidFill>
                <a:effectLst/>
              </a:rPr>
            </a:br>
            <a:r>
              <a:rPr lang="en-US" dirty="0">
                <a:solidFill>
                  <a:schemeClr val="accent6">
                    <a:lumMod val="40000"/>
                    <a:lumOff val="60000"/>
                  </a:schemeClr>
                </a:solidFill>
                <a:effectLst/>
              </a:rPr>
              <a:t> (HIPS)</a:t>
            </a:r>
          </a:p>
        </p:txBody>
      </p:sp>
      <p:sp>
        <p:nvSpPr>
          <p:cNvPr id="245763" name="Rectangle 3"/>
          <p:cNvSpPr>
            <a:spLocks noGrp="1" noChangeArrowheads="1"/>
          </p:cNvSpPr>
          <p:nvPr>
            <p:ph idx="1"/>
          </p:nvPr>
        </p:nvSpPr>
        <p:spPr>
          <a:xfrm>
            <a:off x="457200" y="1752600"/>
            <a:ext cx="8382000" cy="5060776"/>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Can make use of either signature/heuristic or anomaly detection techniques to identify attacks</a:t>
            </a:r>
          </a:p>
          <a:p>
            <a:pPr lvl="2" eaLnBrk="1" hangingPunct="1">
              <a:lnSpc>
                <a:spcPct val="90000"/>
              </a:lnSpc>
              <a:spcAft>
                <a:spcPts val="12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Signature: focus is on the specific content of application network traffic, or of sequences of system calls, looking for patterns that have been identified as malicious</a:t>
            </a:r>
          </a:p>
          <a:p>
            <a:pPr lvl="2" eaLnBrk="1" hangingPunct="1">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Anomaly: IPS is looking for behavior patterns that indicate malware</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Examples of the types of malicious behavior addressed by a HIPS include:</a:t>
            </a:r>
          </a:p>
          <a:p>
            <a:pPr lvl="2">
              <a:lnSpc>
                <a:spcPct val="90000"/>
              </a:lnSpc>
              <a:spcBef>
                <a:spcPts val="60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Modification of system resources</a:t>
            </a:r>
          </a:p>
          <a:p>
            <a:pPr lvl="2">
              <a:lnSpc>
                <a:spcPct val="90000"/>
              </a:lnSpc>
              <a:spcBef>
                <a:spcPts val="60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Privilege-escalation exploits</a:t>
            </a:r>
          </a:p>
          <a:p>
            <a:pPr lvl="2">
              <a:lnSpc>
                <a:spcPct val="90000"/>
              </a:lnSpc>
              <a:spcBef>
                <a:spcPts val="60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Buffer-overflow exploits</a:t>
            </a:r>
          </a:p>
          <a:p>
            <a:pPr lvl="2">
              <a:lnSpc>
                <a:spcPct val="90000"/>
              </a:lnSpc>
              <a:spcBef>
                <a:spcPts val="60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Access to e-mail contact list</a:t>
            </a:r>
          </a:p>
          <a:p>
            <a:pPr lvl="2">
              <a:lnSpc>
                <a:spcPct val="90000"/>
              </a:lnSpc>
              <a:spcBef>
                <a:spcPts val="60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Directory traversal</a:t>
            </a: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0" y="-228600"/>
            <a:ext cx="9144000" cy="1857400"/>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effectLst/>
              </a:rPr>
              <a:t>Host-Based IPS</a:t>
            </a:r>
            <a:br>
              <a:rPr lang="en-US" dirty="0">
                <a:solidFill>
                  <a:schemeClr val="accent6">
                    <a:lumMod val="40000"/>
                    <a:lumOff val="60000"/>
                  </a:schemeClr>
                </a:solidFill>
                <a:effectLst/>
              </a:rPr>
            </a:br>
            <a:r>
              <a:rPr lang="en-US" dirty="0">
                <a:solidFill>
                  <a:schemeClr val="accent6">
                    <a:lumMod val="40000"/>
                    <a:lumOff val="60000"/>
                  </a:schemeClr>
                </a:solidFill>
                <a:effectLst/>
              </a:rPr>
              <a:t> (HIPS)</a:t>
            </a:r>
          </a:p>
        </p:txBody>
      </p:sp>
      <p:sp>
        <p:nvSpPr>
          <p:cNvPr id="245763" name="Rectangle 3"/>
          <p:cNvSpPr>
            <a:spLocks noGrp="1" noChangeArrowheads="1"/>
          </p:cNvSpPr>
          <p:nvPr>
            <p:ph idx="1"/>
          </p:nvPr>
        </p:nvSpPr>
        <p:spPr>
          <a:xfrm>
            <a:off x="467544" y="1628800"/>
            <a:ext cx="8371656" cy="5184576"/>
          </a:xfrm>
        </p:spPr>
        <p:txBody>
          <a:bodyPr wrap="square" numCol="1" anchor="t" anchorCtr="0" compatLnSpc="1">
            <a:prstTxWarp prst="textNoShape">
              <a:avLst/>
            </a:prstTxWarp>
            <a:normAutofit/>
          </a:bodyPr>
          <a:lstStyle/>
          <a:p>
            <a:pPr marL="0" indent="0" algn="l">
              <a:buNone/>
            </a:pPr>
            <a:r>
              <a:rPr lang="en-US" sz="1800" b="0" i="0" u="none" strike="noStrike" baseline="0" dirty="0">
                <a:solidFill>
                  <a:schemeClr val="tx1"/>
                </a:solidFill>
                <a:latin typeface="TimesTenLTStd-Roman"/>
              </a:rPr>
              <a:t>Examples of the types of malicious behavior addressed by a HIPS include the following:</a:t>
            </a:r>
          </a:p>
          <a:p>
            <a:endParaRPr lang="en-US" sz="1800" b="1" i="0" u="none" strike="noStrike" baseline="0">
              <a:solidFill>
                <a:schemeClr val="tx1"/>
              </a:solidFill>
              <a:latin typeface="TimesTenLTStd-Bold"/>
            </a:endParaRPr>
          </a:p>
          <a:p>
            <a:r>
              <a:rPr lang="en-US" sz="1800" b="1" i="0" u="none" strike="noStrike" baseline="0" dirty="0">
                <a:solidFill>
                  <a:schemeClr val="tx1"/>
                </a:solidFill>
                <a:latin typeface="TimesTenLTStd-Bold"/>
              </a:rPr>
              <a:t>Modification of system resources: </a:t>
            </a:r>
            <a:r>
              <a:rPr lang="en-US" sz="1800" b="0" i="0" u="none" strike="noStrike" baseline="0" dirty="0">
                <a:solidFill>
                  <a:schemeClr val="tx1"/>
                </a:solidFill>
                <a:latin typeface="TimesTenLTStd-Roman"/>
              </a:rPr>
              <a:t>Rootkits, Trojan horses, and backdoors operate by changing system resources, such as libraries, directories, registry settings, and user accounts.</a:t>
            </a:r>
          </a:p>
          <a:p>
            <a:r>
              <a:rPr lang="en-US" sz="1800" b="1" i="0" u="none" strike="noStrike" baseline="0" dirty="0">
                <a:solidFill>
                  <a:schemeClr val="tx1"/>
                </a:solidFill>
                <a:latin typeface="TimesTenLTStd-Bold"/>
              </a:rPr>
              <a:t>Privilege-escalation exploits: </a:t>
            </a:r>
            <a:r>
              <a:rPr lang="en-US" sz="1800" b="0" i="0" u="none" strike="noStrike" baseline="0" dirty="0">
                <a:solidFill>
                  <a:schemeClr val="tx1"/>
                </a:solidFill>
                <a:latin typeface="TimesTenLTStd-Roman"/>
              </a:rPr>
              <a:t>These attacks attempt to give ordinary users root access.</a:t>
            </a:r>
          </a:p>
          <a:p>
            <a:r>
              <a:rPr lang="en-US" sz="1800" b="1" i="0" u="none" strike="noStrike" baseline="0" dirty="0">
                <a:solidFill>
                  <a:schemeClr val="tx1"/>
                </a:solidFill>
                <a:latin typeface="TimesTenLTStd-Bold"/>
              </a:rPr>
              <a:t>Buffer-overflow exploits: </a:t>
            </a:r>
            <a:r>
              <a:rPr lang="en-US" sz="1800" b="0" i="0" u="none" strike="noStrike" baseline="0" dirty="0">
                <a:solidFill>
                  <a:schemeClr val="tx1"/>
                </a:solidFill>
                <a:latin typeface="TimesTenLTStd-Roman"/>
              </a:rPr>
              <a:t>Attackers exploit buffer overflow issues by overwriting the memory of an application</a:t>
            </a:r>
          </a:p>
          <a:p>
            <a:r>
              <a:rPr lang="en-US" sz="1800" b="1" i="0" u="none" strike="noStrike" baseline="0" dirty="0">
                <a:solidFill>
                  <a:schemeClr val="tx1"/>
                </a:solidFill>
                <a:latin typeface="TimesTenLTStd-Bold"/>
              </a:rPr>
              <a:t>Access to e-mail contact list: </a:t>
            </a:r>
            <a:r>
              <a:rPr lang="en-US" sz="1800" b="0" i="0" u="none" strike="noStrike" baseline="0" dirty="0">
                <a:solidFill>
                  <a:schemeClr val="tx1"/>
                </a:solidFill>
                <a:latin typeface="TimesTenLTStd-Roman"/>
              </a:rPr>
              <a:t>Many worms spread by mailing a copy of themselves to addresses in the local system’s e-mail address book.</a:t>
            </a:r>
          </a:p>
          <a:p>
            <a:r>
              <a:rPr lang="en-US" sz="1800" b="1" i="0" u="none" strike="noStrike" baseline="0" dirty="0">
                <a:solidFill>
                  <a:schemeClr val="tx1"/>
                </a:solidFill>
                <a:latin typeface="TimesTenLTStd-Bold"/>
              </a:rPr>
              <a:t>Directory traversal: </a:t>
            </a:r>
            <a:r>
              <a:rPr lang="en-US" sz="1800" b="0" i="0" u="none" strike="noStrike" baseline="0" dirty="0">
                <a:solidFill>
                  <a:schemeClr val="tx1"/>
                </a:solidFill>
                <a:latin typeface="TimesTenLTStd-Roman"/>
              </a:rPr>
              <a:t>A directory traversal vulnerability in a Web server allows the hacker to access files outside</a:t>
            </a:r>
            <a:endParaRPr lang="en-US" sz="1900" dirty="0">
              <a:solidFill>
                <a:schemeClr val="tx1"/>
              </a:solidFill>
              <a:effectLst>
                <a:outerShdw blurRad="38100" dist="38100" dir="2700000" algn="tl">
                  <a:srgbClr val="0064E2"/>
                </a:outerShdw>
              </a:effectLst>
              <a:latin typeface="+mn-lt"/>
              <a:ea typeface="ＭＳ Ｐゴシック" pitchFamily="-110" charset="-128"/>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3012978"/>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0" y="-228600"/>
            <a:ext cx="9144000" cy="1353344"/>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effectLst/>
              </a:rPr>
              <a:t>HIPS</a:t>
            </a:r>
          </a:p>
        </p:txBody>
      </p:sp>
      <p:sp>
        <p:nvSpPr>
          <p:cNvPr id="245763" name="Rectangle 3"/>
          <p:cNvSpPr>
            <a:spLocks noGrp="1" noChangeArrowheads="1"/>
          </p:cNvSpPr>
          <p:nvPr>
            <p:ph idx="1"/>
          </p:nvPr>
        </p:nvSpPr>
        <p:spPr>
          <a:xfrm>
            <a:off x="457200" y="1412776"/>
            <a:ext cx="8382000" cy="54006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Capability can be tailored to the specific platform</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A set of general purpose tools may be used for a desktop or server system</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Some packages are designed to protect specific types of servers, such as Web servers and database servers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In this case the HIPS looks for particular application attacks</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Can use a sandbox approach</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Sandboxes are especially suited to mobile code such as Java applets and scripting languages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HIPS quarantines such code in an isolated system area then runs the code and monitors its behavior</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Areas for which a HIPS typically offers desktop protection:</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System calls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File system access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System registry settings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Host input/output</a:t>
            </a: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39881759"/>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4965-E17E-F3DF-1240-09FBFEA57555}"/>
              </a:ext>
            </a:extLst>
          </p:cNvPr>
          <p:cNvSpPr>
            <a:spLocks noGrp="1"/>
          </p:cNvSpPr>
          <p:nvPr>
            <p:ph type="title"/>
          </p:nvPr>
        </p:nvSpPr>
        <p:spPr/>
        <p:txBody>
          <a:bodyPr/>
          <a:lstStyle/>
          <a:p>
            <a:r>
              <a:rPr lang="en-US" dirty="0">
                <a:solidFill>
                  <a:schemeClr val="accent6">
                    <a:lumMod val="40000"/>
                    <a:lumOff val="60000"/>
                  </a:schemeClr>
                </a:solidFill>
                <a:effectLst/>
              </a:rPr>
              <a:t>Host-Based IPS</a:t>
            </a:r>
            <a:br>
              <a:rPr lang="en-US" dirty="0">
                <a:solidFill>
                  <a:schemeClr val="accent6">
                    <a:lumMod val="40000"/>
                    <a:lumOff val="60000"/>
                  </a:schemeClr>
                </a:solidFill>
                <a:effectLst/>
              </a:rPr>
            </a:br>
            <a:r>
              <a:rPr lang="en-US" dirty="0">
                <a:solidFill>
                  <a:schemeClr val="accent6">
                    <a:lumMod val="40000"/>
                    <a:lumOff val="60000"/>
                  </a:schemeClr>
                </a:solidFill>
                <a:effectLst/>
              </a:rPr>
              <a:t> (HIPS)</a:t>
            </a:r>
            <a:endParaRPr lang="en-PK" dirty="0"/>
          </a:p>
        </p:txBody>
      </p:sp>
      <p:sp>
        <p:nvSpPr>
          <p:cNvPr id="3" name="Content Placeholder 2">
            <a:extLst>
              <a:ext uri="{FF2B5EF4-FFF2-40B4-BE49-F238E27FC236}">
                <a16:creationId xmlns:a16="http://schemas.microsoft.com/office/drawing/2014/main" id="{188E5009-7C01-7306-7A53-0090A6A161CD}"/>
              </a:ext>
            </a:extLst>
          </p:cNvPr>
          <p:cNvSpPr>
            <a:spLocks noGrp="1"/>
          </p:cNvSpPr>
          <p:nvPr>
            <p:ph idx="1"/>
          </p:nvPr>
        </p:nvSpPr>
        <p:spPr>
          <a:xfrm>
            <a:off x="0" y="1600200"/>
            <a:ext cx="9180512" cy="4525963"/>
          </a:xfrm>
        </p:spPr>
        <p:txBody>
          <a:bodyPr>
            <a:normAutofit lnSpcReduction="10000"/>
          </a:bodyPr>
          <a:lstStyle/>
          <a:p>
            <a:pPr algn="l"/>
            <a:r>
              <a:rPr lang="en-US" sz="1800" b="0" i="0" u="none" strike="noStrike" baseline="0" dirty="0">
                <a:solidFill>
                  <a:schemeClr val="tx1"/>
                </a:solidFill>
                <a:latin typeface="TimesTenLTStd-Roman"/>
              </a:rPr>
              <a:t>[ROBB06a] lists the following as areas for which a HIPS typically offers desktop protection:</a:t>
            </a:r>
          </a:p>
          <a:p>
            <a:pPr algn="just"/>
            <a:endParaRPr lang="en-US" sz="1800" b="1" i="0" u="none" strike="noStrike" baseline="0" dirty="0">
              <a:solidFill>
                <a:schemeClr val="tx1"/>
              </a:solidFill>
              <a:latin typeface="TimesTenLTStd-Bold"/>
            </a:endParaRPr>
          </a:p>
          <a:p>
            <a:pPr algn="just"/>
            <a:r>
              <a:rPr lang="en-US" sz="1800" b="1" i="0" u="none" strike="noStrike" baseline="0" dirty="0">
                <a:solidFill>
                  <a:schemeClr val="tx1"/>
                </a:solidFill>
                <a:latin typeface="TimesTenLTStd-Bold"/>
              </a:rPr>
              <a:t>System calls: </a:t>
            </a:r>
            <a:r>
              <a:rPr lang="en-US" sz="1700" b="0" i="0" u="none" strike="noStrike" baseline="0" dirty="0">
                <a:solidFill>
                  <a:schemeClr val="tx1"/>
                </a:solidFill>
                <a:latin typeface="TimesTenLTStd-Roman"/>
              </a:rPr>
              <a:t>The kernel controls access to system resources such as memory, I/O devices, and processor. To use these resources, user applications invoke system calls to the kernel. Any exploit code will execute at least one system call. The HIPS can be configured to examine each system call for malicious characteristics.</a:t>
            </a:r>
          </a:p>
          <a:p>
            <a:pPr algn="just"/>
            <a:endParaRPr lang="en-US" sz="1100" b="0" i="0" u="none" strike="noStrike" baseline="0" dirty="0">
              <a:solidFill>
                <a:schemeClr val="tx1"/>
              </a:solidFill>
              <a:latin typeface="TimesTenLTStd-Roman"/>
            </a:endParaRPr>
          </a:p>
          <a:p>
            <a:pPr algn="just"/>
            <a:r>
              <a:rPr lang="en-US" sz="1800" b="1" i="0" u="none" strike="noStrike" baseline="0" dirty="0">
                <a:solidFill>
                  <a:schemeClr val="tx1"/>
                </a:solidFill>
                <a:latin typeface="TimesTenLTStd-Bold"/>
              </a:rPr>
              <a:t>File system access: </a:t>
            </a:r>
            <a:r>
              <a:rPr lang="en-US" sz="1700" b="0" i="0" u="none" strike="noStrike" baseline="0" dirty="0">
                <a:solidFill>
                  <a:schemeClr val="tx1"/>
                </a:solidFill>
                <a:latin typeface="TimesTenLTStd-Roman"/>
              </a:rPr>
              <a:t>The HIPS can ensure that file access system calls are not malicious and meet established policy.</a:t>
            </a:r>
          </a:p>
          <a:p>
            <a:pPr algn="just"/>
            <a:endParaRPr lang="en-US" sz="1100" b="0" i="0" u="none" strike="noStrike" baseline="0" dirty="0">
              <a:solidFill>
                <a:schemeClr val="tx1"/>
              </a:solidFill>
              <a:latin typeface="TimesTenLTStd-Roman"/>
            </a:endParaRPr>
          </a:p>
          <a:p>
            <a:pPr algn="just"/>
            <a:r>
              <a:rPr lang="en-US" sz="1800" b="1" i="0" u="none" strike="noStrike" baseline="0" dirty="0">
                <a:solidFill>
                  <a:schemeClr val="tx1"/>
                </a:solidFill>
                <a:latin typeface="TimesTenLTStd-Bold"/>
              </a:rPr>
              <a:t>System registry settings: </a:t>
            </a:r>
            <a:r>
              <a:rPr lang="en-US" sz="1700" b="0" i="0" u="none" strike="noStrike" baseline="0" dirty="0">
                <a:solidFill>
                  <a:schemeClr val="tx1"/>
                </a:solidFill>
                <a:latin typeface="TimesTenLTStd-Roman"/>
              </a:rPr>
              <a:t>The registry maintains persistent configuration information about programs and is often maliciously modified to extend the life of an exploit. The HIPS can ensure that the system registry maintains its integrity.</a:t>
            </a:r>
          </a:p>
          <a:p>
            <a:pPr algn="just"/>
            <a:endParaRPr lang="en-US" sz="1100" b="0" i="0" u="none" strike="noStrike" baseline="0" dirty="0">
              <a:solidFill>
                <a:schemeClr val="tx1"/>
              </a:solidFill>
              <a:latin typeface="TimesTenLTStd-Roman"/>
            </a:endParaRPr>
          </a:p>
          <a:p>
            <a:pPr algn="just"/>
            <a:r>
              <a:rPr lang="en-US" sz="1800" b="1" i="0" u="none" strike="noStrike" baseline="0" dirty="0">
                <a:solidFill>
                  <a:schemeClr val="tx1"/>
                </a:solidFill>
                <a:latin typeface="TimesTenLTStd-Bold"/>
              </a:rPr>
              <a:t>Host input/output: </a:t>
            </a:r>
            <a:r>
              <a:rPr lang="en-US" sz="1700" b="0" i="0" u="none" strike="noStrike" baseline="0" dirty="0">
                <a:solidFill>
                  <a:schemeClr val="tx1"/>
                </a:solidFill>
                <a:latin typeface="TimesTenLTStd-Roman"/>
              </a:rPr>
              <a:t>I/O communications, whether local or network-based, can propagate exploit code and malware. The HIPS can examine and enforce proper client interaction with the network and its interaction with other devices.</a:t>
            </a:r>
            <a:endParaRPr lang="en-PK" sz="1700" dirty="0">
              <a:solidFill>
                <a:schemeClr val="tx1"/>
              </a:solidFill>
            </a:endParaRPr>
          </a:p>
        </p:txBody>
      </p:sp>
    </p:spTree>
    <p:extLst>
      <p:ext uri="{BB962C8B-B14F-4D97-AF65-F5344CB8AC3E}">
        <p14:creationId xmlns:p14="http://schemas.microsoft.com/office/powerpoint/2010/main" val="3153165922"/>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0" y="-228600"/>
            <a:ext cx="9144000" cy="1353344"/>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effectLst/>
              </a:rPr>
              <a:t>The Role of HIPS</a:t>
            </a:r>
          </a:p>
        </p:txBody>
      </p:sp>
      <p:sp>
        <p:nvSpPr>
          <p:cNvPr id="245763" name="Rectangle 3"/>
          <p:cNvSpPr>
            <a:spLocks noGrp="1" noChangeArrowheads="1"/>
          </p:cNvSpPr>
          <p:nvPr>
            <p:ph idx="1"/>
          </p:nvPr>
        </p:nvSpPr>
        <p:spPr>
          <a:xfrm>
            <a:off x="457200" y="1412776"/>
            <a:ext cx="8686800" cy="54006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Many industry observers see the enterprise endpoint, including desktop and laptop systems, as now the main target for hackers and criminals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Thus security vendors are focusing more on developing endpoint security products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Traditionally, endpoint security has been provided by a collection of distinct products, such as antivirus, antispyware, </a:t>
            </a:r>
            <a:r>
              <a:rPr lang="en-US" sz="1900" dirty="0" err="1">
                <a:effectLst>
                  <a:outerShdw blurRad="38100" dist="38100" dir="2700000" algn="tl">
                    <a:srgbClr val="0064E2"/>
                  </a:outerShdw>
                </a:effectLst>
                <a:latin typeface="+mn-lt"/>
                <a:ea typeface="ＭＳ Ｐゴシック" pitchFamily="-110" charset="-128"/>
              </a:rPr>
              <a:t>antispam</a:t>
            </a:r>
            <a:r>
              <a:rPr lang="en-US" sz="1900" dirty="0">
                <a:effectLst>
                  <a:outerShdw blurRad="38100" dist="38100" dir="2700000" algn="tl">
                    <a:srgbClr val="0064E2"/>
                  </a:outerShdw>
                </a:effectLst>
                <a:latin typeface="+mn-lt"/>
                <a:ea typeface="ＭＳ Ｐゴシック" pitchFamily="-110" charset="-128"/>
              </a:rPr>
              <a:t>, and personal firewalls</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Approach is an effort to provide an integrated, single-product suite of functions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Advantages of the integrated HIPS approach are that the various tools work closely together, threat prevention is more comprehensive, and management is easier</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A prudent approach is to use HIPS as one element in a defense-in-depth strategy that involves network-level devices, such as either firewalls or network-based IPSs</a:t>
            </a:r>
            <a:endParaRPr lang="en-US" sz="1900" dirty="0">
              <a:effectLst>
                <a:outerShdw blurRad="38100" dist="38100" dir="2700000" algn="tl">
                  <a:srgbClr val="0064E2"/>
                </a:outerShdw>
              </a:effectLst>
              <a:latin typeface="+mn-lt"/>
              <a:ea typeface="ＭＳ Ｐゴシック" pitchFamily="-110" charset="-128"/>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253635"/>
      </p:ext>
    </p:extLst>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18273</TotalTime>
  <Words>3538</Words>
  <Application>Microsoft Office PowerPoint</Application>
  <PresentationFormat>On-screen Show (4:3)</PresentationFormat>
  <Paragraphs>329</Paragraphs>
  <Slides>16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ＭＳ Ｐゴシック</vt:lpstr>
      <vt:lpstr>Arial</vt:lpstr>
      <vt:lpstr>Century Gothic</vt:lpstr>
      <vt:lpstr>Courier New</vt:lpstr>
      <vt:lpstr>Palatino Linotype</vt:lpstr>
      <vt:lpstr>Times New Roman</vt:lpstr>
      <vt:lpstr>TimesTenLTStd-Bold</vt:lpstr>
      <vt:lpstr>TimesTenLTStd-Roman</vt:lpstr>
      <vt:lpstr>Wingdings</vt:lpstr>
      <vt:lpstr>Executive</vt:lpstr>
      <vt:lpstr>Information Security                        Fall 2023</vt:lpstr>
      <vt:lpstr>PowerPoint Presentation</vt:lpstr>
      <vt:lpstr>Intrusion Prevention Systems  (IPS)</vt:lpstr>
      <vt:lpstr>PowerPoint Presentation</vt:lpstr>
      <vt:lpstr>Host-Based IPS  (HIPS)</vt:lpstr>
      <vt:lpstr>Host-Based IPS  (HIPS)</vt:lpstr>
      <vt:lpstr>HIPS</vt:lpstr>
      <vt:lpstr>Host-Based IPS  (HIPS)</vt:lpstr>
      <vt:lpstr>The Role of HIPS</vt:lpstr>
      <vt:lpstr>Network-Based IPS  (NIPS)</vt:lpstr>
      <vt:lpstr>Network-Based IPS  (NIPS)</vt:lpstr>
      <vt:lpstr>Distributed or Hybrid IPS</vt:lpstr>
      <vt:lpstr>Digital Immune System</vt:lpstr>
      <vt:lpstr>PowerPoint Presentation</vt:lpstr>
      <vt:lpstr>PowerPoint Presentation</vt:lpstr>
      <vt:lpstr>Snort Inline</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9 Lecture Overheads</dc:subject>
  <dc:creator>Dr Lawrie Brown</dc:creator>
  <cp:keywords/>
  <dc:description/>
  <cp:lastModifiedBy>NU FAST</cp:lastModifiedBy>
  <cp:revision>164</cp:revision>
  <dcterms:created xsi:type="dcterms:W3CDTF">2014-09-10T15:18:11Z</dcterms:created>
  <dcterms:modified xsi:type="dcterms:W3CDTF">2023-12-01T08:03:29Z</dcterms:modified>
  <cp:category/>
</cp:coreProperties>
</file>