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4" r:id="rId5"/>
    <p:sldId id="265" r:id="rId6"/>
    <p:sldId id="266" r:id="rId7"/>
    <p:sldId id="273" r:id="rId8"/>
    <p:sldId id="267" r:id="rId9"/>
    <p:sldId id="268" r:id="rId10"/>
    <p:sldId id="270" r:id="rId11"/>
    <p:sldId id="271" r:id="rId12"/>
    <p:sldId id="272" r:id="rId13"/>
    <p:sldId id="274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1D83-D3F9-44F3-842B-31FCF72417C7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A2E4-B387-474D-ABE0-067FA6E6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02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4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15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6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2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6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04544"/>
            <a:ext cx="8463619" cy="5047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A wide range of selection techniques is available and is used in making professional appointments:</a:t>
            </a:r>
          </a:p>
          <a:p>
            <a:r>
              <a:rPr lang="en-US" dirty="0" smtClean="0"/>
              <a:t>A series of one-to-one interviews with senior management and senior technical staff.</a:t>
            </a:r>
          </a:p>
          <a:p>
            <a:r>
              <a:rPr lang="en-US" dirty="0" smtClean="0"/>
              <a:t>Interview by a panel: A number of interviewers are involved. This </a:t>
            </a:r>
            <a:r>
              <a:rPr lang="en-US" dirty="0"/>
              <a:t>technique is widely used, particularly in </a:t>
            </a:r>
            <a:r>
              <a:rPr lang="en-US" dirty="0" smtClean="0"/>
              <a:t>the public </a:t>
            </a:r>
            <a:r>
              <a:rPr lang="en-US" dirty="0"/>
              <a:t>sector. It tends to </a:t>
            </a:r>
            <a:r>
              <a:rPr lang="en-US" dirty="0" err="1"/>
              <a:t>favour</a:t>
            </a:r>
            <a:r>
              <a:rPr lang="en-US" dirty="0"/>
              <a:t> applicants who are smooth talkers</a:t>
            </a:r>
            <a:r>
              <a:rPr lang="en-US" dirty="0" smtClean="0"/>
              <a:t>. It is unreliable.</a:t>
            </a:r>
          </a:p>
          <a:p>
            <a:r>
              <a:rPr lang="en-US" dirty="0" smtClean="0"/>
              <a:t>Assessment of references: Great importance is usually attached to references for academic posts and some other posts in public bodies.</a:t>
            </a:r>
          </a:p>
          <a:p>
            <a:r>
              <a:rPr lang="en-US" dirty="0" smtClean="0"/>
              <a:t>Psychometric tests: These are of three types. </a:t>
            </a:r>
            <a:r>
              <a:rPr lang="en-US" i="1" dirty="0" smtClean="0"/>
              <a:t>Ability tests </a:t>
            </a:r>
            <a:r>
              <a:rPr lang="en-US" dirty="0" smtClean="0"/>
              <a:t>measure an individual’s ability in a general area, such as verbal or numerical skills. </a:t>
            </a:r>
            <a:r>
              <a:rPr lang="en-US" i="1" dirty="0" smtClean="0"/>
              <a:t>Aptitude tests </a:t>
            </a:r>
            <a:r>
              <a:rPr lang="en-US" dirty="0" smtClean="0"/>
              <a:t>measure a person’s potential to learn the skills needed for a job.</a:t>
            </a:r>
            <a:r>
              <a:rPr lang="en-US" i="1" dirty="0" smtClean="0"/>
              <a:t> Personality tests </a:t>
            </a:r>
            <a:r>
              <a:rPr lang="en-US" dirty="0" smtClean="0"/>
              <a:t>attempt to assess the characteristics of a person that significantly affect how they behave in their relationships with other people.</a:t>
            </a:r>
          </a:p>
          <a:p>
            <a:r>
              <a:rPr lang="en-US" dirty="0" smtClean="0"/>
              <a:t>Situational assessment: Real time situations are given to shortlisted candidates. Its most expensive and used in military officers selection.</a:t>
            </a:r>
          </a:p>
          <a:p>
            <a:r>
              <a:rPr lang="en-US" dirty="0" smtClean="0"/>
              <a:t>Task assessment: Candidates </a:t>
            </a:r>
            <a:r>
              <a:rPr lang="en-US" dirty="0"/>
              <a:t>are asked to carry out some of the </a:t>
            </a:r>
            <a:r>
              <a:rPr lang="en-US" dirty="0" smtClean="0"/>
              <a:t>tasks that </a:t>
            </a:r>
            <a:r>
              <a:rPr lang="en-US" dirty="0"/>
              <a:t>they will be required to do in the </a:t>
            </a:r>
            <a:r>
              <a:rPr lang="en-US" dirty="0" smtClean="0"/>
              <a:t>job. People usually are able to do small tasks but unable to do large task so this is </a:t>
            </a:r>
            <a:r>
              <a:rPr lang="en-US" dirty="0" err="1" smtClean="0"/>
              <a:t>unfavourable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STAFF TRAINING AND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60576"/>
            <a:ext cx="8463619" cy="448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 and development encompasses three main activities: training, education, and </a:t>
            </a:r>
            <a:r>
              <a:rPr lang="en-US" dirty="0" smtClean="0"/>
              <a:t>development</a:t>
            </a:r>
            <a:r>
              <a:rPr lang="en-US" dirty="0" smtClean="0"/>
              <a:t>. It</a:t>
            </a:r>
            <a:r>
              <a:rPr lang="en-US" dirty="0"/>
              <a:t> is a </a:t>
            </a:r>
            <a:r>
              <a:rPr lang="en-US" dirty="0" smtClean="0"/>
              <a:t>function</a:t>
            </a:r>
            <a:r>
              <a:rPr lang="en-US" dirty="0"/>
              <a:t> concerned with organizational activity aimed at bettering the performance of individuals and groups in </a:t>
            </a:r>
            <a:r>
              <a:rPr lang="en-US" dirty="0" smtClean="0"/>
              <a:t>organization. </a:t>
            </a:r>
            <a:r>
              <a:rPr lang="en-US" dirty="0"/>
              <a:t>It has been known by several names, including "Human Resource Development", "Human Capital Development" and "Learning and Development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Staff training and development are of particular importance in high technology companies, where failure in this respect can threaten the company’s performance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It is unfortunate that, when money is tight, it is often the first </a:t>
            </a:r>
            <a:r>
              <a:rPr lang="en-US" dirty="0"/>
              <a:t>thing to be cut.</a:t>
            </a:r>
          </a:p>
        </p:txBody>
      </p:sp>
    </p:spTree>
    <p:extLst>
      <p:ext uri="{BB962C8B-B14F-4D97-AF65-F5344CB8AC3E}">
        <p14:creationId xmlns:p14="http://schemas.microsoft.com/office/powerpoint/2010/main" val="2339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REMUNERATION POLICIES AND JOB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Remuneration</a:t>
            </a:r>
            <a:r>
              <a:rPr lang="en-US" dirty="0"/>
              <a:t> is the compensation that one receives in exchange for the work or services performed. Typically, this consists of monetary rewards, also referred to as wage or salary</a:t>
            </a:r>
            <a:r>
              <a:rPr lang="en-US" dirty="0" smtClean="0"/>
              <a:t>.</a:t>
            </a:r>
            <a:r>
              <a:rPr lang="en-US" dirty="0"/>
              <a:t> A number of complementary benefits, however, are increasingly popular remuneration </a:t>
            </a:r>
            <a:r>
              <a:rPr lang="en-US" dirty="0" smtClean="0"/>
              <a:t>mechanisms.</a:t>
            </a:r>
          </a:p>
          <a:p>
            <a:r>
              <a:rPr lang="en-US" dirty="0" smtClean="0"/>
              <a:t>For grading and scaling polices are developed and job evaluation are held.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APPRAISAL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Appraisal (Performance appraisal)is </a:t>
            </a:r>
            <a:r>
              <a:rPr lang="en-US" dirty="0"/>
              <a:t>a method by which the job performance of an employee is documented and evaluated</a:t>
            </a:r>
            <a:endParaRPr lang="en-US" dirty="0" smtClean="0"/>
          </a:p>
          <a:p>
            <a:r>
              <a:rPr lang="en-US" dirty="0" smtClean="0"/>
              <a:t>Need of Appraisal? </a:t>
            </a:r>
          </a:p>
          <a:p>
            <a:r>
              <a:rPr lang="en-US" dirty="0" smtClean="0"/>
              <a:t>Appraisal </a:t>
            </a:r>
            <a:r>
              <a:rPr lang="en-US" dirty="0"/>
              <a:t>schemes usually involve an appraiser and an </a:t>
            </a:r>
            <a:r>
              <a:rPr lang="en-US" dirty="0" err="1"/>
              <a:t>appraisee</a:t>
            </a:r>
            <a:r>
              <a:rPr lang="en-US" dirty="0"/>
              <a:t> meeting</a:t>
            </a:r>
          </a:p>
          <a:p>
            <a:pPr marL="0" indent="0">
              <a:buNone/>
            </a:pPr>
            <a:r>
              <a:rPr lang="en-US" dirty="0"/>
              <a:t>regularly (every six months, every year, even every two years) to discuss the</a:t>
            </a:r>
          </a:p>
          <a:p>
            <a:pPr marL="0" indent="0">
              <a:buNone/>
            </a:pPr>
            <a:r>
              <a:rPr lang="en-US" dirty="0"/>
              <a:t>employee’s performance and career development under a number of headings.</a:t>
            </a:r>
          </a:p>
          <a:p>
            <a:pPr marL="0" indent="0">
              <a:buNone/>
            </a:pPr>
            <a:r>
              <a:rPr lang="en-US" dirty="0"/>
              <a:t>The result is a report signed by both parties; if they cannot agree on certain</a:t>
            </a:r>
          </a:p>
          <a:p>
            <a:pPr marL="0" indent="0">
              <a:buNone/>
            </a:pPr>
            <a:r>
              <a:rPr lang="en-US" dirty="0"/>
              <a:t>points this will be recorded in the report.</a:t>
            </a:r>
          </a:p>
        </p:txBody>
      </p:sp>
    </p:spTree>
    <p:extLst>
      <p:ext uri="{BB962C8B-B14F-4D97-AF65-F5344CB8AC3E}">
        <p14:creationId xmlns:p14="http://schemas.microsoft.com/office/powerpoint/2010/main" val="808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REDUNDANCY and </a:t>
            </a:r>
            <a:r>
              <a:rPr lang="en-US" b="1" dirty="0"/>
              <a:t>DISMISSAL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Unfair dismissal </a:t>
            </a:r>
          </a:p>
          <a:p>
            <a:r>
              <a:rPr lang="en-US" dirty="0" smtClean="0"/>
              <a:t>Reasons justifying dismissal: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capability;</a:t>
            </a:r>
          </a:p>
          <a:p>
            <a:pPr lvl="2"/>
            <a:r>
              <a:rPr lang="en-US" dirty="0" smtClean="0"/>
              <a:t>misconduct;</a:t>
            </a:r>
          </a:p>
          <a:p>
            <a:pPr lvl="2"/>
            <a:r>
              <a:rPr lang="en-US" dirty="0" smtClean="0"/>
              <a:t>breach </a:t>
            </a:r>
            <a:r>
              <a:rPr lang="en-US" dirty="0"/>
              <a:t>of the </a:t>
            </a:r>
            <a:r>
              <a:rPr lang="en-US" dirty="0" smtClean="0"/>
              <a:t>law</a:t>
            </a:r>
          </a:p>
          <a:p>
            <a:pPr lvl="2"/>
            <a:r>
              <a:rPr lang="en-US" dirty="0" smtClean="0"/>
              <a:t>Redundancy</a:t>
            </a:r>
          </a:p>
          <a:p>
            <a:pPr lvl="2"/>
            <a:r>
              <a:rPr lang="en-US" dirty="0" smtClean="0"/>
              <a:t>Constructive dismissal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 dismissal vs wrongful dismissal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Dismissal of an employ without valid reasons is unfair</a:t>
            </a:r>
          </a:p>
          <a:p>
            <a:r>
              <a:rPr lang="en-US" dirty="0" smtClean="0"/>
              <a:t>A fair dismissal of an employee but violating a contract is wrongful dismissal</a:t>
            </a:r>
          </a:p>
        </p:txBody>
      </p:sp>
    </p:spTree>
    <p:extLst>
      <p:ext uri="{BB962C8B-B14F-4D97-AF65-F5344CB8AC3E}">
        <p14:creationId xmlns:p14="http://schemas.microsoft.com/office/powerpoint/2010/main" val="55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overs and out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Employees employed by the previous employer when the undertaking </a:t>
            </a:r>
            <a:r>
              <a:rPr lang="en-US" b="1" dirty="0" smtClean="0"/>
              <a:t>changes hands </a:t>
            </a:r>
            <a:r>
              <a:rPr lang="en-US" b="1" i="1" dirty="0"/>
              <a:t>automatically </a:t>
            </a:r>
            <a:r>
              <a:rPr lang="en-US" b="1" dirty="0"/>
              <a:t>become employees of the new employer on the </a:t>
            </a:r>
            <a:r>
              <a:rPr lang="en-US" b="1" dirty="0" smtClean="0"/>
              <a:t>same terms </a:t>
            </a:r>
            <a:r>
              <a:rPr lang="en-US" b="1" dirty="0"/>
              <a:t>and conditions. It is as if their contracts of employment had </a:t>
            </a:r>
            <a:r>
              <a:rPr lang="en-US" b="1" dirty="0" smtClean="0"/>
              <a:t>originally been </a:t>
            </a:r>
            <a:r>
              <a:rPr lang="en-US" b="1" dirty="0"/>
              <a:t>made with the new employer. Thus employees’ continuity of </a:t>
            </a:r>
            <a:r>
              <a:rPr lang="en-US" b="1" dirty="0" smtClean="0"/>
              <a:t>employment is </a:t>
            </a:r>
            <a:r>
              <a:rPr lang="en-US" b="1" dirty="0"/>
              <a:t>preserved, as are their terms and conditions of employment under their </a:t>
            </a:r>
            <a:r>
              <a:rPr lang="en-US" b="1" dirty="0" smtClean="0"/>
              <a:t>contracts of </a:t>
            </a:r>
            <a:r>
              <a:rPr lang="en-US" b="1" dirty="0"/>
              <a:t>employment (except for certain occupational pension rights).</a:t>
            </a:r>
          </a:p>
          <a:p>
            <a:r>
              <a:rPr lang="en-US" b="1" dirty="0"/>
              <a:t>Representatives of employees affected have a right to be informed about </a:t>
            </a:r>
            <a:r>
              <a:rPr lang="en-US" b="1" dirty="0" smtClean="0"/>
              <a:t>the transfer</a:t>
            </a:r>
            <a:r>
              <a:rPr lang="en-US" b="1" dirty="0"/>
              <a:t>. They must also be consulted about any measures which the old </a:t>
            </a:r>
            <a:r>
              <a:rPr lang="en-US" b="1" dirty="0" smtClean="0"/>
              <a:t>or new </a:t>
            </a:r>
            <a:r>
              <a:rPr lang="en-US" b="1" dirty="0"/>
              <a:t>employer envisages taking concerning affected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interest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Whistle blowers</a:t>
            </a:r>
          </a:p>
          <a:p>
            <a:r>
              <a:rPr lang="en-US" dirty="0"/>
              <a:t>The Public Interest Disclosure Act 1998 (PIDA) applies to people at </a:t>
            </a:r>
            <a:r>
              <a:rPr lang="en-US" dirty="0" smtClean="0"/>
              <a:t>work who </a:t>
            </a:r>
            <a:r>
              <a:rPr lang="en-US" dirty="0"/>
              <a:t>raise concerns about criminal </a:t>
            </a:r>
            <a:r>
              <a:rPr lang="en-US" dirty="0" err="1"/>
              <a:t>behaviour</a:t>
            </a:r>
            <a:r>
              <a:rPr lang="en-US" dirty="0"/>
              <a:t>, certain types of civil </a:t>
            </a:r>
            <a:r>
              <a:rPr lang="en-US" dirty="0" smtClean="0"/>
              <a:t>offences, miscarriages </a:t>
            </a:r>
            <a:r>
              <a:rPr lang="en-US" dirty="0"/>
              <a:t>of justice, activities that endanger health and safety or the </a:t>
            </a:r>
            <a:r>
              <a:rPr lang="en-US" dirty="0" smtClean="0"/>
              <a:t>environment, and </a:t>
            </a:r>
            <a:r>
              <a:rPr lang="en-US" dirty="0"/>
              <a:t>attempts to cover up such malpractice.</a:t>
            </a:r>
          </a:p>
        </p:txBody>
      </p:sp>
    </p:spTree>
    <p:extLst>
      <p:ext uri="{BB962C8B-B14F-4D97-AF65-F5344CB8AC3E}">
        <p14:creationId xmlns:p14="http://schemas.microsoft.com/office/powerpoint/2010/main" val="10656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 OF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contract?</a:t>
            </a:r>
          </a:p>
          <a:p>
            <a:pPr marL="0" indent="0">
              <a:buNone/>
            </a:pPr>
            <a:r>
              <a:rPr lang="en-US" dirty="0" smtClean="0"/>
              <a:t>the written agreement </a:t>
            </a:r>
            <a:r>
              <a:rPr lang="en-US" dirty="0"/>
              <a:t>between </a:t>
            </a:r>
            <a:r>
              <a:rPr lang="en-US" dirty="0" smtClean="0"/>
              <a:t>an employee </a:t>
            </a:r>
            <a:r>
              <a:rPr lang="en-US" dirty="0"/>
              <a:t>and their employer can be enforced in a court of law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contract of employment should be written in terms that are </a:t>
            </a:r>
            <a:r>
              <a:rPr lang="en-US" dirty="0" smtClean="0"/>
              <a:t>easily understood </a:t>
            </a:r>
            <a:r>
              <a:rPr lang="en-US" dirty="0"/>
              <a:t>and should avoid legal </a:t>
            </a:r>
            <a:r>
              <a:rPr lang="en-US" dirty="0" smtClean="0"/>
              <a:t>conflicts.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human resources department is to ensure that the organization </a:t>
            </a:r>
            <a:r>
              <a:rPr lang="en-US" dirty="0" smtClean="0"/>
              <a:t>always has </a:t>
            </a:r>
            <a:r>
              <a:rPr lang="en-US" dirty="0"/>
              <a:t>available the staff it needs, it must be able to forecast the needs some </a:t>
            </a:r>
            <a:r>
              <a:rPr lang="en-US" dirty="0" smtClean="0"/>
              <a:t>time ahead.</a:t>
            </a:r>
          </a:p>
          <a:p>
            <a:r>
              <a:rPr lang="en-US" dirty="0"/>
              <a:t>In a software house, there are three inputs to the human resource </a:t>
            </a:r>
            <a:r>
              <a:rPr lang="en-US" dirty="0" smtClean="0"/>
              <a:t>planning process:</a:t>
            </a:r>
          </a:p>
          <a:p>
            <a:pPr lvl="1"/>
            <a:r>
              <a:rPr lang="en-US" dirty="0"/>
              <a:t>Human resource plans from existing projects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Sales </a:t>
            </a:r>
            <a:r>
              <a:rPr lang="en-US" dirty="0" smtClean="0"/>
              <a:t>forecasts</a:t>
            </a:r>
          </a:p>
          <a:p>
            <a:pPr lvl="1"/>
            <a:r>
              <a:rPr lang="en-US" dirty="0"/>
              <a:t>Forecasts of the likely staff losses in the coming </a:t>
            </a:r>
            <a:r>
              <a:rPr lang="en-US" dirty="0" smtClean="0"/>
              <a:t>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r>
              <a:rPr lang="en-US" sz="2000" b="1" i="1" dirty="0" smtClean="0"/>
              <a:t>What are the </a:t>
            </a:r>
            <a:r>
              <a:rPr lang="en-US" sz="2000" b="1" i="1" dirty="0"/>
              <a:t>complexity of the law in this area;</a:t>
            </a:r>
          </a:p>
          <a:p>
            <a:r>
              <a:rPr lang="en-US" sz="2000" b="1" i="1" dirty="0" smtClean="0"/>
              <a:t>What are </a:t>
            </a:r>
            <a:r>
              <a:rPr lang="en-US" sz="2000" b="1" i="1" dirty="0"/>
              <a:t>the constraints under which management and human resources </a:t>
            </a:r>
            <a:r>
              <a:rPr lang="en-US" sz="2000" b="1" i="1" dirty="0" smtClean="0"/>
              <a:t>staff act</a:t>
            </a:r>
            <a:r>
              <a:rPr lang="en-US" sz="2000" b="1" i="1" dirty="0"/>
              <a:t>;</a:t>
            </a:r>
          </a:p>
          <a:p>
            <a:r>
              <a:rPr lang="en-US" sz="2000" b="1" i="1" dirty="0" smtClean="0"/>
              <a:t>why </a:t>
            </a:r>
            <a:r>
              <a:rPr lang="en-US" sz="2000" b="1" i="1" dirty="0"/>
              <a:t>and to what extent managers need to be aware of </a:t>
            </a:r>
            <a:r>
              <a:rPr lang="en-US" sz="2000" b="1" i="1" dirty="0" smtClean="0"/>
              <a:t>general human </a:t>
            </a:r>
            <a:r>
              <a:rPr lang="en-US" sz="2000" b="1" i="1" dirty="0"/>
              <a:t>resources issues.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68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rotation: Job </a:t>
            </a:r>
            <a:r>
              <a:rPr lang="en-US" dirty="0"/>
              <a:t>rotation, that is, rotating staff through a series of jobs, is the most </a:t>
            </a:r>
            <a:r>
              <a:rPr lang="en-US" dirty="0" smtClean="0"/>
              <a:t>obvious way </a:t>
            </a:r>
            <a:r>
              <a:rPr lang="en-US" dirty="0"/>
              <a:t>of preventing employees from becoming bored with a very </a:t>
            </a:r>
            <a:r>
              <a:rPr lang="en-US" dirty="0" smtClean="0"/>
              <a:t>narrow and </a:t>
            </a:r>
            <a:r>
              <a:rPr lang="en-US" dirty="0"/>
              <a:t>specialized task.</a:t>
            </a:r>
            <a:endParaRPr lang="en-US" dirty="0" smtClean="0"/>
          </a:p>
          <a:p>
            <a:r>
              <a:rPr lang="en-US" dirty="0" smtClean="0"/>
              <a:t>Job enlargement: </a:t>
            </a:r>
            <a:r>
              <a:rPr lang="en-US" b="1" dirty="0"/>
              <a:t>Job enlargement</a:t>
            </a:r>
            <a:r>
              <a:rPr lang="en-US" dirty="0"/>
              <a:t> means increasing the scope </a:t>
            </a:r>
            <a:r>
              <a:rPr lang="en-US" dirty="0" smtClean="0"/>
              <a:t>of a</a:t>
            </a:r>
            <a:r>
              <a:rPr lang="en-US" dirty="0"/>
              <a:t> </a:t>
            </a:r>
            <a:r>
              <a:rPr lang="en-US" dirty="0" smtClean="0"/>
              <a:t>job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extending the range of its job </a:t>
            </a:r>
            <a:r>
              <a:rPr lang="en-US" dirty="0" smtClean="0"/>
              <a:t>duties and</a:t>
            </a:r>
            <a:r>
              <a:rPr lang="en-US" dirty="0"/>
              <a:t> </a:t>
            </a:r>
            <a:r>
              <a:rPr lang="en-US" dirty="0" smtClean="0"/>
              <a:t>responsibilities</a:t>
            </a:r>
            <a:r>
              <a:rPr lang="en-US" dirty="0"/>
              <a:t> </a:t>
            </a:r>
            <a:r>
              <a:rPr lang="en-US" dirty="0" smtClean="0"/>
              <a:t>generally </a:t>
            </a:r>
            <a:r>
              <a:rPr lang="en-US" dirty="0"/>
              <a:t>within the same level and periphery. Job enlargement involves combining various activities at the same level in the organization and adding them to the existing job</a:t>
            </a:r>
            <a:endParaRPr lang="en-US" dirty="0" smtClean="0"/>
          </a:p>
          <a:p>
            <a:r>
              <a:rPr lang="en-US" dirty="0" smtClean="0"/>
              <a:t>Job enrichment: </a:t>
            </a:r>
            <a:r>
              <a:rPr lang="en-US" b="1" dirty="0"/>
              <a:t>Job enrichment</a:t>
            </a:r>
            <a:r>
              <a:rPr lang="en-US" dirty="0"/>
              <a:t> can be described as a medium through which management can motivate self-driven employees by assigning them additional </a:t>
            </a:r>
            <a:r>
              <a:rPr lang="en-US" dirty="0" smtClean="0"/>
              <a:t>responsibility normally </a:t>
            </a:r>
            <a:r>
              <a:rPr lang="en-US" dirty="0"/>
              <a:t>reserved for higher level employees. By doing this, employees </a:t>
            </a:r>
            <a:r>
              <a:rPr lang="en-US" i="1" dirty="0"/>
              <a:t>feel</a:t>
            </a:r>
            <a:r>
              <a:rPr lang="en-US" dirty="0"/>
              <a:t> like their work has meaning and is important to the company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999" y="606110"/>
            <a:ext cx="10144761" cy="52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Question :</a:t>
            </a:r>
            <a:r>
              <a:rPr lang="en-US" sz="2800" b="1" dirty="0" smtClean="0"/>
              <a:t>										</a:t>
            </a:r>
          </a:p>
          <a:p>
            <a:pPr>
              <a:buNone/>
            </a:pPr>
            <a:r>
              <a:rPr lang="en-US" sz="2800" b="1" dirty="0" smtClean="0"/>
              <a:t>A </a:t>
            </a:r>
          </a:p>
          <a:p>
            <a:pPr lvl="0">
              <a:buNone/>
            </a:pPr>
            <a:r>
              <a:rPr lang="en-US" sz="2800" b="1" dirty="0" smtClean="0"/>
              <a:t>1. What is a resource?</a:t>
            </a:r>
          </a:p>
          <a:p>
            <a:pPr>
              <a:buNone/>
            </a:pPr>
            <a:r>
              <a:rPr lang="en-US" sz="2800" b="1" dirty="0" smtClean="0"/>
              <a:t>2.What is human resource?</a:t>
            </a:r>
          </a:p>
          <a:p>
            <a:pPr>
              <a:buNone/>
            </a:pPr>
            <a:r>
              <a:rPr lang="en-US" sz="2800" b="1" dirty="0" smtClean="0"/>
              <a:t>3.Why do we need Human Resources in organizations?</a:t>
            </a:r>
          </a:p>
          <a:p>
            <a:pPr>
              <a:buNone/>
            </a:pPr>
            <a:r>
              <a:rPr lang="en-US" sz="2800" b="1" dirty="0" smtClean="0"/>
              <a:t>Give one example each to support your answer.</a:t>
            </a:r>
          </a:p>
          <a:p>
            <a:pPr>
              <a:buNone/>
            </a:pPr>
            <a:r>
              <a:rPr lang="en-US" sz="2800" b="1" dirty="0" smtClean="0"/>
              <a:t>B</a:t>
            </a:r>
          </a:p>
          <a:p>
            <a:pPr lvl="0">
              <a:buNone/>
            </a:pPr>
            <a:r>
              <a:rPr lang="en-US" sz="2800" b="1" dirty="0" smtClean="0"/>
              <a:t>1. How many ways are JOB DESIGNS </a:t>
            </a:r>
            <a:r>
              <a:rPr lang="en-US" sz="2800" b="1" dirty="0" err="1" smtClean="0"/>
              <a:t>perfomed</a:t>
            </a:r>
            <a:r>
              <a:rPr lang="en-US" sz="2800" b="1" dirty="0" smtClean="0"/>
              <a:t> ? Give an example for each.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22" y="757646"/>
            <a:ext cx="10682515" cy="5460274"/>
          </a:xfrm>
        </p:spPr>
        <p:txBody>
          <a:bodyPr/>
          <a:lstStyle/>
          <a:p>
            <a:pPr>
              <a:buNone/>
            </a:pPr>
            <a:r>
              <a:rPr lang="en-US" sz="3200" b="1" u="sng" dirty="0" smtClean="0"/>
              <a:t>Question :</a:t>
            </a:r>
            <a:r>
              <a:rPr lang="en-US" sz="3200" b="1" dirty="0" smtClean="0"/>
              <a:t>										</a:t>
            </a:r>
          </a:p>
          <a:p>
            <a:pPr>
              <a:buNone/>
            </a:pPr>
            <a:r>
              <a:rPr lang="en-US" sz="3200" b="1" dirty="0" smtClean="0"/>
              <a:t>A </a:t>
            </a:r>
          </a:p>
          <a:p>
            <a:pPr lvl="0">
              <a:buNone/>
            </a:pPr>
            <a:r>
              <a:rPr lang="en-US" sz="3200" b="1" dirty="0" smtClean="0"/>
              <a:t>1. What is a resource?</a:t>
            </a:r>
          </a:p>
          <a:p>
            <a:pPr>
              <a:buNone/>
            </a:pPr>
            <a:r>
              <a:rPr lang="en-US" sz="3200" b="1" dirty="0" smtClean="0"/>
              <a:t>2.What is human resource?</a:t>
            </a:r>
          </a:p>
          <a:p>
            <a:pPr>
              <a:buNone/>
            </a:pPr>
            <a:r>
              <a:rPr lang="en-US" sz="3200" b="1" dirty="0" smtClean="0"/>
              <a:t>3.Why do we need Human Resources in organizations?</a:t>
            </a:r>
          </a:p>
          <a:p>
            <a:pPr>
              <a:buNone/>
            </a:pPr>
            <a:r>
              <a:rPr lang="en-US" sz="3200" b="1" dirty="0" smtClean="0"/>
              <a:t>Give one example each to support your answer.</a:t>
            </a:r>
          </a:p>
          <a:p>
            <a:pPr>
              <a:buNone/>
            </a:pPr>
            <a:r>
              <a:rPr lang="en-US" sz="3200" b="1" dirty="0" smtClean="0"/>
              <a:t>B</a:t>
            </a:r>
          </a:p>
          <a:p>
            <a:pPr lvl="0">
              <a:buNone/>
            </a:pPr>
            <a:r>
              <a:rPr lang="en-US" sz="3200" b="1" dirty="0" smtClean="0"/>
              <a:t>1. How many ways are </a:t>
            </a:r>
            <a:r>
              <a:rPr lang="en-US" sz="3200" dirty="0" smtClean="0"/>
              <a:t>Psychometric tests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perfomed</a:t>
            </a:r>
            <a:r>
              <a:rPr lang="en-US" sz="3200" b="1" dirty="0" smtClean="0"/>
              <a:t> ? Give an example for each.</a:t>
            </a:r>
          </a:p>
          <a:p>
            <a:pPr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8" y="1672910"/>
            <a:ext cx="8463619" cy="3880773"/>
          </a:xfrm>
        </p:spPr>
        <p:txBody>
          <a:bodyPr/>
          <a:lstStyle/>
          <a:p>
            <a:r>
              <a:rPr lang="en-US" sz="2800" dirty="0" smtClean="0"/>
              <a:t>What is a resource?</a:t>
            </a:r>
          </a:p>
          <a:p>
            <a:r>
              <a:rPr lang="en-US" sz="2800" dirty="0" smtClean="0"/>
              <a:t>What is human resource?</a:t>
            </a:r>
          </a:p>
          <a:p>
            <a:r>
              <a:rPr lang="en-US" sz="2800" dirty="0" smtClean="0"/>
              <a:t>Why do we need Human Resources in organization?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152400"/>
            <a:ext cx="8129587" cy="6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562600" y="1143000"/>
            <a:ext cx="8905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372225" y="1042988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ogether</a:t>
            </a: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veryone</a:t>
            </a:r>
            <a:endParaRPr lang="en-US" altLang="en-US" sz="6600" b="1">
              <a:solidFill>
                <a:srgbClr val="FDFD5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chieves</a:t>
            </a:r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1"/>
            <a:ext cx="3470275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d0499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0"/>
            <a:ext cx="1409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41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  <p:bldP spid="9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LEGAL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centuary</a:t>
            </a:r>
            <a:r>
              <a:rPr lang="en-US" dirty="0" smtClean="0"/>
              <a:t>, industrial relations in </a:t>
            </a:r>
            <a:r>
              <a:rPr lang="en-US" dirty="0"/>
              <a:t>the UK were based on collective bargaining and were conceived </a:t>
            </a:r>
            <a:r>
              <a:rPr lang="en-US" dirty="0" smtClean="0"/>
              <a:t>very much </a:t>
            </a:r>
            <a:r>
              <a:rPr lang="en-US" dirty="0"/>
              <a:t>in terms of relations between trade unions and employers. In </a:t>
            </a:r>
            <a:r>
              <a:rPr lang="en-US" dirty="0" smtClean="0"/>
              <a:t>particular, the </a:t>
            </a:r>
            <a:r>
              <a:rPr lang="en-US" dirty="0"/>
              <a:t>rights of trade unions received much more prominence than </a:t>
            </a:r>
            <a:r>
              <a:rPr lang="en-US" dirty="0" smtClean="0"/>
              <a:t>the rights </a:t>
            </a:r>
            <a:r>
              <a:rPr lang="en-US" dirty="0"/>
              <a:t>of individual employees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Strikes were a common weapon for bargaining.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employee/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2002094"/>
            <a:ext cx="84636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greater attention paid to the rights of individual employees and </a:t>
            </a:r>
            <a:r>
              <a:rPr lang="en-US" dirty="0" smtClean="0"/>
              <a:t>the need </a:t>
            </a:r>
            <a:r>
              <a:rPr lang="en-US" dirty="0"/>
              <a:t>to comply with anti-discrimination legislation have very </a:t>
            </a:r>
            <a:r>
              <a:rPr lang="en-US" dirty="0" smtClean="0"/>
              <a:t>considerably  increased </a:t>
            </a:r>
            <a:r>
              <a:rPr lang="en-US" dirty="0"/>
              <a:t>the workload of human resources departments in the UK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30400"/>
            <a:ext cx="846361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list is a summary of the tasks </a:t>
            </a:r>
            <a:r>
              <a:rPr lang="en-US" dirty="0" smtClean="0"/>
              <a:t>that </a:t>
            </a:r>
            <a:r>
              <a:rPr lang="en-US" dirty="0"/>
              <a:t>are expected to undertake within the overall aim of ensuring that the organization has the workforce that it needs:</a:t>
            </a:r>
          </a:p>
          <a:p>
            <a:r>
              <a:rPr lang="en-US" dirty="0"/>
              <a:t>ensuring that recruitment, selection and promotion procedures comply</a:t>
            </a:r>
          </a:p>
          <a:p>
            <a:r>
              <a:rPr lang="en-US" dirty="0"/>
              <a:t>with anti-discrimination legislation;</a:t>
            </a:r>
          </a:p>
          <a:p>
            <a:r>
              <a:rPr lang="en-US" dirty="0"/>
              <a:t> staff training and development;</a:t>
            </a:r>
          </a:p>
          <a:p>
            <a:r>
              <a:rPr lang="en-US" dirty="0"/>
              <a:t> setting up and monitoring remuneration policy;</a:t>
            </a:r>
          </a:p>
          <a:p>
            <a:r>
              <a:rPr lang="en-US" dirty="0"/>
              <a:t> setting up and monitoring appraisal procedures;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41134"/>
            <a:ext cx="8463619" cy="3880773"/>
          </a:xfrm>
        </p:spPr>
        <p:txBody>
          <a:bodyPr/>
          <a:lstStyle/>
          <a:p>
            <a:r>
              <a:rPr lang="en-US" dirty="0" smtClean="0"/>
              <a:t>administering </a:t>
            </a:r>
            <a:r>
              <a:rPr lang="en-US" dirty="0"/>
              <a:t>dismissal and redundancy procedures;</a:t>
            </a:r>
          </a:p>
          <a:p>
            <a:r>
              <a:rPr lang="en-US" dirty="0" smtClean="0"/>
              <a:t>dealing </a:t>
            </a:r>
            <a:r>
              <a:rPr lang="en-US" dirty="0"/>
              <a:t>with contracts of employment;</a:t>
            </a:r>
          </a:p>
          <a:p>
            <a:r>
              <a:rPr lang="en-US" dirty="0" smtClean="0"/>
              <a:t>workforce </a:t>
            </a:r>
            <a:r>
              <a:rPr lang="en-US" dirty="0"/>
              <a:t>planning;</a:t>
            </a:r>
          </a:p>
          <a:p>
            <a:r>
              <a:rPr lang="en-US" dirty="0" smtClean="0"/>
              <a:t>administering </a:t>
            </a:r>
            <a:r>
              <a:rPr lang="en-US" dirty="0"/>
              <a:t>grievance procedures;</a:t>
            </a:r>
          </a:p>
          <a:p>
            <a:r>
              <a:rPr lang="en-US" dirty="0" smtClean="0"/>
              <a:t>being </a:t>
            </a:r>
            <a:r>
              <a:rPr lang="en-US" dirty="0"/>
              <a:t>aware of new legislation affecting employment rights and </a:t>
            </a:r>
            <a:r>
              <a:rPr lang="en-US" dirty="0" smtClean="0"/>
              <a:t>advising management </a:t>
            </a:r>
            <a:r>
              <a:rPr lang="en-US" dirty="0"/>
              <a:t>of what the organization must do to comply with it;</a:t>
            </a:r>
          </a:p>
          <a:p>
            <a:r>
              <a:rPr lang="en-US" dirty="0" smtClean="0"/>
              <a:t>dealing </a:t>
            </a:r>
            <a:r>
              <a:rPr lang="en-US" dirty="0"/>
              <a:t>with health and safety;</a:t>
            </a:r>
          </a:p>
          <a:p>
            <a:r>
              <a:rPr lang="en-US" dirty="0" smtClean="0"/>
              <a:t>administering </a:t>
            </a:r>
            <a:r>
              <a:rPr lang="en-US" dirty="0"/>
              <a:t>consultative committees</a:t>
            </a:r>
          </a:p>
        </p:txBody>
      </p:sp>
    </p:spTree>
    <p:extLst>
      <p:ext uri="{BB962C8B-B14F-4D97-AF65-F5344CB8AC3E}">
        <p14:creationId xmlns:p14="http://schemas.microsoft.com/office/powerpoint/2010/main" val="2625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RECRUITMENT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53326"/>
            <a:ext cx="84636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Human resources managers often make a distinction between the two </a:t>
            </a:r>
            <a:r>
              <a:rPr lang="en-US" sz="2400" dirty="0" smtClean="0"/>
              <a:t>terms recruitment </a:t>
            </a:r>
            <a:r>
              <a:rPr lang="en-US" sz="2400" dirty="0"/>
              <a:t>and selection, </a:t>
            </a:r>
            <a:r>
              <a:rPr lang="en-US" sz="2400" b="1" dirty="0"/>
              <a:t>using </a:t>
            </a:r>
            <a:r>
              <a:rPr lang="en-US" sz="2400" b="1" dirty="0" smtClean="0"/>
              <a:t>recruitment is </a:t>
            </a:r>
            <a:r>
              <a:rPr lang="en-US" sz="2400" b="1" dirty="0"/>
              <a:t>to mean soliciting </a:t>
            </a:r>
            <a:r>
              <a:rPr lang="en-US" sz="2400" b="1" dirty="0" smtClean="0"/>
              <a:t>applications </a:t>
            </a:r>
            <a:r>
              <a:rPr lang="en-US" sz="2400" dirty="0" smtClean="0"/>
              <a:t>and </a:t>
            </a:r>
            <a:r>
              <a:rPr lang="en-US" sz="2400" b="1" dirty="0"/>
              <a:t>selection </a:t>
            </a:r>
            <a:r>
              <a:rPr lang="en-US" sz="2400" b="1" dirty="0" smtClean="0"/>
              <a:t>is to </a:t>
            </a:r>
            <a:r>
              <a:rPr lang="en-US" sz="2400" b="1" dirty="0"/>
              <a:t>mean selecting the applicants to whom offers will be made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Selection is kept in the hands of the employer, although a member of the recruitment agency staff may sometimes be invited to advise.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19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10947</TotalTime>
  <Words>1001</Words>
  <Application>Microsoft Office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Tahoma</vt:lpstr>
      <vt:lpstr>Trebuchet MS</vt:lpstr>
      <vt:lpstr>Wingdings 3</vt:lpstr>
      <vt:lpstr>Facet</vt:lpstr>
      <vt:lpstr>Course:   Professional Issues in IT</vt:lpstr>
      <vt:lpstr>Human Resources Issues</vt:lpstr>
      <vt:lpstr>Human resources </vt:lpstr>
      <vt:lpstr>PowerPoint Presentation</vt:lpstr>
      <vt:lpstr>THE LEGAL CONTEXT</vt:lpstr>
      <vt:lpstr>Individual employee/ unions</vt:lpstr>
      <vt:lpstr>HR Activities</vt:lpstr>
      <vt:lpstr>Continued….</vt:lpstr>
      <vt:lpstr>RECRUITMENT AND SELECTION</vt:lpstr>
      <vt:lpstr>Selection tools</vt:lpstr>
      <vt:lpstr>STAFF TRAINING AND DEVELOPMENT</vt:lpstr>
      <vt:lpstr>REMUNERATION POLICIES AND JOB EVALUATION</vt:lpstr>
      <vt:lpstr>APPRAISAL SCHEMES</vt:lpstr>
      <vt:lpstr>REDUNDANCY and DISMISSAL</vt:lpstr>
      <vt:lpstr>Unfair dismissal vs wrongful dismissal</vt:lpstr>
      <vt:lpstr>Take overs and out sourcing</vt:lpstr>
      <vt:lpstr>Public interest disclosures</vt:lpstr>
      <vt:lpstr>CONTRACTS OF EMPLOYMENT</vt:lpstr>
      <vt:lpstr>HUMAN RESOURCE PLANNING</vt:lpstr>
      <vt:lpstr>JOB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Fast</cp:lastModifiedBy>
  <cp:revision>91</cp:revision>
  <dcterms:created xsi:type="dcterms:W3CDTF">2015-10-05T05:40:07Z</dcterms:created>
  <dcterms:modified xsi:type="dcterms:W3CDTF">2022-10-20T05:47:09Z</dcterms:modified>
</cp:coreProperties>
</file>