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08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2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48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8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58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 defTabSz="457200"/>
              <a:t>11/4/2015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5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.iitkgp.ernet.in/rgsoipl/modules/module1/submodule2/tf.php" TargetMode="External"/><Relationship Id="rId2" Type="http://schemas.openxmlformats.org/officeDocument/2006/relationships/hyperlink" Target="http://www.ip.iitkgp.ernet.in/rgsoipl/modules/module1/submodule2/mcq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Professional Issues 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Instructor: </a:t>
            </a:r>
            <a:r>
              <a:rPr lang="en-US" dirty="0" err="1" smtClean="0"/>
              <a:t>Shaharbano</a:t>
            </a:r>
            <a:endParaRPr lang="en-US" dirty="0" smtClean="0"/>
          </a:p>
          <a:p>
            <a:r>
              <a:rPr lang="en-US" dirty="0" smtClean="0"/>
              <a:t>Email address: shahar.bano@nu.edu.pk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Copyright infringement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Anyone who, without permission, does one of the things that are the </a:t>
            </a:r>
            <a:r>
              <a:rPr lang="en-US" dirty="0" smtClean="0"/>
              <a:t>exclusive right </a:t>
            </a:r>
            <a:r>
              <a:rPr lang="en-US" dirty="0"/>
              <a:t>of the copyright owner is said to infringe the copyright</a:t>
            </a:r>
            <a:r>
              <a:rPr lang="en-US" dirty="0" smtClean="0"/>
              <a:t>.</a:t>
            </a:r>
          </a:p>
          <a:p>
            <a:r>
              <a:rPr lang="en-US" dirty="0"/>
              <a:t>Primary infringement takes place whenever any </a:t>
            </a:r>
            <a:r>
              <a:rPr lang="en-US" dirty="0" smtClean="0"/>
              <a:t>of the </a:t>
            </a:r>
            <a:r>
              <a:rPr lang="en-US" dirty="0"/>
              <a:t>exclusive rights of the copyright owner is breached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Secondary infringement </a:t>
            </a:r>
            <a:r>
              <a:rPr lang="en-US" dirty="0"/>
              <a:t>occurs when primary infringement occurs in a business </a:t>
            </a:r>
            <a:r>
              <a:rPr lang="en-US" dirty="0" smtClean="0"/>
              <a:t>or commercial context. Can lead to heavy fine and even imprisonment. It involves piracy of software for trading or business usage.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general rule, the copyright in a work belongs initially to its author. If </a:t>
            </a:r>
            <a:r>
              <a:rPr lang="en-US" dirty="0" smtClean="0"/>
              <a:t>the work </a:t>
            </a:r>
            <a:r>
              <a:rPr lang="en-US" dirty="0"/>
              <a:t>is jointly written by several authors, they jointly own the copyright</a:t>
            </a:r>
            <a:r>
              <a:rPr lang="en-US" dirty="0" smtClean="0"/>
              <a:t>.</a:t>
            </a:r>
          </a:p>
          <a:p>
            <a:r>
              <a:rPr lang="en-US" dirty="0"/>
              <a:t>If the author is an employee and </a:t>
            </a:r>
            <a:r>
              <a:rPr lang="en-US" dirty="0" smtClean="0"/>
              <a:t>has written </a:t>
            </a:r>
            <a:r>
              <a:rPr lang="en-US" dirty="0"/>
              <a:t>the work as part of his or her job, then the copyright belongs to </a:t>
            </a:r>
            <a:r>
              <a:rPr lang="en-US" dirty="0" smtClean="0"/>
              <a:t>the employer</a:t>
            </a:r>
            <a:r>
              <a:rPr lang="en-US" dirty="0"/>
              <a:t>, unless there is an explicit, written agreement to the contrary</a:t>
            </a:r>
            <a:r>
              <a:rPr lang="en-US" dirty="0" smtClean="0"/>
              <a:t>.</a:t>
            </a:r>
          </a:p>
          <a:p>
            <a:r>
              <a:rPr lang="en-US" dirty="0"/>
              <a:t>The employer owns the copyright only if the author is legally an </a:t>
            </a:r>
            <a:r>
              <a:rPr lang="en-US" dirty="0" smtClean="0"/>
              <a:t>employee. If </a:t>
            </a:r>
            <a:r>
              <a:rPr lang="en-US" dirty="0"/>
              <a:t>the author is an independent contractor, he or she will own the </a:t>
            </a:r>
            <a:r>
              <a:rPr lang="en-US" dirty="0" smtClean="0"/>
              <a:t>copyright unless </a:t>
            </a:r>
            <a:r>
              <a:rPr lang="en-US" dirty="0"/>
              <a:t>there is an agreement to the contrary. For this reason, if a </a:t>
            </a:r>
            <a:r>
              <a:rPr lang="en-US" dirty="0" smtClean="0"/>
              <a:t>company commissions </a:t>
            </a:r>
            <a:r>
              <a:rPr lang="en-US" dirty="0"/>
              <a:t>an independent contractor (freelance programmer) to </a:t>
            </a:r>
            <a:r>
              <a:rPr lang="en-US" dirty="0" smtClean="0"/>
              <a:t>write software</a:t>
            </a:r>
            <a:r>
              <a:rPr lang="en-US" dirty="0"/>
              <a:t>, it is important to have a formal agreement regarding ownership </a:t>
            </a:r>
            <a:r>
              <a:rPr lang="en-US" dirty="0" smtClean="0"/>
              <a:t>of the </a:t>
            </a:r>
            <a:r>
              <a:rPr lang="en-US" dirty="0"/>
              <a:t>copyright in the resulting software.</a:t>
            </a:r>
          </a:p>
        </p:txBody>
      </p:sp>
    </p:spTree>
    <p:extLst>
      <p:ext uri="{BB962C8B-B14F-4D97-AF65-F5344CB8AC3E}">
        <p14:creationId xmlns:p14="http://schemas.microsoft.com/office/powerpoint/2010/main" val="32570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Licensing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very common for the owner of the copyright in a piece of software to</a:t>
            </a:r>
          </a:p>
          <a:p>
            <a:pPr marL="0" indent="0">
              <a:buNone/>
            </a:pPr>
            <a:r>
              <a:rPr lang="en-US" dirty="0"/>
              <a:t>license other people or organizations to carry out some of the activities that</a:t>
            </a:r>
          </a:p>
          <a:p>
            <a:pPr marL="0" indent="0">
              <a:buNone/>
            </a:pPr>
            <a:r>
              <a:rPr lang="en-US" dirty="0"/>
              <a:t>are otherwise the exclusive right of the copyright owner. The copyright</a:t>
            </a:r>
          </a:p>
          <a:p>
            <a:pPr marL="0" indent="0">
              <a:buNone/>
            </a:pPr>
            <a:r>
              <a:rPr lang="en-US" dirty="0"/>
              <a:t>remains the property of the owner, but the </a:t>
            </a:r>
            <a:r>
              <a:rPr lang="en-US" i="1" dirty="0"/>
              <a:t>licensees </a:t>
            </a:r>
            <a:r>
              <a:rPr lang="en-US" dirty="0"/>
              <a:t>(the people to whom the</a:t>
            </a:r>
          </a:p>
          <a:p>
            <a:pPr marL="0" indent="0">
              <a:buNone/>
            </a:pPr>
            <a:r>
              <a:rPr lang="en-US" dirty="0"/>
              <a:t>software is licensed) acquire certain rights.</a:t>
            </a:r>
          </a:p>
        </p:txBody>
      </p:sp>
    </p:spTree>
    <p:extLst>
      <p:ext uri="{BB962C8B-B14F-4D97-AF65-F5344CB8AC3E}">
        <p14:creationId xmlns:p14="http://schemas.microsoft.com/office/powerpoint/2010/main" val="25715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patent is a temporary right, granted by the state, enabling an inventor </a:t>
            </a:r>
            <a:r>
              <a:rPr lang="en-US" dirty="0" smtClean="0"/>
              <a:t>to prevent </a:t>
            </a:r>
            <a:r>
              <a:rPr lang="en-US" dirty="0"/>
              <a:t>other people </a:t>
            </a:r>
            <a:r>
              <a:rPr lang="en-US" dirty="0" smtClean="0"/>
              <a:t>from </a:t>
            </a:r>
            <a:r>
              <a:rPr lang="en-US" dirty="0"/>
              <a:t>exploiting his invention without his permission</a:t>
            </a:r>
            <a:r>
              <a:rPr lang="en-US" dirty="0" smtClean="0"/>
              <a:t>.</a:t>
            </a:r>
          </a:p>
          <a:p>
            <a:r>
              <a:rPr lang="en-US" dirty="0"/>
              <a:t>Unlike copyright, it does not come into existence automatically; the </a:t>
            </a:r>
            <a:r>
              <a:rPr lang="en-US" dirty="0" smtClean="0"/>
              <a:t>inventor must </a:t>
            </a:r>
            <a:r>
              <a:rPr lang="en-US" dirty="0"/>
              <a:t>apply for the patent to be granted. However, the protection it gives </a:t>
            </a:r>
            <a:r>
              <a:rPr lang="en-US" dirty="0" smtClean="0"/>
              <a:t>is much </a:t>
            </a:r>
            <a:r>
              <a:rPr lang="en-US" dirty="0"/>
              <a:t>stronger than copyright, because the grant of a patent allows the </a:t>
            </a:r>
            <a:r>
              <a:rPr lang="en-US" dirty="0" smtClean="0"/>
              <a:t>person owning </a:t>
            </a:r>
            <a:r>
              <a:rPr lang="en-US" dirty="0"/>
              <a:t>it (the </a:t>
            </a:r>
            <a:r>
              <a:rPr lang="en-US" i="1" dirty="0"/>
              <a:t>patentee</a:t>
            </a:r>
            <a:r>
              <a:rPr lang="en-US" dirty="0"/>
              <a:t>) to prevent anyone else from exploiting </a:t>
            </a:r>
            <a:r>
              <a:rPr lang="en-US" dirty="0" smtClean="0"/>
              <a:t>the invention</a:t>
            </a:r>
            <a:r>
              <a:rPr lang="en-US" dirty="0"/>
              <a:t>, even if they have discovered it for themselves.</a:t>
            </a:r>
          </a:p>
        </p:txBody>
      </p:sp>
    </p:spTree>
    <p:extLst>
      <p:ext uri="{BB962C8B-B14F-4D97-AF65-F5344CB8AC3E}">
        <p14:creationId xmlns:p14="http://schemas.microsoft.com/office/powerpoint/2010/main" val="28927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Patents were originally intended to encourage new inventions, and in </a:t>
            </a:r>
            <a:r>
              <a:rPr lang="en-US" dirty="0" smtClean="0"/>
              <a:t>particular to </a:t>
            </a:r>
            <a:r>
              <a:rPr lang="en-US" dirty="0"/>
              <a:t>encourage the disclosure of those new inventions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Inventors are often </a:t>
            </a:r>
            <a:r>
              <a:rPr lang="en-US" dirty="0"/>
              <a:t>hesitant to reveal the details of their invention, for fear that </a:t>
            </a:r>
            <a:r>
              <a:rPr lang="en-US" dirty="0" smtClean="0"/>
              <a:t>someone else </a:t>
            </a:r>
            <a:r>
              <a:rPr lang="en-US" dirty="0"/>
              <a:t>might copy it. A government-granted temporary monopoly on the </a:t>
            </a:r>
            <a:r>
              <a:rPr lang="en-US" dirty="0" smtClean="0"/>
              <a:t>commercial use </a:t>
            </a:r>
            <a:r>
              <a:rPr lang="en-US" dirty="0"/>
              <a:t>of their invention provides a remedy for this fear, and so acts </a:t>
            </a:r>
            <a:r>
              <a:rPr lang="en-US" dirty="0" smtClean="0"/>
              <a:t>as an </a:t>
            </a:r>
            <a:r>
              <a:rPr lang="en-US" dirty="0"/>
              <a:t>incentive to disclose the details of the invention. After the </a:t>
            </a:r>
            <a:r>
              <a:rPr lang="en-US" dirty="0" smtClean="0"/>
              <a:t>monopoly period </a:t>
            </a:r>
            <a:r>
              <a:rPr lang="en-US" dirty="0"/>
              <a:t>expires, everyone else is free to practice the invention. And because </a:t>
            </a:r>
            <a:r>
              <a:rPr lang="en-US" dirty="0" smtClean="0"/>
              <a:t>of the </a:t>
            </a:r>
            <a:r>
              <a:rPr lang="en-US" dirty="0"/>
              <a:t>disclosure made by the inventor, it is very easy to do so.</a:t>
            </a:r>
          </a:p>
        </p:txBody>
      </p:sp>
    </p:spTree>
    <p:extLst>
      <p:ext uri="{BB962C8B-B14F-4D97-AF65-F5344CB8AC3E}">
        <p14:creationId xmlns:p14="http://schemas.microsoft.com/office/powerpoint/2010/main" val="3461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can be patented?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Europe, the law relating to patents is based on the European </a:t>
            </a:r>
            <a:r>
              <a:rPr lang="en-US" dirty="0" smtClean="0"/>
              <a:t>Patent Convention</a:t>
            </a:r>
            <a:r>
              <a:rPr lang="en-US" dirty="0"/>
              <a:t>. This was signed in 1973 by 27 European countries, and came </a:t>
            </a:r>
            <a:r>
              <a:rPr lang="en-US" dirty="0" smtClean="0"/>
              <a:t>into force </a:t>
            </a:r>
            <a:r>
              <a:rPr lang="en-US" dirty="0"/>
              <a:t>in 1978. The UK’s obligations under the Convention were </a:t>
            </a:r>
            <a:r>
              <a:rPr lang="en-US" dirty="0" smtClean="0"/>
              <a:t>implemented in </a:t>
            </a:r>
            <a:r>
              <a:rPr lang="en-US" dirty="0"/>
              <a:t>the Patents Act 1977, although there have been some subsequent </a:t>
            </a:r>
            <a:r>
              <a:rPr lang="en-US" dirty="0" smtClean="0"/>
              <a:t>modifications. The </a:t>
            </a:r>
            <a:r>
              <a:rPr lang="en-US" dirty="0"/>
              <a:t>1977 Act states that an invention can only be patented if it:</a:t>
            </a:r>
          </a:p>
          <a:p>
            <a:r>
              <a:rPr lang="en-US" dirty="0"/>
              <a:t> is new;</a:t>
            </a:r>
          </a:p>
          <a:p>
            <a:r>
              <a:rPr lang="en-US" dirty="0"/>
              <a:t> involves an inventive step;</a:t>
            </a:r>
          </a:p>
          <a:p>
            <a:r>
              <a:rPr lang="en-US" dirty="0"/>
              <a:t> is capable of industrial application;</a:t>
            </a:r>
          </a:p>
          <a:p>
            <a:r>
              <a:rPr lang="en-US" dirty="0"/>
              <a:t> is not in an area specifically excluded.</a:t>
            </a:r>
          </a:p>
          <a:p>
            <a:pPr marL="0" indent="0">
              <a:buNone/>
            </a:pPr>
            <a:r>
              <a:rPr lang="en-US" dirty="0"/>
              <a:t>Similar criteria apply in all the countries that are signatories to </a:t>
            </a:r>
            <a:r>
              <a:rPr lang="en-US" dirty="0" smtClean="0"/>
              <a:t>the Convention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6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Patent Act Excludes……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153"/>
            <a:ext cx="8596668" cy="444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Following the European Patent Convention, the Patents Act 1977 </a:t>
            </a:r>
            <a:r>
              <a:rPr lang="en-US" dirty="0" smtClean="0"/>
              <a:t>excludes the </a:t>
            </a:r>
            <a:r>
              <a:rPr lang="en-US" dirty="0"/>
              <a:t>following</a:t>
            </a:r>
            <a:r>
              <a:rPr lang="en-US" dirty="0" smtClean="0"/>
              <a:t>:</a:t>
            </a:r>
          </a:p>
          <a:p>
            <a:r>
              <a:rPr lang="en-US" dirty="0"/>
              <a:t>Scientific theories: The theory of gravity cannot be patented although </a:t>
            </a:r>
            <a:r>
              <a:rPr lang="en-US" dirty="0" smtClean="0"/>
              <a:t>a machine </a:t>
            </a:r>
            <a:r>
              <a:rPr lang="en-US" dirty="0"/>
              <a:t>that uses it in a novel way could be.</a:t>
            </a:r>
          </a:p>
          <a:p>
            <a:r>
              <a:rPr lang="en-US" dirty="0"/>
              <a:t> Mathematical methods: This means, for example, that the </a:t>
            </a:r>
            <a:r>
              <a:rPr lang="en-US" dirty="0" smtClean="0"/>
              <a:t>methods used </a:t>
            </a:r>
            <a:r>
              <a:rPr lang="en-US" dirty="0"/>
              <a:t>for carrying out floating point arithmetic cannot be patented. </a:t>
            </a:r>
            <a:r>
              <a:rPr lang="en-US" dirty="0" smtClean="0"/>
              <a:t>A machine </a:t>
            </a:r>
            <a:r>
              <a:rPr lang="en-US" dirty="0"/>
              <a:t>that uses the ideas can however be patented.</a:t>
            </a:r>
          </a:p>
          <a:p>
            <a:r>
              <a:rPr lang="en-US" dirty="0"/>
              <a:t> A literary, dramatic, musical or artistic work or any other </a:t>
            </a:r>
            <a:r>
              <a:rPr lang="en-US" dirty="0" smtClean="0"/>
              <a:t>aesthetic creation</a:t>
            </a:r>
            <a:r>
              <a:rPr lang="en-US" dirty="0"/>
              <a:t>: As we have already seen, these are protected by copyright.</a:t>
            </a:r>
          </a:p>
          <a:p>
            <a:r>
              <a:rPr lang="en-US" dirty="0"/>
              <a:t> The presentation of information: Again this is covered by the law </a:t>
            </a:r>
            <a:r>
              <a:rPr lang="en-US" dirty="0" smtClean="0"/>
              <a:t>of copyright</a:t>
            </a:r>
            <a:r>
              <a:rPr lang="en-US" dirty="0"/>
              <a:t>.</a:t>
            </a:r>
          </a:p>
          <a:p>
            <a:r>
              <a:rPr lang="en-US" dirty="0"/>
              <a:t> A scheme, rule or method for performing a mental act, playing a game </a:t>
            </a:r>
            <a:r>
              <a:rPr lang="en-US" dirty="0" smtClean="0"/>
              <a:t>or doing </a:t>
            </a:r>
            <a:r>
              <a:rPr lang="en-US" dirty="0"/>
              <a:t>business, or a program for a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Obtaining a patent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copyright, which comes into existence automatically when the </a:t>
            </a:r>
            <a:r>
              <a:rPr lang="en-US" dirty="0" smtClean="0"/>
              <a:t>protected work </a:t>
            </a:r>
            <a:r>
              <a:rPr lang="en-US" dirty="0"/>
              <a:t>is recorded, whether in writing or otherwise, a patent must </a:t>
            </a:r>
            <a:r>
              <a:rPr lang="en-US" dirty="0" smtClean="0"/>
              <a:t>be explicitly </a:t>
            </a:r>
            <a:r>
              <a:rPr lang="en-US" dirty="0"/>
              <a:t>applied for. Applying for a patent can be an expensive and </a:t>
            </a:r>
            <a:r>
              <a:rPr lang="en-US" dirty="0" smtClean="0"/>
              <a:t>time consuming business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Patents are granted by national patent offices. Inventors who want </a:t>
            </a:r>
            <a:r>
              <a:rPr lang="en-US" dirty="0" smtClean="0"/>
              <a:t>protection in </a:t>
            </a:r>
            <a:r>
              <a:rPr lang="en-US" dirty="0"/>
              <a:t>several different countries must, in principle, apply separately to </a:t>
            </a:r>
            <a:r>
              <a:rPr lang="en-US" dirty="0" smtClean="0"/>
              <a:t>the patent </a:t>
            </a:r>
            <a:r>
              <a:rPr lang="en-US" dirty="0"/>
              <a:t>offices of each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Enforcing a patent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grant of a patent is not a guarantee that it can be effectively enforced. If</a:t>
            </a:r>
          </a:p>
          <a:p>
            <a:pPr marL="0" indent="0">
              <a:buNone/>
            </a:pPr>
            <a:r>
              <a:rPr lang="en-US" dirty="0"/>
              <a:t>you own a patent and you find that someone is infringing the patent, you may</a:t>
            </a:r>
          </a:p>
          <a:p>
            <a:pPr marL="0" indent="0">
              <a:buNone/>
            </a:pPr>
            <a:r>
              <a:rPr lang="en-US" dirty="0"/>
              <a:t>have to go to the </a:t>
            </a:r>
            <a:r>
              <a:rPr lang="en-US" dirty="0" smtClean="0"/>
              <a:t>courts </a:t>
            </a:r>
            <a:r>
              <a:rPr lang="en-US" dirty="0"/>
              <a:t>to enforce your rights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problem is that enforcing a patent that you own or challenging </a:t>
            </a:r>
            <a:r>
              <a:rPr lang="en-US" dirty="0" smtClean="0"/>
              <a:t>a patent </a:t>
            </a:r>
            <a:r>
              <a:rPr lang="en-US" dirty="0"/>
              <a:t>held by someone else is a time-consuming and expensive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 USA </a:t>
            </a:r>
            <a:r>
              <a:rPr lang="en-US" sz="2800" dirty="0" smtClean="0"/>
              <a:t>software </a:t>
            </a:r>
            <a:r>
              <a:rPr lang="en-US" sz="2800" dirty="0"/>
              <a:t>can be patented if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it is part of a product that is itself eligible to be patented;</a:t>
            </a:r>
          </a:p>
          <a:p>
            <a:r>
              <a:rPr lang="en-US" sz="2800" dirty="0"/>
              <a:t> it controls a process that has some physical </a:t>
            </a:r>
            <a:r>
              <a:rPr lang="en-US" sz="2800" dirty="0" smtClean="0"/>
              <a:t>effect;</a:t>
            </a:r>
            <a:endParaRPr lang="en-US" sz="2800" dirty="0"/>
          </a:p>
          <a:p>
            <a:r>
              <a:rPr lang="en-US" sz="2800" dirty="0"/>
              <a:t> it processes data that arises from the physical world.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8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Intellectual 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someone steals your bicycle, you no longer have it. If someone takes away</a:t>
            </a:r>
          </a:p>
          <a:p>
            <a:pPr marL="0" indent="0">
              <a:buNone/>
            </a:pPr>
            <a:r>
              <a:rPr lang="en-US" dirty="0"/>
              <a:t>a computer belonging to a company, the company no </a:t>
            </a:r>
            <a:r>
              <a:rPr lang="en-US" dirty="0" smtClean="0"/>
              <a:t>longer </a:t>
            </a:r>
            <a:r>
              <a:rPr lang="en-US" dirty="0"/>
              <a:t>has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you </a:t>
            </a:r>
            <a:r>
              <a:rPr lang="en-US" dirty="0"/>
              <a:t>invent a drug that will cure all known illnesses and leave the formula on</a:t>
            </a:r>
          </a:p>
          <a:p>
            <a:pPr marL="0" indent="0">
              <a:buNone/>
            </a:pPr>
            <a:r>
              <a:rPr lang="en-US" dirty="0"/>
              <a:t>your desk, someone can come along, read the formula, remember it, and go</a:t>
            </a:r>
          </a:p>
          <a:p>
            <a:pPr marL="0" indent="0">
              <a:buNone/>
            </a:pPr>
            <a:r>
              <a:rPr lang="en-US" dirty="0"/>
              <a:t>away and make a fortune out of manufacturing the drug. But you still </a:t>
            </a:r>
            <a:r>
              <a:rPr lang="en-US" dirty="0" smtClean="0"/>
              <a:t>have </a:t>
            </a:r>
            <a:r>
              <a:rPr lang="en-US" smtClean="0"/>
              <a:t>the </a:t>
            </a:r>
          </a:p>
          <a:p>
            <a:pPr marL="0" indent="0">
              <a:buNone/>
            </a:pPr>
            <a:r>
              <a:rPr lang="en-US" smtClean="0"/>
              <a:t>formula </a:t>
            </a:r>
            <a:r>
              <a:rPr lang="en-US" dirty="0"/>
              <a:t>even though the other person now has it as well. This shows that</a:t>
            </a:r>
          </a:p>
          <a:p>
            <a:pPr marL="0" indent="0">
              <a:buNone/>
            </a:pPr>
            <a:r>
              <a:rPr lang="en-US" dirty="0"/>
              <a:t>the formula – more generally, any piece of information – is not property in the</a:t>
            </a:r>
          </a:p>
          <a:p>
            <a:pPr marL="0" indent="0">
              <a:buNone/>
            </a:pPr>
            <a:r>
              <a:rPr lang="en-US" dirty="0"/>
              <a:t>same way that a bicycle is.</a:t>
            </a:r>
          </a:p>
        </p:txBody>
      </p:sp>
    </p:spTree>
    <p:extLst>
      <p:ext uri="{BB962C8B-B14F-4D97-AF65-F5344CB8AC3E}">
        <p14:creationId xmlns:p14="http://schemas.microsoft.com/office/powerpoint/2010/main" val="11268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3300"/>
            <a:ext cx="8596668" cy="503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European Patent </a:t>
            </a:r>
            <a:r>
              <a:rPr lang="en-US" sz="2400" dirty="0"/>
              <a:t>Office has been granting patents for software since 1998, as has </a:t>
            </a:r>
            <a:r>
              <a:rPr lang="en-US" sz="2400" dirty="0" smtClean="0"/>
              <a:t>the UK </a:t>
            </a:r>
            <a:r>
              <a:rPr lang="en-US" sz="2400" dirty="0"/>
              <a:t>Patent Office.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Patent </a:t>
            </a:r>
            <a:r>
              <a:rPr lang="en-US" sz="2400" dirty="0"/>
              <a:t>offices in the different European countries </a:t>
            </a:r>
            <a:r>
              <a:rPr lang="en-US" sz="2400" dirty="0" smtClean="0"/>
              <a:t>have adopted </a:t>
            </a:r>
            <a:r>
              <a:rPr lang="en-US" sz="2400" dirty="0"/>
              <a:t>different policies towards the patenting of software, with the </a:t>
            </a:r>
            <a:r>
              <a:rPr lang="en-US" sz="2400" dirty="0" smtClean="0"/>
              <a:t>result that </a:t>
            </a:r>
            <a:r>
              <a:rPr lang="en-US" sz="2400" dirty="0"/>
              <a:t>there is much confusion about what is and what is not patentable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result </a:t>
            </a:r>
            <a:r>
              <a:rPr lang="en-US" sz="2400" dirty="0"/>
              <a:t>is that there is a conflict between the law and practice, a </a:t>
            </a:r>
            <a:r>
              <a:rPr lang="en-US" sz="2400" dirty="0" smtClean="0"/>
              <a:t>very undesirable situation.</a:t>
            </a:r>
          </a:p>
          <a:p>
            <a:pPr marL="0" indent="0">
              <a:buNone/>
            </a:pPr>
            <a:r>
              <a:rPr lang="en-US" sz="2400" dirty="0"/>
              <a:t>http://www.legislation.gov.uk/ukpga/1988/48/resources</a:t>
            </a:r>
          </a:p>
        </p:txBody>
      </p:sp>
    </p:spTree>
    <p:extLst>
      <p:ext uri="{BB962C8B-B14F-4D97-AF65-F5344CB8AC3E}">
        <p14:creationId xmlns:p14="http://schemas.microsoft.com/office/powerpoint/2010/main" val="28431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0401"/>
            <a:ext cx="8596668" cy="538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 the one hand, it is illogical and unfair that something that would </a:t>
            </a:r>
            <a:r>
              <a:rPr lang="en-US" sz="2400" dirty="0" smtClean="0"/>
              <a:t>be clearly </a:t>
            </a:r>
            <a:r>
              <a:rPr lang="en-US" sz="2400" dirty="0"/>
              <a:t>patentable if implemented completely in hardware should not </a:t>
            </a:r>
            <a:r>
              <a:rPr lang="en-US" sz="2400" dirty="0" smtClean="0"/>
              <a:t>be patentable </a:t>
            </a:r>
            <a:r>
              <a:rPr lang="en-US" sz="2400" dirty="0"/>
              <a:t>if implemented in software. Furthermore, patents </a:t>
            </a:r>
            <a:r>
              <a:rPr lang="en-US" sz="2400" dirty="0" smtClean="0"/>
              <a:t>encourage investment </a:t>
            </a:r>
            <a:r>
              <a:rPr lang="en-US" sz="2400" dirty="0"/>
              <a:t>because:</a:t>
            </a:r>
          </a:p>
          <a:p>
            <a:r>
              <a:rPr lang="en-US" sz="2400" dirty="0"/>
              <a:t> a patent is a well-defined asset that allows shareholders and, in particular,</a:t>
            </a:r>
          </a:p>
          <a:p>
            <a:r>
              <a:rPr lang="en-US" sz="2400" dirty="0"/>
              <a:t>venture capitalists to be confident that their investment </a:t>
            </a:r>
            <a:r>
              <a:rPr lang="en-US" sz="2400" dirty="0" smtClean="0"/>
              <a:t>is producing </a:t>
            </a:r>
            <a:r>
              <a:rPr lang="en-US" sz="2400" dirty="0"/>
              <a:t>something of value;</a:t>
            </a:r>
          </a:p>
          <a:p>
            <a:r>
              <a:rPr lang="en-US" sz="2400" dirty="0"/>
              <a:t> patents ensure that the benefit of research and development accrues </a:t>
            </a:r>
            <a:r>
              <a:rPr lang="en-US" sz="2400" dirty="0" smtClean="0"/>
              <a:t>to the </a:t>
            </a:r>
            <a:r>
              <a:rPr lang="en-US" sz="2400" dirty="0"/>
              <a:t>people who financed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CONFIDENTIAL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MARKS AND PASSING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law regarding trade marks in the UK is based on the Trade Marks </a:t>
            </a:r>
            <a:r>
              <a:rPr lang="en-US" dirty="0" smtClean="0"/>
              <a:t>Act 1994</a:t>
            </a:r>
            <a:r>
              <a:rPr lang="en-US" dirty="0"/>
              <a:t>, which consolidated and updated existing legislation. The Act defines </a:t>
            </a:r>
            <a:r>
              <a:rPr lang="en-US" dirty="0" smtClean="0"/>
              <a:t>a trade </a:t>
            </a:r>
            <a:r>
              <a:rPr lang="en-US" dirty="0"/>
              <a:t>mark as:</a:t>
            </a:r>
          </a:p>
          <a:p>
            <a:pPr marL="0" indent="0">
              <a:buNone/>
            </a:pPr>
            <a:r>
              <a:rPr lang="en-US" b="1" dirty="0"/>
              <a:t>. . . any sign capable of being represented graphically which is capable of </a:t>
            </a:r>
            <a:r>
              <a:rPr lang="en-US" b="1" dirty="0" smtClean="0"/>
              <a:t>distinguishing goods </a:t>
            </a:r>
            <a:r>
              <a:rPr lang="en-US" b="1" dirty="0"/>
              <a:t>or services of one undertaking from those of other </a:t>
            </a:r>
            <a:r>
              <a:rPr lang="en-US" b="1" dirty="0" smtClean="0"/>
              <a:t>undertakings. A </a:t>
            </a:r>
            <a:r>
              <a:rPr lang="en-US" b="1" dirty="0"/>
              <a:t>trade mark may, in particular, consist of words (including </a:t>
            </a:r>
            <a:r>
              <a:rPr lang="en-US" b="1" dirty="0" smtClean="0"/>
              <a:t>personal names</a:t>
            </a:r>
            <a:r>
              <a:rPr lang="en-US" b="1" dirty="0"/>
              <a:t>), designs, letters, numerals or the shape of goods or their packaging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/>
              <a:t>Even where a trade mark is not registered, action can be taken in the </a:t>
            </a:r>
            <a:r>
              <a:rPr lang="en-US" dirty="0" smtClean="0"/>
              <a:t>civil courts </a:t>
            </a:r>
            <a:r>
              <a:rPr lang="en-US" dirty="0"/>
              <a:t>against products that imitate the appearance or ‘get up’ of an </a:t>
            </a:r>
            <a:r>
              <a:rPr lang="en-US" dirty="0" smtClean="0"/>
              <a:t>existing product</a:t>
            </a:r>
            <a:r>
              <a:rPr lang="en-US" dirty="0"/>
              <a:t>. This is known as the tort of ‘passing off’.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comprehensive rules </a:t>
            </a:r>
            <a:r>
              <a:rPr lang="en-US" dirty="0" smtClean="0"/>
              <a:t>limiting what </a:t>
            </a:r>
            <a:r>
              <a:rPr lang="en-US" dirty="0"/>
              <a:t>can be registered as a trade mark. Place names and the names of </a:t>
            </a:r>
            <a:r>
              <a:rPr lang="en-US" dirty="0" smtClean="0"/>
              <a:t>people, for </a:t>
            </a:r>
            <a:r>
              <a:rPr lang="en-US" dirty="0"/>
              <a:t>example, will not generally be accepted for registration.</a:t>
            </a:r>
          </a:p>
          <a:p>
            <a:pPr marL="0" indent="0">
              <a:buNone/>
            </a:pPr>
            <a:r>
              <a:rPr lang="en-US" dirty="0"/>
              <a:t>The1994 Act makes it an offence to:</a:t>
            </a:r>
          </a:p>
          <a:p>
            <a:r>
              <a:rPr lang="en-US" dirty="0"/>
              <a:t> apply </a:t>
            </a:r>
            <a:r>
              <a:rPr lang="en-US" dirty="0" smtClean="0"/>
              <a:t>an </a:t>
            </a:r>
            <a:r>
              <a:rPr lang="en-US" dirty="0"/>
              <a:t>unauthorized registered trade mark (that is, a registered </a:t>
            </a:r>
            <a:r>
              <a:rPr lang="en-US" dirty="0" smtClean="0"/>
              <a:t>trade mark </a:t>
            </a:r>
            <a:r>
              <a:rPr lang="en-US" dirty="0"/>
              <a:t>that you do not own or do not have the owner’s permission to </a:t>
            </a:r>
            <a:r>
              <a:rPr lang="en-US" dirty="0" smtClean="0"/>
              <a:t>use) to </a:t>
            </a:r>
            <a:r>
              <a:rPr lang="en-US" dirty="0"/>
              <a:t>goods;</a:t>
            </a:r>
          </a:p>
          <a:p>
            <a:r>
              <a:rPr lang="en-US" dirty="0"/>
              <a:t> sell or offer for sale (or hire), goods or packaging that bear an </a:t>
            </a:r>
            <a:r>
              <a:rPr lang="en-US" dirty="0" smtClean="0"/>
              <a:t>unauthorized trade </a:t>
            </a:r>
            <a:r>
              <a:rPr lang="en-US" dirty="0"/>
              <a:t>mark;</a:t>
            </a:r>
          </a:p>
          <a:p>
            <a:r>
              <a:rPr lang="en-US" dirty="0"/>
              <a:t> import or export goods that bear an unauthorized trade mark;</a:t>
            </a:r>
          </a:p>
          <a:p>
            <a:r>
              <a:rPr lang="en-US" dirty="0"/>
              <a:t> have in the course of business, goods for sale or hire goods (or </a:t>
            </a:r>
            <a:r>
              <a:rPr lang="en-US" dirty="0" smtClean="0"/>
              <a:t>packaging) that </a:t>
            </a:r>
            <a:r>
              <a:rPr lang="en-US" dirty="0"/>
              <a:t>bear an unauthorized trade mark.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domain names are ultimately managed by the Internet Corporation</a:t>
            </a:r>
          </a:p>
          <a:p>
            <a:pPr marL="0" indent="0">
              <a:buNone/>
            </a:pPr>
            <a:r>
              <a:rPr lang="en-US" dirty="0"/>
              <a:t>for Assigned Names and Numbers (ICANN). ICANN is an internationally</a:t>
            </a:r>
          </a:p>
          <a:p>
            <a:pPr marL="0" indent="0">
              <a:buNone/>
            </a:pPr>
            <a:r>
              <a:rPr lang="en-US" dirty="0"/>
              <a:t>organized, non-profit making corporation. Its main responsibility is ensuring</a:t>
            </a:r>
          </a:p>
          <a:p>
            <a:pPr marL="0" indent="0">
              <a:buNone/>
            </a:pPr>
            <a:r>
              <a:rPr lang="en-US" dirty="0"/>
              <a:t>the ‘universal resolvability’ of internet addresses; that is, ensuring that</a:t>
            </a:r>
          </a:p>
          <a:p>
            <a:pPr marL="0" indent="0">
              <a:buNone/>
            </a:pPr>
            <a:r>
              <a:rPr lang="en-US" dirty="0"/>
              <a:t>the same domain name will always lead to the same internet location</a:t>
            </a:r>
          </a:p>
          <a:p>
            <a:pPr marL="0" indent="0">
              <a:buNone/>
            </a:pPr>
            <a:r>
              <a:rPr lang="en-US" dirty="0"/>
              <a:t>wherever it is used from and whatever the circumstances. In practice, ICANN</a:t>
            </a:r>
          </a:p>
          <a:p>
            <a:pPr marL="0" indent="0">
              <a:buNone/>
            </a:pPr>
            <a:r>
              <a:rPr lang="en-US" dirty="0"/>
              <a:t>delegates the responsibility for assigning individual domain names to other</a:t>
            </a:r>
          </a:p>
          <a:p>
            <a:pPr marL="0" indent="0">
              <a:buNone/>
            </a:pPr>
            <a:r>
              <a:rPr lang="en-US" dirty="0"/>
              <a:t>bodies, subject to strict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7409"/>
            <a:ext cx="8596668" cy="5443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Domain names were originally meant to be used just as a means of </a:t>
            </a:r>
            <a:r>
              <a:rPr lang="en-US" dirty="0" smtClean="0"/>
              <a:t>simplifying the </a:t>
            </a:r>
            <a:r>
              <a:rPr lang="en-US" dirty="0"/>
              <a:t>process of connecting one computer to another over the internet.</a:t>
            </a:r>
          </a:p>
          <a:p>
            <a:pPr marL="0" indent="0">
              <a:buNone/>
            </a:pPr>
            <a:r>
              <a:rPr lang="en-US" dirty="0"/>
              <a:t>However, because they are easy to remember, they have come to be used as </a:t>
            </a:r>
            <a:r>
              <a:rPr lang="en-US" dirty="0" smtClean="0"/>
              <a:t>away </a:t>
            </a:r>
            <a:r>
              <a:rPr lang="en-US" dirty="0"/>
              <a:t>of identifying businesses. Indeed, they are frequently used in advertising.</a:t>
            </a:r>
          </a:p>
          <a:p>
            <a:pPr marL="0" indent="0">
              <a:buNone/>
            </a:pPr>
            <a:r>
              <a:rPr lang="en-US" dirty="0"/>
              <a:t>Conversely, it is not surprising that companies should want to use </a:t>
            </a:r>
            <a:r>
              <a:rPr lang="en-US" dirty="0" smtClean="0"/>
              <a:t>their trade </a:t>
            </a:r>
            <a:r>
              <a:rPr lang="en-US" dirty="0"/>
              <a:t>marks or their company names as their internet domain names</a:t>
            </a:r>
            <a:r>
              <a:rPr lang="en-US" dirty="0" smtClean="0"/>
              <a:t>.</a:t>
            </a:r>
          </a:p>
          <a:p>
            <a:r>
              <a:rPr lang="en-US" dirty="0"/>
              <a:t>The potential for conflict between trade marks and domain names </a:t>
            </a:r>
            <a:r>
              <a:rPr lang="en-US" dirty="0" smtClean="0"/>
              <a:t>is inherent </a:t>
            </a:r>
            <a:r>
              <a:rPr lang="en-US" dirty="0"/>
              <a:t>in the two 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Trade </a:t>
            </a:r>
            <a:r>
              <a:rPr lang="en-US" dirty="0"/>
              <a:t>marks are registered with public </a:t>
            </a:r>
            <a:r>
              <a:rPr lang="en-US" dirty="0" smtClean="0"/>
              <a:t>authorities on </a:t>
            </a:r>
            <a:r>
              <a:rPr lang="en-US" dirty="0"/>
              <a:t>a national or regional basis. The owner of the trade mark </a:t>
            </a:r>
            <a:r>
              <a:rPr lang="en-US" dirty="0" smtClean="0"/>
              <a:t>acquires rights </a:t>
            </a:r>
            <a:r>
              <a:rPr lang="en-US" dirty="0"/>
              <a:t>over the use of the trade mark in a specific country or region. </a:t>
            </a:r>
            <a:endParaRPr lang="en-US" dirty="0" smtClean="0"/>
          </a:p>
          <a:p>
            <a:r>
              <a:rPr lang="en-US" dirty="0" smtClean="0"/>
              <a:t>Identical</a:t>
            </a:r>
            <a:r>
              <a:rPr lang="en-US" dirty="0"/>
              <a:t> </a:t>
            </a:r>
            <a:r>
              <a:rPr lang="en-US" dirty="0" smtClean="0"/>
              <a:t>trade </a:t>
            </a:r>
            <a:r>
              <a:rPr lang="en-US" dirty="0"/>
              <a:t>marks may be owned by different persons in respect of </a:t>
            </a:r>
            <a:r>
              <a:rPr lang="en-US" dirty="0" smtClean="0"/>
              <a:t>different  categories </a:t>
            </a:r>
            <a:r>
              <a:rPr lang="en-US" dirty="0"/>
              <a:t>of product. </a:t>
            </a: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dirty="0"/>
              <a:t>names are usually allocated by a </a:t>
            </a:r>
            <a:r>
              <a:rPr lang="en-US" dirty="0" smtClean="0"/>
              <a:t>nongovernmental organization </a:t>
            </a:r>
            <a:r>
              <a:rPr lang="en-US" dirty="0"/>
              <a:t>and are globally unique; they are </a:t>
            </a:r>
            <a:r>
              <a:rPr lang="en-US" dirty="0" smtClean="0"/>
              <a:t>normally allocated </a:t>
            </a:r>
            <a:r>
              <a:rPr lang="en-US" dirty="0"/>
              <a:t>on a first come, first served basis. This means that if </a:t>
            </a:r>
            <a:r>
              <a:rPr lang="en-US" dirty="0" smtClean="0"/>
              <a:t>different companies </a:t>
            </a:r>
            <a:r>
              <a:rPr lang="en-US" dirty="0"/>
              <a:t>own identical trade marks for different categories of product </a:t>
            </a:r>
            <a:r>
              <a:rPr lang="en-US" dirty="0" smtClean="0"/>
              <a:t>or for </a:t>
            </a:r>
            <a:r>
              <a:rPr lang="en-US" dirty="0"/>
              <a:t>different geographical areas, only one of them can have the trade mark </a:t>
            </a:r>
            <a:r>
              <a:rPr lang="en-US" dirty="0" smtClean="0"/>
              <a:t>as domain </a:t>
            </a:r>
            <a:r>
              <a:rPr lang="en-US" dirty="0"/>
              <a:t>name, and that will be the first to 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squatting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9073"/>
            <a:ext cx="8596668" cy="4322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inconsistencies between the two different systems of registration </a:t>
            </a:r>
            <a:r>
              <a:rPr lang="en-US" sz="2800" dirty="0" smtClean="0"/>
              <a:t>has made </a:t>
            </a:r>
            <a:r>
              <a:rPr lang="en-US" sz="2800" dirty="0"/>
              <a:t>it possible for people to register, as their own domain names, </a:t>
            </a:r>
            <a:r>
              <a:rPr lang="en-US" sz="2800" dirty="0" smtClean="0"/>
              <a:t>trade marks </a:t>
            </a:r>
            <a:r>
              <a:rPr lang="en-US" sz="2800" dirty="0"/>
              <a:t>belonging to other companies. This is sometimes known as </a:t>
            </a:r>
            <a:r>
              <a:rPr lang="en-US" sz="2800" dirty="0" smtClean="0"/>
              <a:t>cyber squatting</a:t>
            </a:r>
            <a:r>
              <a:rPr lang="en-US" sz="2800" dirty="0"/>
              <a:t>. They then offer to sell these domain names to </a:t>
            </a:r>
            <a:r>
              <a:rPr lang="en-US" sz="2800" dirty="0" smtClean="0"/>
              <a:t>the </a:t>
            </a:r>
            <a:r>
              <a:rPr lang="en-US" sz="2800" dirty="0"/>
              <a:t>owner of the </a:t>
            </a:r>
            <a:r>
              <a:rPr lang="en-US" sz="2800" dirty="0" smtClean="0"/>
              <a:t>trade mark </a:t>
            </a:r>
            <a:r>
              <a:rPr lang="en-US" sz="2800" dirty="0"/>
              <a:t>at an inflated price. It is usually cheaper and quicker for the trade </a:t>
            </a:r>
            <a:r>
              <a:rPr lang="en-US" sz="2800" dirty="0" smtClean="0"/>
              <a:t>mark owner </a:t>
            </a:r>
            <a:r>
              <a:rPr lang="en-US" sz="2800" dirty="0"/>
              <a:t>to pay up than to pursue legal remedies, even when these are available.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7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WIPO report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1999, the WIPO published a report entitled ‘The management of</a:t>
            </a:r>
          </a:p>
          <a:p>
            <a:pPr marL="0" indent="0">
              <a:buNone/>
            </a:pPr>
            <a:r>
              <a:rPr lang="en-US" dirty="0"/>
              <a:t>internet names and addresses: Intellectual property issues’. WIPO is an</a:t>
            </a:r>
          </a:p>
          <a:p>
            <a:pPr marL="0" indent="0">
              <a:buNone/>
            </a:pPr>
            <a:r>
              <a:rPr lang="en-US" dirty="0"/>
              <a:t>international organization with 177 states as members. The report recommended</a:t>
            </a:r>
          </a:p>
          <a:p>
            <a:pPr marL="0" indent="0">
              <a:buNone/>
            </a:pPr>
            <a:r>
              <a:rPr lang="en-US" dirty="0"/>
              <a:t>that ICANN adopt a policy called the Uniform Domain Name</a:t>
            </a:r>
          </a:p>
          <a:p>
            <a:pPr marL="0" indent="0">
              <a:buNone/>
            </a:pPr>
            <a:r>
              <a:rPr lang="en-US" dirty="0"/>
              <a:t>Dispute Resolution Policy (UDRP), which includes specific provisions</a:t>
            </a:r>
          </a:p>
          <a:p>
            <a:pPr marL="0" indent="0">
              <a:buNone/>
            </a:pPr>
            <a:r>
              <a:rPr lang="en-US" dirty="0"/>
              <a:t>against cyber squatting. This policy has proved reasonably effective. Within</a:t>
            </a:r>
          </a:p>
          <a:p>
            <a:pPr marL="0" indent="0">
              <a:buNone/>
            </a:pPr>
            <a:r>
              <a:rPr lang="en-US" dirty="0"/>
              <a:t>two years, over 3,000 complaints had been dealt with by one of the arbitration</a:t>
            </a:r>
          </a:p>
          <a:p>
            <a:pPr marL="0" indent="0">
              <a:buNone/>
            </a:pPr>
            <a:r>
              <a:rPr lang="en-US" dirty="0" err="1"/>
              <a:t>centres</a:t>
            </a:r>
            <a:r>
              <a:rPr lang="en-US" dirty="0"/>
              <a:t> alone, with 80 per cent being resolved.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 report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300"/>
            <a:ext cx="8596668" cy="4403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2001, WIPO published a second report, ‘The recognition of rights and</a:t>
            </a:r>
          </a:p>
          <a:p>
            <a:pPr marL="0" indent="0">
              <a:buNone/>
            </a:pPr>
            <a:r>
              <a:rPr lang="en-US" dirty="0"/>
              <a:t>the use of names in the internet domain system’. This addresses conflicts</a:t>
            </a:r>
          </a:p>
          <a:p>
            <a:pPr marL="0" indent="0">
              <a:buNone/>
            </a:pPr>
            <a:r>
              <a:rPr lang="en-US" dirty="0"/>
              <a:t>between domain names and identifiers other than trade marks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Examples: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use of personal names in domain names or the use </a:t>
            </a:r>
            <a:r>
              <a:rPr lang="en-US" dirty="0" smtClean="0"/>
              <a:t>of the </a:t>
            </a:r>
            <a:r>
              <a:rPr lang="en-US" dirty="0"/>
              <a:t>names of particular peoples or geographic areas by organizations </a:t>
            </a:r>
            <a:r>
              <a:rPr lang="en-US" dirty="0" smtClean="0"/>
              <a:t>that have </a:t>
            </a:r>
            <a:r>
              <a:rPr lang="en-US" dirty="0"/>
              <a:t>no connection with them. These conflicts are more difficult to deal </a:t>
            </a:r>
            <a:r>
              <a:rPr lang="en-US" dirty="0" smtClean="0"/>
              <a:t>with than </a:t>
            </a:r>
            <a:r>
              <a:rPr lang="en-US" dirty="0"/>
              <a:t>conflicts between trade marks and domain names because </a:t>
            </a:r>
            <a:r>
              <a:rPr lang="en-US"/>
              <a:t>the </a:t>
            </a:r>
            <a:r>
              <a:rPr lang="en-US" smtClean="0"/>
              <a:t>international framework </a:t>
            </a:r>
            <a:r>
              <a:rPr lang="en-US" dirty="0"/>
              <a:t>that underlies trade marks is missing in these other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Property such as bicycles or computers is called tangible property, that is,</a:t>
            </a:r>
          </a:p>
          <a:p>
            <a:pPr marL="0" indent="0">
              <a:buNone/>
            </a:pPr>
            <a:r>
              <a:rPr lang="en-US" dirty="0"/>
              <a:t>property that can be touched. It is protected by laws relating to theft and</a:t>
            </a:r>
          </a:p>
          <a:p>
            <a:pPr marL="0" indent="0">
              <a:buNone/>
            </a:pPr>
            <a:r>
              <a:rPr lang="en-US" dirty="0"/>
              <a:t>damage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Property that is intangible is known as </a:t>
            </a:r>
            <a:r>
              <a:rPr lang="en-US" i="1" dirty="0"/>
              <a:t>intellectual property</a:t>
            </a:r>
            <a:r>
              <a:rPr lang="en-US" dirty="0"/>
              <a:t>. It is</a:t>
            </a:r>
          </a:p>
          <a:p>
            <a:pPr marL="0" indent="0">
              <a:buNone/>
            </a:pPr>
            <a:r>
              <a:rPr lang="en-US" dirty="0"/>
              <a:t>governed by a different set of laws, concerned with </a:t>
            </a:r>
            <a:r>
              <a:rPr lang="en-US" i="1" dirty="0"/>
              <a:t>intellectual property</a:t>
            </a:r>
          </a:p>
          <a:p>
            <a:pPr marL="0" indent="0">
              <a:buNone/>
            </a:pPr>
            <a:r>
              <a:rPr lang="en-US" i="1" dirty="0"/>
              <a:t>rights</a:t>
            </a:r>
            <a:r>
              <a:rPr lang="en-US" dirty="0"/>
              <a:t>, that is, rights to use, copy, or reveal information about intellectual</a:t>
            </a:r>
          </a:p>
          <a:p>
            <a:pPr marL="0" indent="0">
              <a:buNone/>
            </a:pPr>
            <a:r>
              <a:rPr lang="en-US" dirty="0"/>
              <a:t>property.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0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Self quiz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www.ip.iitkgp.ernet.in/rgsoipl/modules/module1/submodule2/mcq.php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www.ip.iitkgp.ernet.in/rgsoipl/modules/module1/submodule2/tf.php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international law relating to trade marks </a:t>
            </a:r>
            <a:r>
              <a:rPr lang="en-US" dirty="0" smtClean="0"/>
              <a:t>and patents </a:t>
            </a:r>
            <a:r>
              <a:rPr lang="en-US" dirty="0"/>
              <a:t>is based on the Paris Convention, which was signed in 1883. </a:t>
            </a:r>
            <a:r>
              <a:rPr lang="en-US" dirty="0" smtClean="0"/>
              <a:t>The Berne </a:t>
            </a:r>
            <a:r>
              <a:rPr lang="en-US" dirty="0"/>
              <a:t>Convention, which lies at the basis of international copyright law, </a:t>
            </a:r>
            <a:r>
              <a:rPr lang="en-US" dirty="0" smtClean="0"/>
              <a:t>was signed </a:t>
            </a:r>
            <a:r>
              <a:rPr lang="en-US" dirty="0"/>
              <a:t>in 1886.</a:t>
            </a:r>
          </a:p>
        </p:txBody>
      </p:sp>
    </p:spTree>
    <p:extLst>
      <p:ext uri="{BB962C8B-B14F-4D97-AF65-F5344CB8AC3E}">
        <p14:creationId xmlns:p14="http://schemas.microsoft.com/office/powerpoint/2010/main" val="25567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TYPES OF INTELLECTUAL 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Copyright </a:t>
            </a:r>
            <a:r>
              <a:rPr lang="en-US" dirty="0"/>
              <a:t>is, as the name suggests, concerned with the right to copy </a:t>
            </a:r>
            <a:r>
              <a:rPr lang="en-US" dirty="0" smtClean="0"/>
              <a:t>something. It </a:t>
            </a:r>
            <a:r>
              <a:rPr lang="en-US" dirty="0"/>
              <a:t>may be a written document, a picture or photograph, a piece </a:t>
            </a:r>
            <a:r>
              <a:rPr lang="en-US" dirty="0" smtClean="0"/>
              <a:t>of music</a:t>
            </a:r>
            <a:r>
              <a:rPr lang="en-US" dirty="0"/>
              <a:t>, a recording, or many other things, including a computer program</a:t>
            </a:r>
            <a:r>
              <a:rPr lang="en-US" dirty="0" smtClean="0"/>
              <a:t>.</a:t>
            </a:r>
          </a:p>
          <a:p>
            <a:r>
              <a:rPr lang="en-US" i="1" dirty="0"/>
              <a:t>Patents </a:t>
            </a:r>
            <a:r>
              <a:rPr lang="en-US" dirty="0"/>
              <a:t>are primarily intended to protect inventions, by giving inventors </a:t>
            </a:r>
            <a:r>
              <a:rPr lang="en-US" dirty="0" smtClean="0"/>
              <a:t>a monopoly </a:t>
            </a:r>
            <a:r>
              <a:rPr lang="en-US" dirty="0"/>
              <a:t>on exploiting their inventions for a certain period</a:t>
            </a:r>
            <a:r>
              <a:rPr lang="en-US" dirty="0" smtClean="0"/>
              <a:t>.</a:t>
            </a:r>
          </a:p>
          <a:p>
            <a:r>
              <a:rPr lang="en-US" i="1" dirty="0"/>
              <a:t>Confidential information </a:t>
            </a:r>
            <a:r>
              <a:rPr lang="en-US" dirty="0"/>
              <a:t>is information that a person receives </a:t>
            </a:r>
            <a:r>
              <a:rPr lang="en-US" dirty="0" smtClean="0"/>
              <a:t>in circumstances that </a:t>
            </a:r>
            <a:r>
              <a:rPr lang="en-US" dirty="0"/>
              <a:t>make it clear they must not pass it on</a:t>
            </a:r>
            <a:r>
              <a:rPr lang="en-US" dirty="0" smtClean="0"/>
              <a:t>.</a:t>
            </a:r>
          </a:p>
          <a:p>
            <a:r>
              <a:rPr lang="en-US" i="1" dirty="0"/>
              <a:t>Trade marks </a:t>
            </a:r>
            <a:r>
              <a:rPr lang="en-US" dirty="0"/>
              <a:t>identify the product of a particular manufacturer or supplier.</a:t>
            </a:r>
          </a:p>
        </p:txBody>
      </p:sp>
    </p:spTree>
    <p:extLst>
      <p:ext uri="{BB962C8B-B14F-4D97-AF65-F5344CB8AC3E}">
        <p14:creationId xmlns:p14="http://schemas.microsoft.com/office/powerpoint/2010/main" val="30913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824"/>
          </a:xfrm>
        </p:spPr>
        <p:txBody>
          <a:bodyPr/>
          <a:lstStyle/>
          <a:p>
            <a:r>
              <a:rPr lang="en-US" b="1" dirty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3729"/>
            <a:ext cx="8596668" cy="440763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opyright </a:t>
            </a:r>
            <a:r>
              <a:rPr lang="en-US" dirty="0"/>
              <a:t>is associated primarily with the right to </a:t>
            </a:r>
            <a:r>
              <a:rPr lang="en-US" dirty="0" smtClean="0"/>
              <a:t>copy something</a:t>
            </a:r>
            <a:r>
              <a:rPr lang="en-US" dirty="0"/>
              <a:t>. The ‘something’ is known as the work.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certain types of </a:t>
            </a:r>
            <a:r>
              <a:rPr lang="en-US" dirty="0" smtClean="0"/>
              <a:t>work are </a:t>
            </a:r>
            <a:r>
              <a:rPr lang="en-US" dirty="0"/>
              <a:t>protected by copyright law. The types that concern us here are ‘</a:t>
            </a:r>
            <a:r>
              <a:rPr lang="en-US" dirty="0" smtClean="0"/>
              <a:t>original literary</a:t>
            </a:r>
            <a:r>
              <a:rPr lang="en-US" dirty="0"/>
              <a:t>, dramatic, musical or artistic’ works. The 1988 Copyright Design </a:t>
            </a:r>
            <a:r>
              <a:rPr lang="en-US" dirty="0" smtClean="0"/>
              <a:t>and Patents </a:t>
            </a:r>
            <a:r>
              <a:rPr lang="en-US" dirty="0"/>
              <a:t>Act states that the term ‘literary work’ includes a table or </a:t>
            </a:r>
            <a:r>
              <a:rPr lang="en-US" dirty="0" smtClean="0"/>
              <a:t>compilation, a </a:t>
            </a:r>
            <a:r>
              <a:rPr lang="en-US" dirty="0"/>
              <a:t>computer program, preparatory design material for a </a:t>
            </a:r>
            <a:r>
              <a:rPr lang="en-US" dirty="0" smtClean="0"/>
              <a:t>computer program </a:t>
            </a:r>
            <a:r>
              <a:rPr lang="en-US" dirty="0"/>
              <a:t>and certain databases.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Copyright </a:t>
            </a:r>
            <a:r>
              <a:rPr lang="en-US" dirty="0"/>
              <a:t>comes into existence when the work is written down or </a:t>
            </a:r>
            <a:r>
              <a:rPr lang="en-US" dirty="0" smtClean="0"/>
              <a:t>recorded in </a:t>
            </a:r>
            <a:r>
              <a:rPr lang="en-US" dirty="0"/>
              <a:t>some other way. It is not necessary to register it in any way.</a:t>
            </a:r>
          </a:p>
        </p:txBody>
      </p:sp>
    </p:spTree>
    <p:extLst>
      <p:ext uri="{BB962C8B-B14F-4D97-AF65-F5344CB8AC3E}">
        <p14:creationId xmlns:p14="http://schemas.microsoft.com/office/powerpoint/2010/main" val="30369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b="1" dirty="0"/>
              <a:t>The rights of the copyright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8657"/>
            <a:ext cx="8596668" cy="4602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Copyright law gives the owner of the copyright certain exclusive rights. </a:t>
            </a:r>
            <a:r>
              <a:rPr lang="en-US" dirty="0" smtClean="0"/>
              <a:t>The rights </a:t>
            </a:r>
            <a:r>
              <a:rPr lang="en-US" dirty="0"/>
              <a:t>that are relevant to software and, more generally, to written </a:t>
            </a:r>
            <a:r>
              <a:rPr lang="en-US" dirty="0" smtClean="0"/>
              <a:t>documents, are </a:t>
            </a:r>
            <a:r>
              <a:rPr lang="en-US" dirty="0"/>
              <a:t>the following:</a:t>
            </a:r>
          </a:p>
          <a:p>
            <a:r>
              <a:rPr lang="en-US" dirty="0"/>
              <a:t> The right to make copies of the work: Making a copy of a work </a:t>
            </a:r>
            <a:r>
              <a:rPr lang="en-US" dirty="0" smtClean="0"/>
              <a:t>includes copying </a:t>
            </a:r>
            <a:r>
              <a:rPr lang="en-US" dirty="0"/>
              <a:t>code from a disc into RAM (random access memory) in order </a:t>
            </a:r>
            <a:r>
              <a:rPr lang="en-US" dirty="0" smtClean="0"/>
              <a:t>to execute </a:t>
            </a:r>
            <a:r>
              <a:rPr lang="en-US" dirty="0"/>
              <a:t>the code. It also includes downloading a page from the web </a:t>
            </a:r>
            <a:r>
              <a:rPr lang="en-US" dirty="0" smtClean="0"/>
              <a:t>to view </a:t>
            </a:r>
            <a:r>
              <a:rPr lang="en-US" dirty="0"/>
              <a:t>on your computer, whether or not you then store the page on </a:t>
            </a:r>
            <a:r>
              <a:rPr lang="en-US" dirty="0" smtClean="0"/>
              <a:t>your local </a:t>
            </a:r>
            <a:r>
              <a:rPr lang="en-US" dirty="0"/>
              <a:t>disk.</a:t>
            </a:r>
          </a:p>
          <a:p>
            <a:r>
              <a:rPr lang="en-US" dirty="0"/>
              <a:t> The right to issue copies of the work to the public, whether or not </a:t>
            </a:r>
            <a:r>
              <a:rPr lang="en-US" dirty="0" smtClean="0"/>
              <a:t>they are </a:t>
            </a:r>
            <a:r>
              <a:rPr lang="en-US" dirty="0"/>
              <a:t>charged for it.</a:t>
            </a:r>
          </a:p>
          <a:p>
            <a:r>
              <a:rPr lang="en-US" dirty="0"/>
              <a:t> The right to adapt the work: This includes translating it – whether </a:t>
            </a:r>
            <a:r>
              <a:rPr lang="en-US" dirty="0" smtClean="0"/>
              <a:t>from English </a:t>
            </a:r>
            <a:r>
              <a:rPr lang="en-US" dirty="0"/>
              <a:t>to Chinese or from C to Java.</a:t>
            </a:r>
          </a:p>
        </p:txBody>
      </p:sp>
    </p:spTree>
    <p:extLst>
      <p:ext uri="{BB962C8B-B14F-4D97-AF65-F5344CB8AC3E}">
        <p14:creationId xmlns:p14="http://schemas.microsoft.com/office/powerpoint/2010/main" val="936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US" b="1" dirty="0"/>
              <a:t>What you can do to a copyright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385"/>
            <a:ext cx="8596668" cy="44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law specifically permits certain actions in relation to a copyright </a:t>
            </a:r>
            <a:r>
              <a:rPr lang="en-US" dirty="0" smtClean="0"/>
              <a:t>work and </a:t>
            </a:r>
            <a:r>
              <a:rPr lang="en-US" dirty="0"/>
              <a:t>some of these are of particular relevance to software.</a:t>
            </a:r>
          </a:p>
          <a:p>
            <a:r>
              <a:rPr lang="en-US" dirty="0"/>
              <a:t>First, it is explicitly stated that it is not an infringement of copyright to </a:t>
            </a:r>
            <a:r>
              <a:rPr lang="en-US" dirty="0" smtClean="0"/>
              <a:t>make a </a:t>
            </a:r>
            <a:r>
              <a:rPr lang="en-US" dirty="0"/>
              <a:t>backup of a program that you are authorized to use. However, only one </a:t>
            </a:r>
            <a:r>
              <a:rPr lang="en-US" dirty="0" smtClean="0"/>
              <a:t>such copy </a:t>
            </a:r>
            <a:r>
              <a:rPr lang="en-US" dirty="0"/>
              <a:t>is allowed. If the program is stored in a filing system with a </a:t>
            </a:r>
            <a:r>
              <a:rPr lang="en-US" dirty="0" smtClean="0"/>
              <a:t>sophisticated backup </a:t>
            </a:r>
            <a:r>
              <a:rPr lang="en-US" dirty="0"/>
              <a:t>system, multiple backup copies are likely to come into existence.</a:t>
            </a:r>
          </a:p>
          <a:p>
            <a:r>
              <a:rPr lang="en-US" dirty="0"/>
              <a:t>Secondly, you can ‘decompile’ a program in order to correct errors in </a:t>
            </a:r>
            <a:r>
              <a:rPr lang="en-US" dirty="0" smtClean="0"/>
              <a:t>it. You </a:t>
            </a:r>
            <a:r>
              <a:rPr lang="en-US" dirty="0"/>
              <a:t>can also decompile a program in order to obtain the information </a:t>
            </a:r>
            <a:r>
              <a:rPr lang="en-US" dirty="0" smtClean="0"/>
              <a:t>you need </a:t>
            </a:r>
            <a:r>
              <a:rPr lang="en-US" dirty="0"/>
              <a:t>to write a program that will ‘interoperate’ with it, provided this </a:t>
            </a:r>
            <a:r>
              <a:rPr lang="en-US" dirty="0" smtClean="0"/>
              <a:t>information is </a:t>
            </a:r>
            <a:r>
              <a:rPr lang="en-US" dirty="0"/>
              <a:t>not available to you in any other way.</a:t>
            </a:r>
          </a:p>
          <a:p>
            <a:r>
              <a:rPr lang="en-US" dirty="0"/>
              <a:t>Thirdly, you can sell your right to use a program in much the same way </a:t>
            </a:r>
            <a:r>
              <a:rPr lang="en-US" dirty="0" smtClean="0"/>
              <a:t>that you </a:t>
            </a:r>
            <a:r>
              <a:rPr lang="en-US" dirty="0"/>
              <a:t>can sell a book you own. However, when you do this, you sell all </a:t>
            </a:r>
            <a:r>
              <a:rPr lang="en-US" dirty="0" smtClean="0"/>
              <a:t>your rights</a:t>
            </a:r>
            <a:r>
              <a:rPr lang="en-US" dirty="0"/>
              <a:t>. In particular, you must not retain a copy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334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672"/>
          </a:xfrm>
        </p:spPr>
        <p:txBody>
          <a:bodyPr/>
          <a:lstStyle/>
          <a:p>
            <a:r>
              <a:rPr lang="en-US" b="1" dirty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333"/>
            <a:ext cx="8596668" cy="437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Copyright subsists in a database if ‘its contents constitute the author’s </a:t>
            </a:r>
            <a:r>
              <a:rPr lang="en-US" dirty="0" smtClean="0"/>
              <a:t>own intellectual </a:t>
            </a:r>
            <a:r>
              <a:rPr lang="en-US" dirty="0"/>
              <a:t>creation’. There are many databases that do not satisfy </a:t>
            </a:r>
            <a:r>
              <a:rPr lang="en-US" dirty="0" smtClean="0"/>
              <a:t>this criterion </a:t>
            </a:r>
            <a:r>
              <a:rPr lang="en-US" dirty="0"/>
              <a:t>but which, nonetheless, require a lot of effort and a lot of </a:t>
            </a:r>
            <a:r>
              <a:rPr lang="en-US" dirty="0" smtClean="0"/>
              <a:t>money to </a:t>
            </a:r>
            <a:r>
              <a:rPr lang="en-US" dirty="0"/>
              <a:t>prepare. Examples might include databases of hotels, pop songs, </a:t>
            </a:r>
            <a:r>
              <a:rPr lang="en-US" dirty="0" smtClean="0"/>
              <a:t>or geographic </a:t>
            </a:r>
            <a:r>
              <a:rPr lang="en-US" dirty="0"/>
              <a:t>data. In order to encourage the production of such modest </a:t>
            </a:r>
            <a:r>
              <a:rPr lang="en-US" dirty="0" smtClean="0"/>
              <a:t>but useful </a:t>
            </a:r>
            <a:r>
              <a:rPr lang="en-US" dirty="0"/>
              <a:t>databases, regulations were introduced in 1997 to create a </a:t>
            </a:r>
            <a:r>
              <a:rPr lang="en-US" dirty="0" smtClean="0"/>
              <a:t>special intellectual </a:t>
            </a:r>
            <a:r>
              <a:rPr lang="en-US" dirty="0"/>
              <a:t>property right called the database right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database </a:t>
            </a:r>
            <a:r>
              <a:rPr lang="en-US" dirty="0" smtClean="0"/>
              <a:t>right subsists </a:t>
            </a:r>
            <a:r>
              <a:rPr lang="en-US" dirty="0"/>
              <a:t>in a database ‘if there has been substantial investment in </a:t>
            </a:r>
            <a:r>
              <a:rPr lang="en-US" dirty="0" smtClean="0"/>
              <a:t>obtaining, verifying </a:t>
            </a:r>
            <a:r>
              <a:rPr lang="en-US" dirty="0"/>
              <a:t>or presenting the contents of the database</a:t>
            </a:r>
            <a:r>
              <a:rPr lang="en-US" dirty="0" smtClean="0"/>
              <a:t>’.</a:t>
            </a:r>
          </a:p>
          <a:p>
            <a:r>
              <a:rPr lang="en-US" dirty="0"/>
              <a:t>It lasts for 15 years </a:t>
            </a:r>
            <a:r>
              <a:rPr lang="en-US" dirty="0" smtClean="0"/>
              <a:t>and prevents </a:t>
            </a:r>
            <a:r>
              <a:rPr lang="en-US" dirty="0"/>
              <a:t>anyone from extracting or reusing all, or a substantial part of, </a:t>
            </a:r>
            <a:r>
              <a:rPr lang="en-US" dirty="0" smtClean="0"/>
              <a:t>the database </a:t>
            </a:r>
            <a:r>
              <a:rPr lang="en-US" dirty="0"/>
              <a:t>without the owner’s permission.</a:t>
            </a:r>
          </a:p>
        </p:txBody>
      </p:sp>
    </p:spTree>
    <p:extLst>
      <p:ext uri="{BB962C8B-B14F-4D97-AF65-F5344CB8AC3E}">
        <p14:creationId xmlns:p14="http://schemas.microsoft.com/office/powerpoint/2010/main" val="76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2960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Course:   Professional Issues in IT</vt:lpstr>
      <vt:lpstr>Intellectual Property Rights</vt:lpstr>
      <vt:lpstr>Intellectual property</vt:lpstr>
      <vt:lpstr>Laws</vt:lpstr>
      <vt:lpstr>DIFFERENT TYPES OF INTELLECTUAL PROPERTY RIGHTS</vt:lpstr>
      <vt:lpstr>COPYRIGHT</vt:lpstr>
      <vt:lpstr>The rights of the copyright owner</vt:lpstr>
      <vt:lpstr>What you can do to a copyright work</vt:lpstr>
      <vt:lpstr>Databases</vt:lpstr>
      <vt:lpstr>Copyright infringement</vt:lpstr>
      <vt:lpstr>Ownership</vt:lpstr>
      <vt:lpstr>Licensing </vt:lpstr>
      <vt:lpstr>PATENTS</vt:lpstr>
      <vt:lpstr>Patents need</vt:lpstr>
      <vt:lpstr>What can be patented?</vt:lpstr>
      <vt:lpstr>What Patent Act Excludes……</vt:lpstr>
      <vt:lpstr>Obtaining a patent</vt:lpstr>
      <vt:lpstr>Enforcing a patent</vt:lpstr>
      <vt:lpstr>Software patents</vt:lpstr>
      <vt:lpstr>PowerPoint Presentation</vt:lpstr>
      <vt:lpstr>PowerPoint Presentation</vt:lpstr>
      <vt:lpstr>CONFIDENTIAL INFORMATION</vt:lpstr>
      <vt:lpstr>TRADE MARKS AND PASSING OFF</vt:lpstr>
      <vt:lpstr>Trade mark</vt:lpstr>
      <vt:lpstr>Domain Names</vt:lpstr>
      <vt:lpstr>PowerPoint Presentation</vt:lpstr>
      <vt:lpstr>Cyber squatting</vt:lpstr>
      <vt:lpstr>WIPO report I</vt:lpstr>
      <vt:lpstr>WIPO report II</vt:lpstr>
      <vt:lpstr>Self 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SHAHAR BANO</cp:lastModifiedBy>
  <cp:revision>110</cp:revision>
  <dcterms:created xsi:type="dcterms:W3CDTF">2015-11-02T05:07:23Z</dcterms:created>
  <dcterms:modified xsi:type="dcterms:W3CDTF">2015-11-05T09:02:35Z</dcterms:modified>
</cp:coreProperties>
</file>