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4" r:id="rId3"/>
    <p:sldId id="280" r:id="rId4"/>
    <p:sldId id="310" r:id="rId5"/>
    <p:sldId id="311" r:id="rId6"/>
    <p:sldId id="282" r:id="rId7"/>
    <p:sldId id="308" r:id="rId8"/>
    <p:sldId id="286" r:id="rId9"/>
    <p:sldId id="287" r:id="rId10"/>
    <p:sldId id="272" r:id="rId11"/>
    <p:sldId id="312" r:id="rId12"/>
    <p:sldId id="288" r:id="rId13"/>
    <p:sldId id="294" r:id="rId14"/>
    <p:sldId id="295" r:id="rId15"/>
    <p:sldId id="290" r:id="rId16"/>
    <p:sldId id="291" r:id="rId17"/>
    <p:sldId id="298" r:id="rId18"/>
    <p:sldId id="297" r:id="rId19"/>
    <p:sldId id="299" r:id="rId20"/>
    <p:sldId id="300" r:id="rId21"/>
    <p:sldId id="301" r:id="rId22"/>
    <p:sldId id="302" r:id="rId23"/>
    <p:sldId id="303" r:id="rId24"/>
    <p:sldId id="304"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F5F53-C87B-4D88-AF57-491FF830C500}" v="4" dt="2024-02-16T18:26:08.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MUHAMMAD ALI - 13306" userId="6fb5c492-b09f-4aa6-a4a0-cc55134782cb" providerId="ADAL" clId="{C53F5F53-C87B-4D88-AF57-491FF830C500}"/>
    <pc:docChg chg="custSel modSld">
      <pc:chgData name="SYED MUHAMMAD ALI - 13306" userId="6fb5c492-b09f-4aa6-a4a0-cc55134782cb" providerId="ADAL" clId="{C53F5F53-C87B-4D88-AF57-491FF830C500}" dt="2024-02-16T18:26:08.440" v="5" actId="27636"/>
      <pc:docMkLst>
        <pc:docMk/>
      </pc:docMkLst>
      <pc:sldChg chg="modSp mod modAnim">
        <pc:chgData name="SYED MUHAMMAD ALI - 13306" userId="6fb5c492-b09f-4aa6-a4a0-cc55134782cb" providerId="ADAL" clId="{C53F5F53-C87B-4D88-AF57-491FF830C500}" dt="2024-02-16T18:24:28.459" v="3" actId="27636"/>
        <pc:sldMkLst>
          <pc:docMk/>
          <pc:sldMk cId="1787063622" sldId="298"/>
        </pc:sldMkLst>
        <pc:spChg chg="mod">
          <ac:chgData name="SYED MUHAMMAD ALI - 13306" userId="6fb5c492-b09f-4aa6-a4a0-cc55134782cb" providerId="ADAL" clId="{C53F5F53-C87B-4D88-AF57-491FF830C500}" dt="2024-02-16T18:24:28.459" v="3" actId="27636"/>
          <ac:spMkLst>
            <pc:docMk/>
            <pc:sldMk cId="1787063622" sldId="298"/>
            <ac:spMk id="3" creationId="{DF65A187-ABD8-3CC7-B86F-D35BFE0C9065}"/>
          </ac:spMkLst>
        </pc:spChg>
      </pc:sldChg>
      <pc:sldChg chg="modSp mod modAnim">
        <pc:chgData name="SYED MUHAMMAD ALI - 13306" userId="6fb5c492-b09f-4aa6-a4a0-cc55134782cb" providerId="ADAL" clId="{C53F5F53-C87B-4D88-AF57-491FF830C500}" dt="2024-02-16T18:26:08.440" v="5" actId="27636"/>
        <pc:sldMkLst>
          <pc:docMk/>
          <pc:sldMk cId="3056701691" sldId="299"/>
        </pc:sldMkLst>
        <pc:spChg chg="mod">
          <ac:chgData name="SYED MUHAMMAD ALI - 13306" userId="6fb5c492-b09f-4aa6-a4a0-cc55134782cb" providerId="ADAL" clId="{C53F5F53-C87B-4D88-AF57-491FF830C500}" dt="2024-02-16T18:26:08.440" v="5" actId="27636"/>
          <ac:spMkLst>
            <pc:docMk/>
            <pc:sldMk cId="3056701691" sldId="299"/>
            <ac:spMk id="3" creationId="{2AE0BFE6-3C2D-7913-E371-C69F3B48269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6D975-80FA-4C84-97FC-4AF1B6907C9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7C36E2D-3B90-4F1E-99DA-2C28092A55C5}">
      <dgm:prSet/>
      <dgm:spPr/>
      <dgm:t>
        <a:bodyPr/>
        <a:lstStyle/>
        <a:p>
          <a:r>
            <a:rPr lang="en-US"/>
            <a:t>The objectives of the audit</a:t>
          </a:r>
        </a:p>
      </dgm:t>
    </dgm:pt>
    <dgm:pt modelId="{976E9BAC-EE69-4805-8998-882334B3C7D0}" type="parTrans" cxnId="{49E2CA49-2251-4527-895B-466245B71E87}">
      <dgm:prSet/>
      <dgm:spPr/>
      <dgm:t>
        <a:bodyPr/>
        <a:lstStyle/>
        <a:p>
          <a:endParaRPr lang="en-US"/>
        </a:p>
      </dgm:t>
    </dgm:pt>
    <dgm:pt modelId="{C0C39243-400C-4F10-806C-2B09A319AA21}" type="sibTrans" cxnId="{49E2CA49-2251-4527-895B-466245B71E87}">
      <dgm:prSet/>
      <dgm:spPr/>
      <dgm:t>
        <a:bodyPr/>
        <a:lstStyle/>
        <a:p>
          <a:endParaRPr lang="en-US"/>
        </a:p>
      </dgm:t>
    </dgm:pt>
    <dgm:pt modelId="{DA72935A-CA68-4748-B1EA-BC707C978844}">
      <dgm:prSet/>
      <dgm:spPr/>
      <dgm:t>
        <a:bodyPr/>
        <a:lstStyle/>
        <a:p>
          <a:r>
            <a:rPr lang="en-US"/>
            <a:t>The scope of the audit</a:t>
          </a:r>
        </a:p>
      </dgm:t>
    </dgm:pt>
    <dgm:pt modelId="{A7E4C278-39ED-438D-B48D-B3DD312D66D0}" type="parTrans" cxnId="{E580B7DA-C7D7-4D30-A274-0BD6556DD05C}">
      <dgm:prSet/>
      <dgm:spPr/>
      <dgm:t>
        <a:bodyPr/>
        <a:lstStyle/>
        <a:p>
          <a:endParaRPr lang="en-US"/>
        </a:p>
      </dgm:t>
    </dgm:pt>
    <dgm:pt modelId="{01453C8D-501A-4684-BDD1-9594627DAC93}" type="sibTrans" cxnId="{E580B7DA-C7D7-4D30-A274-0BD6556DD05C}">
      <dgm:prSet/>
      <dgm:spPr/>
      <dgm:t>
        <a:bodyPr/>
        <a:lstStyle/>
        <a:p>
          <a:endParaRPr lang="en-US"/>
        </a:p>
      </dgm:t>
    </dgm:pt>
    <dgm:pt modelId="{7E7822DE-8C71-4209-9FFF-4D77C89D899B}">
      <dgm:prSet/>
      <dgm:spPr/>
      <dgm:t>
        <a:bodyPr/>
        <a:lstStyle/>
        <a:p>
          <a:r>
            <a:rPr lang="en-US"/>
            <a:t>The periodicity of the audit</a:t>
          </a:r>
        </a:p>
      </dgm:t>
    </dgm:pt>
    <dgm:pt modelId="{DE8FCF89-948C-4352-A233-72A4329D3B00}" type="parTrans" cxnId="{C8E06BE9-4C97-455D-BD9A-2B5BA9D3CBFD}">
      <dgm:prSet/>
      <dgm:spPr/>
      <dgm:t>
        <a:bodyPr/>
        <a:lstStyle/>
        <a:p>
          <a:endParaRPr lang="en-US"/>
        </a:p>
      </dgm:t>
    </dgm:pt>
    <dgm:pt modelId="{4F16980F-8D1C-412B-A39F-389DEB9088EA}" type="sibTrans" cxnId="{C8E06BE9-4C97-455D-BD9A-2B5BA9D3CBFD}">
      <dgm:prSet/>
      <dgm:spPr/>
      <dgm:t>
        <a:bodyPr/>
        <a:lstStyle/>
        <a:p>
          <a:endParaRPr lang="en-US"/>
        </a:p>
      </dgm:t>
    </dgm:pt>
    <dgm:pt modelId="{CA138AF1-C26A-4883-A853-735ED27E1030}">
      <dgm:prSet/>
      <dgm:spPr/>
      <dgm:t>
        <a:bodyPr/>
        <a:lstStyle/>
        <a:p>
          <a:r>
            <a:rPr lang="en-US"/>
            <a:t>The members of the audit team</a:t>
          </a:r>
        </a:p>
      </dgm:t>
    </dgm:pt>
    <dgm:pt modelId="{84E3B15D-3564-4046-B2A8-D7B3499F4FDF}" type="parTrans" cxnId="{FF0EBD27-9852-4CC5-A7D2-3DA6285EF460}">
      <dgm:prSet/>
      <dgm:spPr/>
      <dgm:t>
        <a:bodyPr/>
        <a:lstStyle/>
        <a:p>
          <a:endParaRPr lang="en-US"/>
        </a:p>
      </dgm:t>
    </dgm:pt>
    <dgm:pt modelId="{574CD218-308E-428D-80E2-90CC3B5720AA}" type="sibTrans" cxnId="{FF0EBD27-9852-4CC5-A7D2-3DA6285EF460}">
      <dgm:prSet/>
      <dgm:spPr/>
      <dgm:t>
        <a:bodyPr/>
        <a:lstStyle/>
        <a:p>
          <a:endParaRPr lang="en-US"/>
        </a:p>
      </dgm:t>
    </dgm:pt>
    <dgm:pt modelId="{DB3457D2-657B-40C3-922B-680C189BD796}">
      <dgm:prSet/>
      <dgm:spPr/>
      <dgm:t>
        <a:bodyPr/>
        <a:lstStyle/>
        <a:p>
          <a:r>
            <a:rPr lang="en-US"/>
            <a:t>The method of audit</a:t>
          </a:r>
        </a:p>
      </dgm:t>
    </dgm:pt>
    <dgm:pt modelId="{9B2E83DB-21FA-483B-A4F1-CC82611A6386}" type="parTrans" cxnId="{C8FD0D55-6585-42DE-B492-E15B4FE88EB6}">
      <dgm:prSet/>
      <dgm:spPr/>
      <dgm:t>
        <a:bodyPr/>
        <a:lstStyle/>
        <a:p>
          <a:endParaRPr lang="en-US"/>
        </a:p>
      </dgm:t>
    </dgm:pt>
    <dgm:pt modelId="{974F23AC-774F-4F1F-9D6D-418B0DCCE2B9}" type="sibTrans" cxnId="{C8FD0D55-6585-42DE-B492-E15B4FE88EB6}">
      <dgm:prSet/>
      <dgm:spPr/>
      <dgm:t>
        <a:bodyPr/>
        <a:lstStyle/>
        <a:p>
          <a:endParaRPr lang="en-US"/>
        </a:p>
      </dgm:t>
    </dgm:pt>
    <dgm:pt modelId="{9E9D11ED-8B9B-4F13-B8B1-C125D294E4C1}" type="pres">
      <dgm:prSet presAssocID="{3246D975-80FA-4C84-97FC-4AF1B6907C99}" presName="vert0" presStyleCnt="0">
        <dgm:presLayoutVars>
          <dgm:dir/>
          <dgm:animOne val="branch"/>
          <dgm:animLvl val="lvl"/>
        </dgm:presLayoutVars>
      </dgm:prSet>
      <dgm:spPr/>
    </dgm:pt>
    <dgm:pt modelId="{4FAF1ADE-EE13-42FB-AFA4-A0014BE2C707}" type="pres">
      <dgm:prSet presAssocID="{27C36E2D-3B90-4F1E-99DA-2C28092A55C5}" presName="thickLine" presStyleLbl="alignNode1" presStyleIdx="0" presStyleCnt="5"/>
      <dgm:spPr/>
    </dgm:pt>
    <dgm:pt modelId="{5B7C4351-E9EB-4612-A72A-823891356495}" type="pres">
      <dgm:prSet presAssocID="{27C36E2D-3B90-4F1E-99DA-2C28092A55C5}" presName="horz1" presStyleCnt="0"/>
      <dgm:spPr/>
    </dgm:pt>
    <dgm:pt modelId="{FFA20202-6FE3-4A20-9BA7-15B8893814B4}" type="pres">
      <dgm:prSet presAssocID="{27C36E2D-3B90-4F1E-99DA-2C28092A55C5}" presName="tx1" presStyleLbl="revTx" presStyleIdx="0" presStyleCnt="5"/>
      <dgm:spPr/>
    </dgm:pt>
    <dgm:pt modelId="{F125509F-6A7F-4D83-A258-A7EC8A189C85}" type="pres">
      <dgm:prSet presAssocID="{27C36E2D-3B90-4F1E-99DA-2C28092A55C5}" presName="vert1" presStyleCnt="0"/>
      <dgm:spPr/>
    </dgm:pt>
    <dgm:pt modelId="{4D62E99D-E262-4791-A45A-C636EF2214F9}" type="pres">
      <dgm:prSet presAssocID="{DA72935A-CA68-4748-B1EA-BC707C978844}" presName="thickLine" presStyleLbl="alignNode1" presStyleIdx="1" presStyleCnt="5"/>
      <dgm:spPr/>
    </dgm:pt>
    <dgm:pt modelId="{64A01149-1980-4099-B2F3-5C8986582A88}" type="pres">
      <dgm:prSet presAssocID="{DA72935A-CA68-4748-B1EA-BC707C978844}" presName="horz1" presStyleCnt="0"/>
      <dgm:spPr/>
    </dgm:pt>
    <dgm:pt modelId="{5496B657-9768-4E26-811A-AB59EB59768B}" type="pres">
      <dgm:prSet presAssocID="{DA72935A-CA68-4748-B1EA-BC707C978844}" presName="tx1" presStyleLbl="revTx" presStyleIdx="1" presStyleCnt="5"/>
      <dgm:spPr/>
    </dgm:pt>
    <dgm:pt modelId="{E9F4CADF-7138-4ADD-953A-BA2E54A22525}" type="pres">
      <dgm:prSet presAssocID="{DA72935A-CA68-4748-B1EA-BC707C978844}" presName="vert1" presStyleCnt="0"/>
      <dgm:spPr/>
    </dgm:pt>
    <dgm:pt modelId="{19D5C907-BA2E-4B3E-8FBE-855489BD9DA8}" type="pres">
      <dgm:prSet presAssocID="{7E7822DE-8C71-4209-9FFF-4D77C89D899B}" presName="thickLine" presStyleLbl="alignNode1" presStyleIdx="2" presStyleCnt="5"/>
      <dgm:spPr/>
    </dgm:pt>
    <dgm:pt modelId="{87C85BC2-8114-47B8-904F-AF47A5C33114}" type="pres">
      <dgm:prSet presAssocID="{7E7822DE-8C71-4209-9FFF-4D77C89D899B}" presName="horz1" presStyleCnt="0"/>
      <dgm:spPr/>
    </dgm:pt>
    <dgm:pt modelId="{5C44B43A-03E1-4B32-BA12-8C51A4372AA9}" type="pres">
      <dgm:prSet presAssocID="{7E7822DE-8C71-4209-9FFF-4D77C89D899B}" presName="tx1" presStyleLbl="revTx" presStyleIdx="2" presStyleCnt="5"/>
      <dgm:spPr/>
    </dgm:pt>
    <dgm:pt modelId="{AAC3F5CA-5A95-4097-83CF-52D757F127DB}" type="pres">
      <dgm:prSet presAssocID="{7E7822DE-8C71-4209-9FFF-4D77C89D899B}" presName="vert1" presStyleCnt="0"/>
      <dgm:spPr/>
    </dgm:pt>
    <dgm:pt modelId="{A6009ED0-8E66-41D6-9E38-DB1117CCD1D4}" type="pres">
      <dgm:prSet presAssocID="{CA138AF1-C26A-4883-A853-735ED27E1030}" presName="thickLine" presStyleLbl="alignNode1" presStyleIdx="3" presStyleCnt="5"/>
      <dgm:spPr/>
    </dgm:pt>
    <dgm:pt modelId="{FD5FBA97-8449-42BB-BE56-1446C4BEEBEE}" type="pres">
      <dgm:prSet presAssocID="{CA138AF1-C26A-4883-A853-735ED27E1030}" presName="horz1" presStyleCnt="0"/>
      <dgm:spPr/>
    </dgm:pt>
    <dgm:pt modelId="{978EB327-E614-4D25-AB5C-748123FA8B83}" type="pres">
      <dgm:prSet presAssocID="{CA138AF1-C26A-4883-A853-735ED27E1030}" presName="tx1" presStyleLbl="revTx" presStyleIdx="3" presStyleCnt="5"/>
      <dgm:spPr/>
    </dgm:pt>
    <dgm:pt modelId="{0CEFCFF2-95B5-4896-B321-00F2C98F4196}" type="pres">
      <dgm:prSet presAssocID="{CA138AF1-C26A-4883-A853-735ED27E1030}" presName="vert1" presStyleCnt="0"/>
      <dgm:spPr/>
    </dgm:pt>
    <dgm:pt modelId="{7C20BF5C-811C-456E-AC1B-74AC6A7E1CA9}" type="pres">
      <dgm:prSet presAssocID="{DB3457D2-657B-40C3-922B-680C189BD796}" presName="thickLine" presStyleLbl="alignNode1" presStyleIdx="4" presStyleCnt="5"/>
      <dgm:spPr/>
    </dgm:pt>
    <dgm:pt modelId="{0FF20D69-BEF9-4C02-AA0F-E11539E98279}" type="pres">
      <dgm:prSet presAssocID="{DB3457D2-657B-40C3-922B-680C189BD796}" presName="horz1" presStyleCnt="0"/>
      <dgm:spPr/>
    </dgm:pt>
    <dgm:pt modelId="{2C1E0303-3479-422B-B0A9-B0E94E12BC12}" type="pres">
      <dgm:prSet presAssocID="{DB3457D2-657B-40C3-922B-680C189BD796}" presName="tx1" presStyleLbl="revTx" presStyleIdx="4" presStyleCnt="5"/>
      <dgm:spPr/>
    </dgm:pt>
    <dgm:pt modelId="{8FC27D20-342F-4B8F-8FBC-5819988D931D}" type="pres">
      <dgm:prSet presAssocID="{DB3457D2-657B-40C3-922B-680C189BD796}" presName="vert1" presStyleCnt="0"/>
      <dgm:spPr/>
    </dgm:pt>
  </dgm:ptLst>
  <dgm:cxnLst>
    <dgm:cxn modelId="{6FE47115-8ED9-4CDC-AAF6-8ACA5899E9BB}" type="presOf" srcId="{7E7822DE-8C71-4209-9FFF-4D77C89D899B}" destId="{5C44B43A-03E1-4B32-BA12-8C51A4372AA9}" srcOrd="0" destOrd="0" presId="urn:microsoft.com/office/officeart/2008/layout/LinedList"/>
    <dgm:cxn modelId="{D2A46719-FCF7-4D2D-8AA3-3E263DF44956}" type="presOf" srcId="{3246D975-80FA-4C84-97FC-4AF1B6907C99}" destId="{9E9D11ED-8B9B-4F13-B8B1-C125D294E4C1}" srcOrd="0" destOrd="0" presId="urn:microsoft.com/office/officeart/2008/layout/LinedList"/>
    <dgm:cxn modelId="{0F594B1E-3101-42C1-B380-603412A9AD25}" type="presOf" srcId="{CA138AF1-C26A-4883-A853-735ED27E1030}" destId="{978EB327-E614-4D25-AB5C-748123FA8B83}" srcOrd="0" destOrd="0" presId="urn:microsoft.com/office/officeart/2008/layout/LinedList"/>
    <dgm:cxn modelId="{FF0EBD27-9852-4CC5-A7D2-3DA6285EF460}" srcId="{3246D975-80FA-4C84-97FC-4AF1B6907C99}" destId="{CA138AF1-C26A-4883-A853-735ED27E1030}" srcOrd="3" destOrd="0" parTransId="{84E3B15D-3564-4046-B2A8-D7B3499F4FDF}" sibTransId="{574CD218-308E-428D-80E2-90CC3B5720AA}"/>
    <dgm:cxn modelId="{49E2CA49-2251-4527-895B-466245B71E87}" srcId="{3246D975-80FA-4C84-97FC-4AF1B6907C99}" destId="{27C36E2D-3B90-4F1E-99DA-2C28092A55C5}" srcOrd="0" destOrd="0" parTransId="{976E9BAC-EE69-4805-8998-882334B3C7D0}" sibTransId="{C0C39243-400C-4F10-806C-2B09A319AA21}"/>
    <dgm:cxn modelId="{C8FD0D55-6585-42DE-B492-E15B4FE88EB6}" srcId="{3246D975-80FA-4C84-97FC-4AF1B6907C99}" destId="{DB3457D2-657B-40C3-922B-680C189BD796}" srcOrd="4" destOrd="0" parTransId="{9B2E83DB-21FA-483B-A4F1-CC82611A6386}" sibTransId="{974F23AC-774F-4F1F-9D6D-418B0DCCE2B9}"/>
    <dgm:cxn modelId="{90F0AC81-B1D6-423A-A130-3A2DC5845C92}" type="presOf" srcId="{DA72935A-CA68-4748-B1EA-BC707C978844}" destId="{5496B657-9768-4E26-811A-AB59EB59768B}" srcOrd="0" destOrd="0" presId="urn:microsoft.com/office/officeart/2008/layout/LinedList"/>
    <dgm:cxn modelId="{415EAFBC-07CD-4034-A387-8EE0E5E7FC9F}" type="presOf" srcId="{DB3457D2-657B-40C3-922B-680C189BD796}" destId="{2C1E0303-3479-422B-B0A9-B0E94E12BC12}" srcOrd="0" destOrd="0" presId="urn:microsoft.com/office/officeart/2008/layout/LinedList"/>
    <dgm:cxn modelId="{E580B7DA-C7D7-4D30-A274-0BD6556DD05C}" srcId="{3246D975-80FA-4C84-97FC-4AF1B6907C99}" destId="{DA72935A-CA68-4748-B1EA-BC707C978844}" srcOrd="1" destOrd="0" parTransId="{A7E4C278-39ED-438D-B48D-B3DD312D66D0}" sibTransId="{01453C8D-501A-4684-BDD1-9594627DAC93}"/>
    <dgm:cxn modelId="{C8E06BE9-4C97-455D-BD9A-2B5BA9D3CBFD}" srcId="{3246D975-80FA-4C84-97FC-4AF1B6907C99}" destId="{7E7822DE-8C71-4209-9FFF-4D77C89D899B}" srcOrd="2" destOrd="0" parTransId="{DE8FCF89-948C-4352-A233-72A4329D3B00}" sibTransId="{4F16980F-8D1C-412B-A39F-389DEB9088EA}"/>
    <dgm:cxn modelId="{F2EF3CEC-2084-4C10-93B0-A53CB4D1DB0A}" type="presOf" srcId="{27C36E2D-3B90-4F1E-99DA-2C28092A55C5}" destId="{FFA20202-6FE3-4A20-9BA7-15B8893814B4}" srcOrd="0" destOrd="0" presId="urn:microsoft.com/office/officeart/2008/layout/LinedList"/>
    <dgm:cxn modelId="{44552115-393A-46B0-BCF3-75BDC8ABBBD4}" type="presParOf" srcId="{9E9D11ED-8B9B-4F13-B8B1-C125D294E4C1}" destId="{4FAF1ADE-EE13-42FB-AFA4-A0014BE2C707}" srcOrd="0" destOrd="0" presId="urn:microsoft.com/office/officeart/2008/layout/LinedList"/>
    <dgm:cxn modelId="{6F273589-9D2E-4EB6-8101-07BCDD14514D}" type="presParOf" srcId="{9E9D11ED-8B9B-4F13-B8B1-C125D294E4C1}" destId="{5B7C4351-E9EB-4612-A72A-823891356495}" srcOrd="1" destOrd="0" presId="urn:microsoft.com/office/officeart/2008/layout/LinedList"/>
    <dgm:cxn modelId="{C1228D6E-AD41-4DCC-BEE9-D2DC49130369}" type="presParOf" srcId="{5B7C4351-E9EB-4612-A72A-823891356495}" destId="{FFA20202-6FE3-4A20-9BA7-15B8893814B4}" srcOrd="0" destOrd="0" presId="urn:microsoft.com/office/officeart/2008/layout/LinedList"/>
    <dgm:cxn modelId="{CD3764AF-8045-4EAA-82B7-0FA475D0BBB1}" type="presParOf" srcId="{5B7C4351-E9EB-4612-A72A-823891356495}" destId="{F125509F-6A7F-4D83-A258-A7EC8A189C85}" srcOrd="1" destOrd="0" presId="urn:microsoft.com/office/officeart/2008/layout/LinedList"/>
    <dgm:cxn modelId="{19CF8EA4-79AB-4CAA-81C6-4913CDFE7793}" type="presParOf" srcId="{9E9D11ED-8B9B-4F13-B8B1-C125D294E4C1}" destId="{4D62E99D-E262-4791-A45A-C636EF2214F9}" srcOrd="2" destOrd="0" presId="urn:microsoft.com/office/officeart/2008/layout/LinedList"/>
    <dgm:cxn modelId="{AE768531-C4B1-4C92-B831-5471B6270881}" type="presParOf" srcId="{9E9D11ED-8B9B-4F13-B8B1-C125D294E4C1}" destId="{64A01149-1980-4099-B2F3-5C8986582A88}" srcOrd="3" destOrd="0" presId="urn:microsoft.com/office/officeart/2008/layout/LinedList"/>
    <dgm:cxn modelId="{8856A83B-067B-4C26-9A69-8A91D823868E}" type="presParOf" srcId="{64A01149-1980-4099-B2F3-5C8986582A88}" destId="{5496B657-9768-4E26-811A-AB59EB59768B}" srcOrd="0" destOrd="0" presId="urn:microsoft.com/office/officeart/2008/layout/LinedList"/>
    <dgm:cxn modelId="{153DC317-781D-48F0-B44D-701A7DF441A4}" type="presParOf" srcId="{64A01149-1980-4099-B2F3-5C8986582A88}" destId="{E9F4CADF-7138-4ADD-953A-BA2E54A22525}" srcOrd="1" destOrd="0" presId="urn:microsoft.com/office/officeart/2008/layout/LinedList"/>
    <dgm:cxn modelId="{D763A09F-EB71-41BA-8140-F25052EC57B9}" type="presParOf" srcId="{9E9D11ED-8B9B-4F13-B8B1-C125D294E4C1}" destId="{19D5C907-BA2E-4B3E-8FBE-855489BD9DA8}" srcOrd="4" destOrd="0" presId="urn:microsoft.com/office/officeart/2008/layout/LinedList"/>
    <dgm:cxn modelId="{119AA62E-243D-4A36-B932-B5B810C707E2}" type="presParOf" srcId="{9E9D11ED-8B9B-4F13-B8B1-C125D294E4C1}" destId="{87C85BC2-8114-47B8-904F-AF47A5C33114}" srcOrd="5" destOrd="0" presId="urn:microsoft.com/office/officeart/2008/layout/LinedList"/>
    <dgm:cxn modelId="{C26C2A75-17A7-4F5B-B659-08AC833058B1}" type="presParOf" srcId="{87C85BC2-8114-47B8-904F-AF47A5C33114}" destId="{5C44B43A-03E1-4B32-BA12-8C51A4372AA9}" srcOrd="0" destOrd="0" presId="urn:microsoft.com/office/officeart/2008/layout/LinedList"/>
    <dgm:cxn modelId="{04FFA740-0A53-47A0-8124-ED6FDF2A1720}" type="presParOf" srcId="{87C85BC2-8114-47B8-904F-AF47A5C33114}" destId="{AAC3F5CA-5A95-4097-83CF-52D757F127DB}" srcOrd="1" destOrd="0" presId="urn:microsoft.com/office/officeart/2008/layout/LinedList"/>
    <dgm:cxn modelId="{7BCE65D8-B2B7-463F-BBB0-C91DEE1F2D4A}" type="presParOf" srcId="{9E9D11ED-8B9B-4F13-B8B1-C125D294E4C1}" destId="{A6009ED0-8E66-41D6-9E38-DB1117CCD1D4}" srcOrd="6" destOrd="0" presId="urn:microsoft.com/office/officeart/2008/layout/LinedList"/>
    <dgm:cxn modelId="{6C372FF3-84F5-4B4C-A66F-5A0C198140DA}" type="presParOf" srcId="{9E9D11ED-8B9B-4F13-B8B1-C125D294E4C1}" destId="{FD5FBA97-8449-42BB-BE56-1446C4BEEBEE}" srcOrd="7" destOrd="0" presId="urn:microsoft.com/office/officeart/2008/layout/LinedList"/>
    <dgm:cxn modelId="{0EA74EB0-5359-44C7-BC0D-2E06A3E51D49}" type="presParOf" srcId="{FD5FBA97-8449-42BB-BE56-1446C4BEEBEE}" destId="{978EB327-E614-4D25-AB5C-748123FA8B83}" srcOrd="0" destOrd="0" presId="urn:microsoft.com/office/officeart/2008/layout/LinedList"/>
    <dgm:cxn modelId="{49CDF757-E2FA-475C-B9D5-CF09C0A9857E}" type="presParOf" srcId="{FD5FBA97-8449-42BB-BE56-1446C4BEEBEE}" destId="{0CEFCFF2-95B5-4896-B321-00F2C98F4196}" srcOrd="1" destOrd="0" presId="urn:microsoft.com/office/officeart/2008/layout/LinedList"/>
    <dgm:cxn modelId="{A42814EB-8780-491E-AF09-03D0F7BED4B6}" type="presParOf" srcId="{9E9D11ED-8B9B-4F13-B8B1-C125D294E4C1}" destId="{7C20BF5C-811C-456E-AC1B-74AC6A7E1CA9}" srcOrd="8" destOrd="0" presId="urn:microsoft.com/office/officeart/2008/layout/LinedList"/>
    <dgm:cxn modelId="{37F026DB-022F-4A9E-8177-ECB47AC93820}" type="presParOf" srcId="{9E9D11ED-8B9B-4F13-B8B1-C125D294E4C1}" destId="{0FF20D69-BEF9-4C02-AA0F-E11539E98279}" srcOrd="9" destOrd="0" presId="urn:microsoft.com/office/officeart/2008/layout/LinedList"/>
    <dgm:cxn modelId="{FCE6689F-E599-444A-8192-D04153AF0308}" type="presParOf" srcId="{0FF20D69-BEF9-4C02-AA0F-E11539E98279}" destId="{2C1E0303-3479-422B-B0A9-B0E94E12BC12}" srcOrd="0" destOrd="0" presId="urn:microsoft.com/office/officeart/2008/layout/LinedList"/>
    <dgm:cxn modelId="{0A85F93E-4D8B-4409-8AE1-336691AD161A}" type="presParOf" srcId="{0FF20D69-BEF9-4C02-AA0F-E11539E98279}" destId="{8FC27D20-342F-4B8F-8FBC-5819988D93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5202E-83BC-48B4-8F21-06D50BD9D4D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5DAA6BE-889F-4FAC-BF82-255FDEAC0336}">
      <dgm:prSet/>
      <dgm:spPr/>
      <dgm:t>
        <a:bodyPr/>
        <a:lstStyle/>
        <a:p>
          <a:r>
            <a:rPr lang="en-US"/>
            <a:t>It helps the auditor to focus on high-risk areas.</a:t>
          </a:r>
        </a:p>
      </dgm:t>
    </dgm:pt>
    <dgm:pt modelId="{716E6111-1F37-42CE-A370-440A74A3B5F7}" type="parTrans" cxnId="{69633E04-DF63-4BA8-A6E9-BBD85AF91928}">
      <dgm:prSet/>
      <dgm:spPr/>
      <dgm:t>
        <a:bodyPr/>
        <a:lstStyle/>
        <a:p>
          <a:endParaRPr lang="en-US"/>
        </a:p>
      </dgm:t>
    </dgm:pt>
    <dgm:pt modelId="{54D08E13-4E05-48D7-8727-4E75A9CC37F9}" type="sibTrans" cxnId="{69633E04-DF63-4BA8-A6E9-BBD85AF91928}">
      <dgm:prSet/>
      <dgm:spPr/>
      <dgm:t>
        <a:bodyPr/>
        <a:lstStyle/>
        <a:p>
          <a:endParaRPr lang="en-US"/>
        </a:p>
      </dgm:t>
    </dgm:pt>
    <dgm:pt modelId="{DF44195D-ACA6-429D-9AFA-457A1BF9BA7A}">
      <dgm:prSet/>
      <dgm:spPr/>
      <dgm:t>
        <a:bodyPr/>
        <a:lstStyle/>
        <a:p>
          <a:r>
            <a:rPr lang="en-US"/>
            <a:t>It helps in the identification of resource requirements to conduct the audit.</a:t>
          </a:r>
        </a:p>
      </dgm:t>
    </dgm:pt>
    <dgm:pt modelId="{BEDF998D-2017-4704-B28C-7FA9D2427AF8}" type="parTrans" cxnId="{F6716D89-27D9-49C6-ABE6-B41A4447B435}">
      <dgm:prSet/>
      <dgm:spPr/>
      <dgm:t>
        <a:bodyPr/>
        <a:lstStyle/>
        <a:p>
          <a:endParaRPr lang="en-US"/>
        </a:p>
      </dgm:t>
    </dgm:pt>
    <dgm:pt modelId="{DDCADC6C-5495-4D18-B7E3-588E84E96908}" type="sibTrans" cxnId="{F6716D89-27D9-49C6-ABE6-B41A4447B435}">
      <dgm:prSet/>
      <dgm:spPr/>
      <dgm:t>
        <a:bodyPr/>
        <a:lstStyle/>
        <a:p>
          <a:endParaRPr lang="en-US"/>
        </a:p>
      </dgm:t>
    </dgm:pt>
    <dgm:pt modelId="{ADC6AA62-65C8-4484-860A-AE4DCE478831}">
      <dgm:prSet/>
      <dgm:spPr/>
      <dgm:t>
        <a:bodyPr/>
        <a:lstStyle/>
        <a:p>
          <a:r>
            <a:rPr lang="en-US"/>
            <a:t>It helps to estimate the budget for the audit.</a:t>
          </a:r>
        </a:p>
      </dgm:t>
    </dgm:pt>
    <dgm:pt modelId="{10A93DF9-229F-4E9A-9871-45CE28027267}" type="parTrans" cxnId="{F3EAC860-2E82-4CA6-A1B6-97F98E8A16A8}">
      <dgm:prSet/>
      <dgm:spPr/>
      <dgm:t>
        <a:bodyPr/>
        <a:lstStyle/>
        <a:p>
          <a:endParaRPr lang="en-US"/>
        </a:p>
      </dgm:t>
    </dgm:pt>
    <dgm:pt modelId="{2535C917-8440-472C-9668-EC3517BE315B}" type="sibTrans" cxnId="{F3EAC860-2E82-4CA6-A1B6-97F98E8A16A8}">
      <dgm:prSet/>
      <dgm:spPr/>
      <dgm:t>
        <a:bodyPr/>
        <a:lstStyle/>
        <a:p>
          <a:endParaRPr lang="en-US"/>
        </a:p>
      </dgm:t>
    </dgm:pt>
    <dgm:pt modelId="{E0B406AE-9A8D-4F64-8BDF-2677C17D249C}">
      <dgm:prSet/>
      <dgm:spPr/>
      <dgm:t>
        <a:bodyPr/>
        <a:lstStyle/>
        <a:p>
          <a:r>
            <a:rPr lang="en-US"/>
            <a:t>It helps to carry out audit work in a defined structure, which ultimately benefits the auditor as well as the auditee units.</a:t>
          </a:r>
        </a:p>
      </dgm:t>
    </dgm:pt>
    <dgm:pt modelId="{C0C10376-352B-4361-9DBF-B2302F002850}" type="parTrans" cxnId="{6AB3F0E4-285B-4164-9593-C6E183874336}">
      <dgm:prSet/>
      <dgm:spPr/>
      <dgm:t>
        <a:bodyPr/>
        <a:lstStyle/>
        <a:p>
          <a:endParaRPr lang="en-US"/>
        </a:p>
      </dgm:t>
    </dgm:pt>
    <dgm:pt modelId="{0F48005B-C6E0-4557-B6CA-0F3EC82D9EE1}" type="sibTrans" cxnId="{6AB3F0E4-285B-4164-9593-C6E183874336}">
      <dgm:prSet/>
      <dgm:spPr/>
      <dgm:t>
        <a:bodyPr/>
        <a:lstStyle/>
        <a:p>
          <a:endParaRPr lang="en-US"/>
        </a:p>
      </dgm:t>
    </dgm:pt>
    <dgm:pt modelId="{FED86FB3-5A5F-4967-A84C-AA83534BB501}" type="pres">
      <dgm:prSet presAssocID="{5825202E-83BC-48B4-8F21-06D50BD9D4D6}" presName="vert0" presStyleCnt="0">
        <dgm:presLayoutVars>
          <dgm:dir/>
          <dgm:animOne val="branch"/>
          <dgm:animLvl val="lvl"/>
        </dgm:presLayoutVars>
      </dgm:prSet>
      <dgm:spPr/>
    </dgm:pt>
    <dgm:pt modelId="{FBF017C6-5364-45FE-93BE-5F13BC9B613D}" type="pres">
      <dgm:prSet presAssocID="{85DAA6BE-889F-4FAC-BF82-255FDEAC0336}" presName="thickLine" presStyleLbl="alignNode1" presStyleIdx="0" presStyleCnt="4"/>
      <dgm:spPr/>
    </dgm:pt>
    <dgm:pt modelId="{D920B117-B8B9-49EB-98AF-59398FE8C627}" type="pres">
      <dgm:prSet presAssocID="{85DAA6BE-889F-4FAC-BF82-255FDEAC0336}" presName="horz1" presStyleCnt="0"/>
      <dgm:spPr/>
    </dgm:pt>
    <dgm:pt modelId="{53A81B92-EFFD-49A8-89D1-7D1D2DC2C9B3}" type="pres">
      <dgm:prSet presAssocID="{85DAA6BE-889F-4FAC-BF82-255FDEAC0336}" presName="tx1" presStyleLbl="revTx" presStyleIdx="0" presStyleCnt="4"/>
      <dgm:spPr/>
    </dgm:pt>
    <dgm:pt modelId="{87FB5328-3C50-4A0F-9FB4-04D31C796232}" type="pres">
      <dgm:prSet presAssocID="{85DAA6BE-889F-4FAC-BF82-255FDEAC0336}" presName="vert1" presStyleCnt="0"/>
      <dgm:spPr/>
    </dgm:pt>
    <dgm:pt modelId="{C72937E1-34EF-440F-B46B-BC26CD2F1FCC}" type="pres">
      <dgm:prSet presAssocID="{DF44195D-ACA6-429D-9AFA-457A1BF9BA7A}" presName="thickLine" presStyleLbl="alignNode1" presStyleIdx="1" presStyleCnt="4"/>
      <dgm:spPr/>
    </dgm:pt>
    <dgm:pt modelId="{20154AD9-4656-44C9-9896-6935616AC8A2}" type="pres">
      <dgm:prSet presAssocID="{DF44195D-ACA6-429D-9AFA-457A1BF9BA7A}" presName="horz1" presStyleCnt="0"/>
      <dgm:spPr/>
    </dgm:pt>
    <dgm:pt modelId="{DCE849DD-C4EC-451F-8152-2923810A8139}" type="pres">
      <dgm:prSet presAssocID="{DF44195D-ACA6-429D-9AFA-457A1BF9BA7A}" presName="tx1" presStyleLbl="revTx" presStyleIdx="1" presStyleCnt="4"/>
      <dgm:spPr/>
    </dgm:pt>
    <dgm:pt modelId="{ACFC9CBA-DD47-4CE6-846E-C2C9357E2AC8}" type="pres">
      <dgm:prSet presAssocID="{DF44195D-ACA6-429D-9AFA-457A1BF9BA7A}" presName="vert1" presStyleCnt="0"/>
      <dgm:spPr/>
    </dgm:pt>
    <dgm:pt modelId="{1B488A5B-FC6E-4ABE-9ECE-B424F8B27379}" type="pres">
      <dgm:prSet presAssocID="{ADC6AA62-65C8-4484-860A-AE4DCE478831}" presName="thickLine" presStyleLbl="alignNode1" presStyleIdx="2" presStyleCnt="4"/>
      <dgm:spPr/>
    </dgm:pt>
    <dgm:pt modelId="{6B1DEF22-B9CE-4628-A99A-613FC5DCE258}" type="pres">
      <dgm:prSet presAssocID="{ADC6AA62-65C8-4484-860A-AE4DCE478831}" presName="horz1" presStyleCnt="0"/>
      <dgm:spPr/>
    </dgm:pt>
    <dgm:pt modelId="{E9DCA4D4-34FB-4B9D-ABF2-C54599E0BE0A}" type="pres">
      <dgm:prSet presAssocID="{ADC6AA62-65C8-4484-860A-AE4DCE478831}" presName="tx1" presStyleLbl="revTx" presStyleIdx="2" presStyleCnt="4"/>
      <dgm:spPr/>
    </dgm:pt>
    <dgm:pt modelId="{AD5C2537-15CE-49E1-8900-846721B93E00}" type="pres">
      <dgm:prSet presAssocID="{ADC6AA62-65C8-4484-860A-AE4DCE478831}" presName="vert1" presStyleCnt="0"/>
      <dgm:spPr/>
    </dgm:pt>
    <dgm:pt modelId="{ADC03FD1-009D-489F-9E75-DD363E3160C3}" type="pres">
      <dgm:prSet presAssocID="{E0B406AE-9A8D-4F64-8BDF-2677C17D249C}" presName="thickLine" presStyleLbl="alignNode1" presStyleIdx="3" presStyleCnt="4"/>
      <dgm:spPr/>
    </dgm:pt>
    <dgm:pt modelId="{487A2978-9D5F-4922-8947-18EEDFB1FCB5}" type="pres">
      <dgm:prSet presAssocID="{E0B406AE-9A8D-4F64-8BDF-2677C17D249C}" presName="horz1" presStyleCnt="0"/>
      <dgm:spPr/>
    </dgm:pt>
    <dgm:pt modelId="{779F1328-786A-4BF4-AE76-9D9AB3C518B7}" type="pres">
      <dgm:prSet presAssocID="{E0B406AE-9A8D-4F64-8BDF-2677C17D249C}" presName="tx1" presStyleLbl="revTx" presStyleIdx="3" presStyleCnt="4"/>
      <dgm:spPr/>
    </dgm:pt>
    <dgm:pt modelId="{10582DD9-C176-4261-8E0D-4A878042A9AC}" type="pres">
      <dgm:prSet presAssocID="{E0B406AE-9A8D-4F64-8BDF-2677C17D249C}" presName="vert1" presStyleCnt="0"/>
      <dgm:spPr/>
    </dgm:pt>
  </dgm:ptLst>
  <dgm:cxnLst>
    <dgm:cxn modelId="{69633E04-DF63-4BA8-A6E9-BBD85AF91928}" srcId="{5825202E-83BC-48B4-8F21-06D50BD9D4D6}" destId="{85DAA6BE-889F-4FAC-BF82-255FDEAC0336}" srcOrd="0" destOrd="0" parTransId="{716E6111-1F37-42CE-A370-440A74A3B5F7}" sibTransId="{54D08E13-4E05-48D7-8727-4E75A9CC37F9}"/>
    <dgm:cxn modelId="{7EC13A08-8813-48F1-ACC4-F039CCAF9821}" type="presOf" srcId="{E0B406AE-9A8D-4F64-8BDF-2677C17D249C}" destId="{779F1328-786A-4BF4-AE76-9D9AB3C518B7}" srcOrd="0" destOrd="0" presId="urn:microsoft.com/office/officeart/2008/layout/LinedList"/>
    <dgm:cxn modelId="{F3EAC860-2E82-4CA6-A1B6-97F98E8A16A8}" srcId="{5825202E-83BC-48B4-8F21-06D50BD9D4D6}" destId="{ADC6AA62-65C8-4484-860A-AE4DCE478831}" srcOrd="2" destOrd="0" parTransId="{10A93DF9-229F-4E9A-9871-45CE28027267}" sibTransId="{2535C917-8440-472C-9668-EC3517BE315B}"/>
    <dgm:cxn modelId="{7E893E57-9F05-4597-A7F8-6C9E6D0F52ED}" type="presOf" srcId="{5825202E-83BC-48B4-8F21-06D50BD9D4D6}" destId="{FED86FB3-5A5F-4967-A84C-AA83534BB501}" srcOrd="0" destOrd="0" presId="urn:microsoft.com/office/officeart/2008/layout/LinedList"/>
    <dgm:cxn modelId="{F6716D89-27D9-49C6-ABE6-B41A4447B435}" srcId="{5825202E-83BC-48B4-8F21-06D50BD9D4D6}" destId="{DF44195D-ACA6-429D-9AFA-457A1BF9BA7A}" srcOrd="1" destOrd="0" parTransId="{BEDF998D-2017-4704-B28C-7FA9D2427AF8}" sibTransId="{DDCADC6C-5495-4D18-B7E3-588E84E96908}"/>
    <dgm:cxn modelId="{CADDBCDC-83F3-48BA-A948-56BA7B8963FA}" type="presOf" srcId="{ADC6AA62-65C8-4484-860A-AE4DCE478831}" destId="{E9DCA4D4-34FB-4B9D-ABF2-C54599E0BE0A}" srcOrd="0" destOrd="0" presId="urn:microsoft.com/office/officeart/2008/layout/LinedList"/>
    <dgm:cxn modelId="{03BEEEE4-1839-4B23-AA04-88FCDB3280A6}" type="presOf" srcId="{85DAA6BE-889F-4FAC-BF82-255FDEAC0336}" destId="{53A81B92-EFFD-49A8-89D1-7D1D2DC2C9B3}" srcOrd="0" destOrd="0" presId="urn:microsoft.com/office/officeart/2008/layout/LinedList"/>
    <dgm:cxn modelId="{6AB3F0E4-285B-4164-9593-C6E183874336}" srcId="{5825202E-83BC-48B4-8F21-06D50BD9D4D6}" destId="{E0B406AE-9A8D-4F64-8BDF-2677C17D249C}" srcOrd="3" destOrd="0" parTransId="{C0C10376-352B-4361-9DBF-B2302F002850}" sibTransId="{0F48005B-C6E0-4557-B6CA-0F3EC82D9EE1}"/>
    <dgm:cxn modelId="{7D21CEF6-6D4B-4DEF-9EBD-F5E2DD14F366}" type="presOf" srcId="{DF44195D-ACA6-429D-9AFA-457A1BF9BA7A}" destId="{DCE849DD-C4EC-451F-8152-2923810A8139}" srcOrd="0" destOrd="0" presId="urn:microsoft.com/office/officeart/2008/layout/LinedList"/>
    <dgm:cxn modelId="{55B41E66-2D89-40F9-BB48-00C7987BD3E3}" type="presParOf" srcId="{FED86FB3-5A5F-4967-A84C-AA83534BB501}" destId="{FBF017C6-5364-45FE-93BE-5F13BC9B613D}" srcOrd="0" destOrd="0" presId="urn:microsoft.com/office/officeart/2008/layout/LinedList"/>
    <dgm:cxn modelId="{0E113ADF-96AA-4923-8D68-5BF4085140B7}" type="presParOf" srcId="{FED86FB3-5A5F-4967-A84C-AA83534BB501}" destId="{D920B117-B8B9-49EB-98AF-59398FE8C627}" srcOrd="1" destOrd="0" presId="urn:microsoft.com/office/officeart/2008/layout/LinedList"/>
    <dgm:cxn modelId="{77B4150B-3311-4988-95FE-BFA8B822F92A}" type="presParOf" srcId="{D920B117-B8B9-49EB-98AF-59398FE8C627}" destId="{53A81B92-EFFD-49A8-89D1-7D1D2DC2C9B3}" srcOrd="0" destOrd="0" presId="urn:microsoft.com/office/officeart/2008/layout/LinedList"/>
    <dgm:cxn modelId="{A3ED18D0-8DA5-4095-B431-C4E946A234A4}" type="presParOf" srcId="{D920B117-B8B9-49EB-98AF-59398FE8C627}" destId="{87FB5328-3C50-4A0F-9FB4-04D31C796232}" srcOrd="1" destOrd="0" presId="urn:microsoft.com/office/officeart/2008/layout/LinedList"/>
    <dgm:cxn modelId="{9C263F82-F276-44C4-8957-BF48F982F4DB}" type="presParOf" srcId="{FED86FB3-5A5F-4967-A84C-AA83534BB501}" destId="{C72937E1-34EF-440F-B46B-BC26CD2F1FCC}" srcOrd="2" destOrd="0" presId="urn:microsoft.com/office/officeart/2008/layout/LinedList"/>
    <dgm:cxn modelId="{AE4544F9-FF6E-4E2C-B73C-0FA011360230}" type="presParOf" srcId="{FED86FB3-5A5F-4967-A84C-AA83534BB501}" destId="{20154AD9-4656-44C9-9896-6935616AC8A2}" srcOrd="3" destOrd="0" presId="urn:microsoft.com/office/officeart/2008/layout/LinedList"/>
    <dgm:cxn modelId="{41349350-9AF6-468C-99D7-BDF3476CE236}" type="presParOf" srcId="{20154AD9-4656-44C9-9896-6935616AC8A2}" destId="{DCE849DD-C4EC-451F-8152-2923810A8139}" srcOrd="0" destOrd="0" presId="urn:microsoft.com/office/officeart/2008/layout/LinedList"/>
    <dgm:cxn modelId="{D93AA7A6-9B3C-49AA-BE9E-03E2EC72EA2E}" type="presParOf" srcId="{20154AD9-4656-44C9-9896-6935616AC8A2}" destId="{ACFC9CBA-DD47-4CE6-846E-C2C9357E2AC8}" srcOrd="1" destOrd="0" presId="urn:microsoft.com/office/officeart/2008/layout/LinedList"/>
    <dgm:cxn modelId="{BB48FF6A-D47E-40EB-B93C-3B19B7905F43}" type="presParOf" srcId="{FED86FB3-5A5F-4967-A84C-AA83534BB501}" destId="{1B488A5B-FC6E-4ABE-9ECE-B424F8B27379}" srcOrd="4" destOrd="0" presId="urn:microsoft.com/office/officeart/2008/layout/LinedList"/>
    <dgm:cxn modelId="{F9B0BFE7-304C-4B52-AE19-D7E6813C0907}" type="presParOf" srcId="{FED86FB3-5A5F-4967-A84C-AA83534BB501}" destId="{6B1DEF22-B9CE-4628-A99A-613FC5DCE258}" srcOrd="5" destOrd="0" presId="urn:microsoft.com/office/officeart/2008/layout/LinedList"/>
    <dgm:cxn modelId="{18DE150B-42A2-4740-9CC8-FE8BB4C2BAB2}" type="presParOf" srcId="{6B1DEF22-B9CE-4628-A99A-613FC5DCE258}" destId="{E9DCA4D4-34FB-4B9D-ABF2-C54599E0BE0A}" srcOrd="0" destOrd="0" presId="urn:microsoft.com/office/officeart/2008/layout/LinedList"/>
    <dgm:cxn modelId="{EAA2BAE5-A2E4-4080-B44D-6C1A3EA017EA}" type="presParOf" srcId="{6B1DEF22-B9CE-4628-A99A-613FC5DCE258}" destId="{AD5C2537-15CE-49E1-8900-846721B93E00}" srcOrd="1" destOrd="0" presId="urn:microsoft.com/office/officeart/2008/layout/LinedList"/>
    <dgm:cxn modelId="{0214851B-D329-4AD4-9DCD-232190404F2B}" type="presParOf" srcId="{FED86FB3-5A5F-4967-A84C-AA83534BB501}" destId="{ADC03FD1-009D-489F-9E75-DD363E3160C3}" srcOrd="6" destOrd="0" presId="urn:microsoft.com/office/officeart/2008/layout/LinedList"/>
    <dgm:cxn modelId="{DA5A4A4A-D99C-4545-8E7B-186FFBFB4AE0}" type="presParOf" srcId="{FED86FB3-5A5F-4967-A84C-AA83534BB501}" destId="{487A2978-9D5F-4922-8947-18EEDFB1FCB5}" srcOrd="7" destOrd="0" presId="urn:microsoft.com/office/officeart/2008/layout/LinedList"/>
    <dgm:cxn modelId="{B1D8CCD6-1BD7-494C-A743-0C46370206A1}" type="presParOf" srcId="{487A2978-9D5F-4922-8947-18EEDFB1FCB5}" destId="{779F1328-786A-4BF4-AE76-9D9AB3C518B7}" srcOrd="0" destOrd="0" presId="urn:microsoft.com/office/officeart/2008/layout/LinedList"/>
    <dgm:cxn modelId="{B5EBC3B8-2692-49DD-8A3A-1A9070B49D0F}" type="presParOf" srcId="{487A2978-9D5F-4922-8947-18EEDFB1FCB5}" destId="{10582DD9-C176-4261-8E0D-4A878042A9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F1ADE-EE13-42FB-AFA4-A0014BE2C707}">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20202-6FE3-4A20-9BA7-15B8893814B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objectives of the audit</a:t>
          </a:r>
        </a:p>
      </dsp:txBody>
      <dsp:txXfrm>
        <a:off x="0" y="623"/>
        <a:ext cx="6492875" cy="1020830"/>
      </dsp:txXfrm>
    </dsp:sp>
    <dsp:sp modelId="{4D62E99D-E262-4791-A45A-C636EF2214F9}">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6B657-9768-4E26-811A-AB59EB59768B}">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scope of the audit</a:t>
          </a:r>
        </a:p>
      </dsp:txBody>
      <dsp:txXfrm>
        <a:off x="0" y="1021453"/>
        <a:ext cx="6492875" cy="1020830"/>
      </dsp:txXfrm>
    </dsp:sp>
    <dsp:sp modelId="{19D5C907-BA2E-4B3E-8FBE-855489BD9DA8}">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4B43A-03E1-4B32-BA12-8C51A4372AA9}">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periodicity of the audit</a:t>
          </a:r>
        </a:p>
      </dsp:txBody>
      <dsp:txXfrm>
        <a:off x="0" y="2042284"/>
        <a:ext cx="6492875" cy="1020830"/>
      </dsp:txXfrm>
    </dsp:sp>
    <dsp:sp modelId="{A6009ED0-8E66-41D6-9E38-DB1117CCD1D4}">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EB327-E614-4D25-AB5C-748123FA8B8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members of the audit team</a:t>
          </a:r>
        </a:p>
      </dsp:txBody>
      <dsp:txXfrm>
        <a:off x="0" y="3063115"/>
        <a:ext cx="6492875" cy="1020830"/>
      </dsp:txXfrm>
    </dsp:sp>
    <dsp:sp modelId="{7C20BF5C-811C-456E-AC1B-74AC6A7E1CA9}">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E0303-3479-422B-B0A9-B0E94E12BC1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method of audit</a:t>
          </a:r>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17C6-5364-45FE-93BE-5F13BC9B613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81B92-EFFD-49A8-89D1-7D1D2DC2C9B3}">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helps the auditor to focus on high-risk areas.</a:t>
          </a:r>
        </a:p>
      </dsp:txBody>
      <dsp:txXfrm>
        <a:off x="0" y="0"/>
        <a:ext cx="6492875" cy="1276350"/>
      </dsp:txXfrm>
    </dsp:sp>
    <dsp:sp modelId="{C72937E1-34EF-440F-B46B-BC26CD2F1FCC}">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49DD-C4EC-451F-8152-2923810A8139}">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helps in the identification of resource requirements to conduct the audit.</a:t>
          </a:r>
        </a:p>
      </dsp:txBody>
      <dsp:txXfrm>
        <a:off x="0" y="1276350"/>
        <a:ext cx="6492875" cy="1276350"/>
      </dsp:txXfrm>
    </dsp:sp>
    <dsp:sp modelId="{1B488A5B-FC6E-4ABE-9ECE-B424F8B27379}">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CA4D4-34FB-4B9D-ABF2-C54599E0BE0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helps to estimate the budget for the audit.</a:t>
          </a:r>
        </a:p>
      </dsp:txBody>
      <dsp:txXfrm>
        <a:off x="0" y="2552700"/>
        <a:ext cx="6492875" cy="1276350"/>
      </dsp:txXfrm>
    </dsp:sp>
    <dsp:sp modelId="{ADC03FD1-009D-489F-9E75-DD363E3160C3}">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F1328-786A-4BF4-AE76-9D9AB3C518B7}">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helps to carry out audit work in a defined structure, which ultimately benefits the auditor as well as the auditee units.</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E8606-0D66-473E-829B-BC06024EE4F6}"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EDA33-1C50-4482-A3FD-BC6029AC2971}" type="slidenum">
              <a:rPr lang="en-US" smtClean="0"/>
              <a:t>‹#›</a:t>
            </a:fld>
            <a:endParaRPr lang="en-US"/>
          </a:p>
        </p:txBody>
      </p:sp>
    </p:spTree>
    <p:extLst>
      <p:ext uri="{BB962C8B-B14F-4D97-AF65-F5344CB8AC3E}">
        <p14:creationId xmlns:p14="http://schemas.microsoft.com/office/powerpoint/2010/main" val="20853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EDA33-1C50-4482-A3FD-BC6029AC2971}" type="slidenum">
              <a:rPr lang="en-US" smtClean="0"/>
              <a:t>15</a:t>
            </a:fld>
            <a:endParaRPr lang="en-US"/>
          </a:p>
        </p:txBody>
      </p:sp>
    </p:spTree>
    <p:extLst>
      <p:ext uri="{BB962C8B-B14F-4D97-AF65-F5344CB8AC3E}">
        <p14:creationId xmlns:p14="http://schemas.microsoft.com/office/powerpoint/2010/main" val="87694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EDA33-1C50-4482-A3FD-BC6029AC2971}" type="slidenum">
              <a:rPr lang="en-US" smtClean="0"/>
              <a:t>16</a:t>
            </a:fld>
            <a:endParaRPr lang="en-US"/>
          </a:p>
        </p:txBody>
      </p:sp>
    </p:spTree>
    <p:extLst>
      <p:ext uri="{BB962C8B-B14F-4D97-AF65-F5344CB8AC3E}">
        <p14:creationId xmlns:p14="http://schemas.microsoft.com/office/powerpoint/2010/main" val="24592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6EBC-DB69-2ED1-8263-0EAD40C90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CADC5-D22C-5FAA-B2D4-557F70E16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AF8C5-9A95-503D-9D0C-0ACB0D9E936D}"/>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B6CCDF66-C1CF-EA76-1645-9FF22014F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7EE49-8CA1-E267-114D-D2E8EFC62A50}"/>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82446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A873-D3A0-21C4-0BEA-341142482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8354D-5606-6C20-B86E-66F9B08AA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7BCCC-4746-147C-AAAD-04E4EC7E3626}"/>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0F99E6EC-5001-48EC-7904-C3C9B1DDA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BAF52-77BA-D529-C1F0-1EF7916E9EEB}"/>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7877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D2ADC-E127-C8D4-DBD1-54D6B24E68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86B5A-0DDF-0343-D49F-A8EF50D39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3840B-BD7D-F14E-84E4-265DCDC7BB15}"/>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9E4538A6-0A7E-23F4-29D2-F96EDA3C4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1EE90-0589-B337-F9BF-E3224B620837}"/>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29549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C10E-CA51-29E8-53DA-392ECFE6C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77528-E4E8-915B-C7CD-7AB3F4442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25740-A3C6-4D39-4228-1C831FBDC315}"/>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501F1172-D880-5F26-30B8-535D39E15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F8D93-B774-AB02-C1D5-6381D6174EE6}"/>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83589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79B4-79E3-C820-71F0-C90939CD6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89F6-6F65-46AF-1C6F-74DDC66BA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54445-8F01-AED3-D7F3-E6C9AA171E19}"/>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F4D6A12E-AB21-07DC-05B1-9FAFF2D8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9527-8A5E-1712-88BD-E4F47BDB46D4}"/>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10813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D8FC-B799-5F0D-51A4-E4AD15A15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5E376-D3B9-F6B4-2440-9A29A937C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F81E0-D253-1034-ACDB-C1E69327D7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3D4F6-F9FD-26D1-EF2D-ED436668CA30}"/>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6" name="Footer Placeholder 5">
            <a:extLst>
              <a:ext uri="{FF2B5EF4-FFF2-40B4-BE49-F238E27FC236}">
                <a16:creationId xmlns:a16="http://schemas.microsoft.com/office/drawing/2014/main" id="{9D93677F-4300-613C-64F6-147E539A9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EA911-693B-3DE3-8306-C18BE0481DD3}"/>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205473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FFB4-03BB-3C32-AC10-F2AE3969B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20DB4-9926-1264-9E19-1272BF8BC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95BC5-1238-A4FB-E406-BB692669D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FD6605-A388-59F4-8F59-EC358AC2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9E463-73C9-CE47-1F86-88C1D54B2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8B09F1-C26E-3F54-9553-E6DF2F3E186D}"/>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8" name="Footer Placeholder 7">
            <a:extLst>
              <a:ext uri="{FF2B5EF4-FFF2-40B4-BE49-F238E27FC236}">
                <a16:creationId xmlns:a16="http://schemas.microsoft.com/office/drawing/2014/main" id="{07E555EE-4230-54FC-0D90-AAAF3B400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7CE4AE-0C78-8745-2872-1C27D796978B}"/>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356074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D909-83AD-2158-6EF6-A1FC8A1A13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D9343-30B9-58F7-9ABC-A8F4AF04C157}"/>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4" name="Footer Placeholder 3">
            <a:extLst>
              <a:ext uri="{FF2B5EF4-FFF2-40B4-BE49-F238E27FC236}">
                <a16:creationId xmlns:a16="http://schemas.microsoft.com/office/drawing/2014/main" id="{B20FA433-515B-ECE8-B959-2C52C1C0FC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A802A5-BD8A-E863-A849-CA2389E4E7C0}"/>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293112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CCA8D-7C1E-101A-26C4-88031F67E3F5}"/>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3" name="Footer Placeholder 2">
            <a:extLst>
              <a:ext uri="{FF2B5EF4-FFF2-40B4-BE49-F238E27FC236}">
                <a16:creationId xmlns:a16="http://schemas.microsoft.com/office/drawing/2014/main" id="{6BA1371B-377E-AFA6-0C20-95C8D84A5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36BE0-09E6-44BD-0E07-6F9CA0786E19}"/>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92380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C03B-965B-3D3C-A383-02236600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3CF45-86C6-521C-A108-DEBFA558A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54266-523E-4CBE-C3CC-320DA3E1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EC43F-CAF8-1742-1B1C-2F21FA0405E3}"/>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6" name="Footer Placeholder 5">
            <a:extLst>
              <a:ext uri="{FF2B5EF4-FFF2-40B4-BE49-F238E27FC236}">
                <a16:creationId xmlns:a16="http://schemas.microsoft.com/office/drawing/2014/main" id="{3F171A05-BCF4-B6A4-9638-C369F99FC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21453-B821-8F23-EBD5-A944E0A8E5D6}"/>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300085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11FF-6926-37E4-0BB4-B74A92D00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D35C97-C399-8BE1-9E85-2EADF4D66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FBC27-D4D4-D064-17A4-F6941F146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CC719-D454-4560-08B3-74CE858ABDB5}"/>
              </a:ext>
            </a:extLst>
          </p:cNvPr>
          <p:cNvSpPr>
            <a:spLocks noGrp="1"/>
          </p:cNvSpPr>
          <p:nvPr>
            <p:ph type="dt" sz="half" idx="10"/>
          </p:nvPr>
        </p:nvSpPr>
        <p:spPr/>
        <p:txBody>
          <a:bodyPr/>
          <a:lstStyle/>
          <a:p>
            <a:fld id="{E08A62C4-4B0C-40A8-95C6-A8C23F1A18F3}" type="datetimeFigureOut">
              <a:rPr lang="en-US" smtClean="0"/>
              <a:t>2/17/2024</a:t>
            </a:fld>
            <a:endParaRPr lang="en-US"/>
          </a:p>
        </p:txBody>
      </p:sp>
      <p:sp>
        <p:nvSpPr>
          <p:cNvPr id="6" name="Footer Placeholder 5">
            <a:extLst>
              <a:ext uri="{FF2B5EF4-FFF2-40B4-BE49-F238E27FC236}">
                <a16:creationId xmlns:a16="http://schemas.microsoft.com/office/drawing/2014/main" id="{6D70EEE5-944A-6B5B-ABB4-D85918888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BCC6A-E950-EABD-22E0-F0981FF742F9}"/>
              </a:ext>
            </a:extLst>
          </p:cNvPr>
          <p:cNvSpPr>
            <a:spLocks noGrp="1"/>
          </p:cNvSpPr>
          <p:nvPr>
            <p:ph type="sldNum" sz="quarter" idx="12"/>
          </p:nvPr>
        </p:nvSpPr>
        <p:spPr/>
        <p:txBody>
          <a:bodyPr/>
          <a:lstStyle/>
          <a:p>
            <a:fld id="{EA88D709-0F8C-47D1-ABDB-6DAB2A2BEDB8}" type="slidenum">
              <a:rPr lang="en-US" smtClean="0"/>
              <a:t>‹#›</a:t>
            </a:fld>
            <a:endParaRPr lang="en-US"/>
          </a:p>
        </p:txBody>
      </p:sp>
    </p:spTree>
    <p:extLst>
      <p:ext uri="{BB962C8B-B14F-4D97-AF65-F5344CB8AC3E}">
        <p14:creationId xmlns:p14="http://schemas.microsoft.com/office/powerpoint/2010/main" val="18655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5B11B-D1FE-E84D-B42A-81ACE13EF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A3578-A1C7-764C-BBFC-C336D1BFB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51EF2-E623-FEE7-DE4B-0E12AE675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A62C4-4B0C-40A8-95C6-A8C23F1A18F3}" type="datetimeFigureOut">
              <a:rPr lang="en-US" smtClean="0"/>
              <a:t>2/17/2024</a:t>
            </a:fld>
            <a:endParaRPr lang="en-US"/>
          </a:p>
        </p:txBody>
      </p:sp>
      <p:sp>
        <p:nvSpPr>
          <p:cNvPr id="5" name="Footer Placeholder 4">
            <a:extLst>
              <a:ext uri="{FF2B5EF4-FFF2-40B4-BE49-F238E27FC236}">
                <a16:creationId xmlns:a16="http://schemas.microsoft.com/office/drawing/2014/main" id="{4B6D8DA3-607C-148B-7786-F723BB1F2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1ADA9D-30E8-5D14-8A72-722A54BDA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8D709-0F8C-47D1-ABDB-6DAB2A2BEDB8}" type="slidenum">
              <a:rPr lang="en-US" smtClean="0"/>
              <a:t>‹#›</a:t>
            </a:fld>
            <a:endParaRPr lang="en-US"/>
          </a:p>
        </p:txBody>
      </p:sp>
    </p:spTree>
    <p:extLst>
      <p:ext uri="{BB962C8B-B14F-4D97-AF65-F5344CB8AC3E}">
        <p14:creationId xmlns:p14="http://schemas.microsoft.com/office/powerpoint/2010/main" val="163854508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4ACBF-D0EB-F810-3BF4-5E093AA58392}"/>
              </a:ext>
            </a:extLst>
          </p:cNvPr>
          <p:cNvSpPr>
            <a:spLocks noGrp="1"/>
          </p:cNvSpPr>
          <p:nvPr>
            <p:ph type="ctrTitle"/>
          </p:nvPr>
        </p:nvSpPr>
        <p:spPr>
          <a:xfrm>
            <a:off x="880281" y="921452"/>
            <a:ext cx="4985018" cy="3268639"/>
          </a:xfrm>
        </p:spPr>
        <p:txBody>
          <a:bodyPr anchor="b">
            <a:normAutofit/>
          </a:bodyPr>
          <a:lstStyle/>
          <a:p>
            <a:pPr algn="l"/>
            <a:r>
              <a:rPr lang="en-US" sz="7200" dirty="0"/>
              <a:t>Lecture 2</a:t>
            </a:r>
          </a:p>
        </p:txBody>
      </p:sp>
      <p:sp>
        <p:nvSpPr>
          <p:cNvPr id="3" name="Subtitle 2">
            <a:extLst>
              <a:ext uri="{FF2B5EF4-FFF2-40B4-BE49-F238E27FC236}">
                <a16:creationId xmlns:a16="http://schemas.microsoft.com/office/drawing/2014/main" id="{AC399DB5-2334-9B51-22F0-807BA09CF591}"/>
              </a:ext>
            </a:extLst>
          </p:cNvPr>
          <p:cNvSpPr>
            <a:spLocks noGrp="1"/>
          </p:cNvSpPr>
          <p:nvPr>
            <p:ph type="subTitle" idx="1"/>
          </p:nvPr>
        </p:nvSpPr>
        <p:spPr>
          <a:xfrm>
            <a:off x="880281" y="4285129"/>
            <a:ext cx="4985017" cy="1420409"/>
          </a:xfrm>
        </p:spPr>
        <p:txBody>
          <a:bodyPr anchor="t">
            <a:normAutofit/>
          </a:bodyPr>
          <a:lstStyle/>
          <a:p>
            <a:pPr algn="l"/>
            <a:r>
              <a:rPr lang="en-US" dirty="0"/>
              <a:t>CS494 – Information System Audit and Control </a:t>
            </a:r>
          </a:p>
          <a:p>
            <a:pPr algn="l"/>
            <a:r>
              <a:rPr lang="en-US" dirty="0"/>
              <a:t>17</a:t>
            </a:r>
            <a:r>
              <a:rPr lang="en-US" baseline="30000" dirty="0"/>
              <a:t>th</a:t>
            </a:r>
            <a:r>
              <a:rPr lang="en-US" dirty="0"/>
              <a:t> Feb 2024</a:t>
            </a:r>
          </a:p>
        </p:txBody>
      </p:sp>
      <p:sp>
        <p:nvSpPr>
          <p:cNvPr id="19" name="Freeform: Shape 18">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630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3FF4-77EC-ED75-5203-17A6198B72CA}"/>
              </a:ext>
            </a:extLst>
          </p:cNvPr>
          <p:cNvSpPr>
            <a:spLocks noGrp="1"/>
          </p:cNvSpPr>
          <p:nvPr>
            <p:ph type="title"/>
          </p:nvPr>
        </p:nvSpPr>
        <p:spPr>
          <a:xfrm>
            <a:off x="0" y="1"/>
            <a:ext cx="10515600" cy="975360"/>
          </a:xfrm>
        </p:spPr>
        <p:txBody>
          <a:bodyPr/>
          <a:lstStyle/>
          <a:p>
            <a:r>
              <a:rPr lang="en-US" dirty="0"/>
              <a:t>Audit planning process steps (read yourself)</a:t>
            </a:r>
          </a:p>
        </p:txBody>
      </p:sp>
      <p:sp>
        <p:nvSpPr>
          <p:cNvPr id="3" name="Content Placeholder 2">
            <a:extLst>
              <a:ext uri="{FF2B5EF4-FFF2-40B4-BE49-F238E27FC236}">
                <a16:creationId xmlns:a16="http://schemas.microsoft.com/office/drawing/2014/main" id="{B1B1C2BB-2F07-EC98-B2B9-2E74CB60B744}"/>
              </a:ext>
            </a:extLst>
          </p:cNvPr>
          <p:cNvSpPr>
            <a:spLocks noGrp="1"/>
          </p:cNvSpPr>
          <p:nvPr>
            <p:ph idx="1"/>
          </p:nvPr>
        </p:nvSpPr>
        <p:spPr>
          <a:xfrm>
            <a:off x="162560" y="975360"/>
            <a:ext cx="11866880" cy="5669280"/>
          </a:xfrm>
        </p:spPr>
        <p:txBody>
          <a:bodyPr>
            <a:noAutofit/>
          </a:bodyPr>
          <a:lstStyle/>
          <a:p>
            <a:pPr algn="just"/>
            <a:r>
              <a:rPr lang="en-US" sz="2400" b="0" i="0" dirty="0">
                <a:solidFill>
                  <a:srgbClr val="000000"/>
                </a:solidFill>
                <a:effectLst/>
                <a:cs typeface="Segoe UI" panose="020B0502040204020203" pitchFamily="34" charset="0"/>
              </a:rPr>
              <a:t>Gain an understanding of the organization’s mission, objectives, purpose and processes, which include information and processing requirements such as availability, integrity, security, and business technology and information confidentiality. </a:t>
            </a:r>
          </a:p>
          <a:p>
            <a:pPr algn="just"/>
            <a:r>
              <a:rPr lang="en-US" sz="2400" b="0" i="0" dirty="0">
                <a:solidFill>
                  <a:srgbClr val="000000"/>
                </a:solidFill>
                <a:effectLst/>
                <a:cs typeface="Segoe UI" panose="020B0502040204020203" pitchFamily="34" charset="0"/>
              </a:rPr>
              <a:t>Gain an understanding of the organization’s governance structure and practices related to the audit objectives.</a:t>
            </a:r>
          </a:p>
          <a:p>
            <a:pPr algn="just"/>
            <a:r>
              <a:rPr lang="en-US" sz="2400" b="0" i="0" dirty="0">
                <a:solidFill>
                  <a:srgbClr val="000000"/>
                </a:solidFill>
                <a:effectLst/>
                <a:cs typeface="Segoe UI" panose="020B0502040204020203" pitchFamily="34" charset="0"/>
              </a:rPr>
              <a:t>Understand changes in the business environment of the auditee.</a:t>
            </a:r>
          </a:p>
          <a:p>
            <a:pPr algn="just"/>
            <a:r>
              <a:rPr lang="en-US" sz="2400" b="0" i="0" dirty="0">
                <a:solidFill>
                  <a:srgbClr val="000000"/>
                </a:solidFill>
                <a:effectLst/>
                <a:cs typeface="Segoe UI" panose="020B0502040204020203" pitchFamily="34" charset="0"/>
              </a:rPr>
              <a:t>Review prior work papers.</a:t>
            </a:r>
          </a:p>
          <a:p>
            <a:pPr algn="just"/>
            <a:r>
              <a:rPr lang="en-US" sz="2400" b="0" i="0" dirty="0">
                <a:solidFill>
                  <a:srgbClr val="000000"/>
                </a:solidFill>
                <a:effectLst/>
                <a:cs typeface="Segoe UI" panose="020B0502040204020203" pitchFamily="34" charset="0"/>
              </a:rPr>
              <a:t>Identify stated contents such as policies, standards and required guidelines, procedures, and organization structure.</a:t>
            </a:r>
          </a:p>
          <a:p>
            <a:pPr algn="just"/>
            <a:r>
              <a:rPr lang="en-US" sz="2400" b="0" i="0" dirty="0">
                <a:solidFill>
                  <a:srgbClr val="000000"/>
                </a:solidFill>
                <a:effectLst/>
                <a:cs typeface="Segoe UI" panose="020B0502040204020203" pitchFamily="34" charset="0"/>
              </a:rPr>
              <a:t>Perform a risk analysis to help in designing the audit plan.</a:t>
            </a:r>
          </a:p>
          <a:p>
            <a:pPr algn="just"/>
            <a:r>
              <a:rPr lang="en-US" sz="2400" b="0" i="0" dirty="0">
                <a:solidFill>
                  <a:srgbClr val="000000"/>
                </a:solidFill>
                <a:effectLst/>
                <a:cs typeface="Segoe UI" panose="020B0502040204020203" pitchFamily="34" charset="0"/>
              </a:rPr>
              <a:t>Set the audit scope and audit objectives.</a:t>
            </a:r>
          </a:p>
          <a:p>
            <a:pPr algn="just"/>
            <a:r>
              <a:rPr lang="en-US" sz="2400" b="0" i="0" dirty="0">
                <a:solidFill>
                  <a:srgbClr val="000000"/>
                </a:solidFill>
                <a:effectLst/>
                <a:cs typeface="Segoe UI" panose="020B0502040204020203" pitchFamily="34" charset="0"/>
              </a:rPr>
              <a:t>Develop the audit approach or audit strategy.</a:t>
            </a:r>
          </a:p>
          <a:p>
            <a:pPr algn="just"/>
            <a:r>
              <a:rPr lang="en-US" sz="2400" b="0" i="0" dirty="0">
                <a:solidFill>
                  <a:srgbClr val="000000"/>
                </a:solidFill>
                <a:effectLst/>
                <a:cs typeface="Segoe UI" panose="020B0502040204020203" pitchFamily="34" charset="0"/>
              </a:rPr>
              <a:t>Assign personnel resources to the audit.</a:t>
            </a:r>
          </a:p>
          <a:p>
            <a:pPr algn="just"/>
            <a:r>
              <a:rPr lang="en-US" sz="2400" b="0" i="0" dirty="0">
                <a:solidFill>
                  <a:srgbClr val="000000"/>
                </a:solidFill>
                <a:effectLst/>
                <a:cs typeface="Segoe UI" panose="020B0502040204020203" pitchFamily="34" charset="0"/>
              </a:rPr>
              <a:t>Address engagement logistics.</a:t>
            </a:r>
          </a:p>
        </p:txBody>
      </p:sp>
    </p:spTree>
    <p:extLst>
      <p:ext uri="{BB962C8B-B14F-4D97-AF65-F5344CB8AC3E}">
        <p14:creationId xmlns:p14="http://schemas.microsoft.com/office/powerpoint/2010/main" val="410216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06E1-3B5E-7708-FDD9-7F48DCC6C8F3}"/>
              </a:ext>
            </a:extLst>
          </p:cNvPr>
          <p:cNvSpPr>
            <a:spLocks noGrp="1"/>
          </p:cNvSpPr>
          <p:nvPr>
            <p:ph type="title"/>
          </p:nvPr>
        </p:nvSpPr>
        <p:spPr>
          <a:xfrm>
            <a:off x="1913468" y="365125"/>
            <a:ext cx="9440332" cy="1325563"/>
          </a:xfrm>
        </p:spPr>
        <p:txBody>
          <a:bodyPr>
            <a:normAutofit/>
          </a:bodyPr>
          <a:lstStyle/>
          <a:p>
            <a:r>
              <a:rPr lang="en-US" sz="5400"/>
              <a:t>Selection of Audit processes</a:t>
            </a:r>
          </a:p>
        </p:txBody>
      </p:sp>
      <p:pic>
        <p:nvPicPr>
          <p:cNvPr id="7" name="Graphic 6" descr="Check List">
            <a:extLst>
              <a:ext uri="{FF2B5EF4-FFF2-40B4-BE49-F238E27FC236}">
                <a16:creationId xmlns:a16="http://schemas.microsoft.com/office/drawing/2014/main" id="{00AA92A5-3B6E-1F4B-A976-55775BC2E1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AAB793DD-F71F-405F-6256-206602BAB2A3}"/>
              </a:ext>
            </a:extLst>
          </p:cNvPr>
          <p:cNvSpPr>
            <a:spLocks noGrp="1"/>
          </p:cNvSpPr>
          <p:nvPr>
            <p:ph idx="1"/>
          </p:nvPr>
        </p:nvSpPr>
        <p:spPr>
          <a:xfrm>
            <a:off x="838200" y="1825624"/>
            <a:ext cx="10515600" cy="4860925"/>
          </a:xfrm>
        </p:spPr>
        <p:txBody>
          <a:bodyPr>
            <a:normAutofit/>
          </a:bodyPr>
          <a:lstStyle/>
          <a:p>
            <a:r>
              <a:rPr lang="en-US" dirty="0"/>
              <a:t>Create an audit universe.</a:t>
            </a:r>
          </a:p>
          <a:p>
            <a:endParaRPr lang="en-US" dirty="0"/>
          </a:p>
          <a:p>
            <a:r>
              <a:rPr lang="en-US" dirty="0"/>
              <a:t>Each business process may undergo a qualitative or quantitative risk assessment by evaluating the risk in respect to relevant risk factors. </a:t>
            </a:r>
            <a:r>
              <a:rPr lang="en-US" dirty="0" err="1"/>
              <a:t>i.e</a:t>
            </a:r>
            <a:r>
              <a:rPr lang="en-US" dirty="0"/>
              <a:t> conduct a risk assessment</a:t>
            </a:r>
          </a:p>
          <a:p>
            <a:endParaRPr lang="en-US" dirty="0"/>
          </a:p>
          <a:p>
            <a:r>
              <a:rPr lang="en-US" dirty="0"/>
              <a:t>In easier words, determine how meaningful is this process to the company?</a:t>
            </a:r>
          </a:p>
          <a:p>
            <a:endParaRPr lang="en-US" dirty="0"/>
          </a:p>
          <a:p>
            <a:r>
              <a:rPr lang="en-US" dirty="0"/>
              <a:t>This risk assessment helps to determine frequency of audits. </a:t>
            </a:r>
            <a:r>
              <a:rPr lang="en-US" dirty="0" err="1"/>
              <a:t>E.g</a:t>
            </a:r>
            <a:r>
              <a:rPr lang="en-US" dirty="0"/>
              <a:t> …?</a:t>
            </a:r>
          </a:p>
        </p:txBody>
      </p:sp>
    </p:spTree>
    <p:extLst>
      <p:ext uri="{BB962C8B-B14F-4D97-AF65-F5344CB8AC3E}">
        <p14:creationId xmlns:p14="http://schemas.microsoft.com/office/powerpoint/2010/main" val="152352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068C9B-B8B0-CDCC-7128-E01275274F97}"/>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Business process applications and controls</a:t>
            </a:r>
          </a:p>
        </p:txBody>
      </p:sp>
      <p:sp>
        <p:nvSpPr>
          <p:cNvPr id="3" name="Content Placeholder 2">
            <a:extLst>
              <a:ext uri="{FF2B5EF4-FFF2-40B4-BE49-F238E27FC236}">
                <a16:creationId xmlns:a16="http://schemas.microsoft.com/office/drawing/2014/main" id="{394BD770-EED1-97DC-CB74-140E6447FB6E}"/>
              </a:ext>
            </a:extLst>
          </p:cNvPr>
          <p:cNvSpPr>
            <a:spLocks noGrp="1"/>
          </p:cNvSpPr>
          <p:nvPr>
            <p:ph idx="1"/>
          </p:nvPr>
        </p:nvSpPr>
        <p:spPr>
          <a:xfrm>
            <a:off x="5358384" y="640081"/>
            <a:ext cx="6024654" cy="5257800"/>
          </a:xfrm>
        </p:spPr>
        <p:txBody>
          <a:bodyPr anchor="ctr">
            <a:normAutofit/>
          </a:bodyPr>
          <a:lstStyle/>
          <a:p>
            <a:pPr marL="0" indent="0">
              <a:buNone/>
            </a:pPr>
            <a:r>
              <a:rPr lang="en-US" sz="3000" dirty="0"/>
              <a:t>Working knowledge of the business environment and business objectives is required to plan a risk-based audit.</a:t>
            </a:r>
          </a:p>
          <a:p>
            <a:pPr marL="0" indent="0">
              <a:buNone/>
            </a:pPr>
            <a:endParaRPr lang="en-US" sz="3000" dirty="0"/>
          </a:p>
          <a:p>
            <a:pPr marL="0" indent="0">
              <a:buNone/>
            </a:pPr>
            <a:r>
              <a:rPr lang="en-US" sz="3000" dirty="0"/>
              <a:t>To effectively audit business application systems, an IS auditor is required to gain a thorough understanding of the system under the scope of the audit.</a:t>
            </a:r>
          </a:p>
        </p:txBody>
      </p:sp>
    </p:spTree>
    <p:extLst>
      <p:ext uri="{BB962C8B-B14F-4D97-AF65-F5344CB8AC3E}">
        <p14:creationId xmlns:p14="http://schemas.microsoft.com/office/powerpoint/2010/main" val="156842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956952-88F9-8EC2-008D-D54FF0DCBEAC}"/>
              </a:ext>
            </a:extLst>
          </p:cNvPr>
          <p:cNvSpPr>
            <a:spLocks noGrp="1"/>
          </p:cNvSpPr>
          <p:nvPr>
            <p:ph type="title"/>
          </p:nvPr>
        </p:nvSpPr>
        <p:spPr>
          <a:xfrm>
            <a:off x="804672" y="640080"/>
            <a:ext cx="3282696" cy="5257800"/>
          </a:xfrm>
        </p:spPr>
        <p:txBody>
          <a:bodyPr>
            <a:normAutofit/>
          </a:bodyPr>
          <a:lstStyle/>
          <a:p>
            <a:r>
              <a:rPr lang="en-US">
                <a:solidFill>
                  <a:schemeClr val="bg1"/>
                </a:solidFill>
              </a:rPr>
              <a:t>Common business applications &amp; Risks</a:t>
            </a:r>
          </a:p>
        </p:txBody>
      </p:sp>
      <p:sp>
        <p:nvSpPr>
          <p:cNvPr id="3" name="Content Placeholder 2">
            <a:extLst>
              <a:ext uri="{FF2B5EF4-FFF2-40B4-BE49-F238E27FC236}">
                <a16:creationId xmlns:a16="http://schemas.microsoft.com/office/drawing/2014/main" id="{5F8CAF1A-9A9F-68A7-E866-C30FFD0E27DA}"/>
              </a:ext>
            </a:extLst>
          </p:cNvPr>
          <p:cNvSpPr>
            <a:spLocks noGrp="1"/>
          </p:cNvSpPr>
          <p:nvPr>
            <p:ph idx="1"/>
          </p:nvPr>
        </p:nvSpPr>
        <p:spPr>
          <a:xfrm>
            <a:off x="5358384" y="640080"/>
            <a:ext cx="6024654" cy="5920739"/>
          </a:xfrm>
        </p:spPr>
        <p:txBody>
          <a:bodyPr anchor="ctr">
            <a:normAutofit/>
          </a:bodyPr>
          <a:lstStyle/>
          <a:p>
            <a:pPr marL="0" indent="0">
              <a:buNone/>
            </a:pPr>
            <a:r>
              <a:rPr lang="en-US" sz="3000" b="1" dirty="0"/>
              <a:t>POS Systems</a:t>
            </a:r>
          </a:p>
          <a:p>
            <a:r>
              <a:rPr lang="en-US" sz="3000" dirty="0"/>
              <a:t>Debit / Credit card transactions happen.</a:t>
            </a:r>
          </a:p>
          <a:p>
            <a:r>
              <a:rPr lang="en-US" sz="3000" dirty="0"/>
              <a:t>Data captured at time of sale.</a:t>
            </a:r>
          </a:p>
          <a:p>
            <a:pPr marL="0" indent="0">
              <a:buFont typeface="Arial" panose="020B0604020202020204" pitchFamily="34" charset="0"/>
              <a:buNone/>
            </a:pPr>
            <a:endParaRPr lang="en-US" sz="3000" b="1" dirty="0"/>
          </a:p>
          <a:p>
            <a:pPr marL="0" indent="0">
              <a:buFont typeface="Arial" panose="020B0604020202020204" pitchFamily="34" charset="0"/>
              <a:buNone/>
            </a:pPr>
            <a:r>
              <a:rPr lang="en-US" sz="3000" b="1" dirty="0"/>
              <a:t>Risks</a:t>
            </a:r>
          </a:p>
          <a:p>
            <a:r>
              <a:rPr lang="en-US" sz="3000" dirty="0"/>
              <a:t>Skimming</a:t>
            </a:r>
          </a:p>
          <a:p>
            <a:r>
              <a:rPr lang="en-US" sz="3000" dirty="0"/>
              <a:t>Disclosure of PINs</a:t>
            </a:r>
          </a:p>
          <a:p>
            <a:pPr marL="0" indent="0">
              <a:buNone/>
            </a:pPr>
            <a:endParaRPr lang="en-US" sz="3000" dirty="0"/>
          </a:p>
          <a:p>
            <a:pPr marL="0" indent="0">
              <a:buNone/>
            </a:pPr>
            <a:endParaRPr lang="en-US" sz="3000" dirty="0"/>
          </a:p>
        </p:txBody>
      </p:sp>
    </p:spTree>
    <p:extLst>
      <p:ext uri="{BB962C8B-B14F-4D97-AF65-F5344CB8AC3E}">
        <p14:creationId xmlns:p14="http://schemas.microsoft.com/office/powerpoint/2010/main" val="342837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8B6736-F9D9-CA32-6605-692F65DD6FB9}"/>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As in IS auditor of POS systems..</a:t>
            </a:r>
          </a:p>
        </p:txBody>
      </p:sp>
      <p:sp>
        <p:nvSpPr>
          <p:cNvPr id="3" name="Content Placeholder 2">
            <a:extLst>
              <a:ext uri="{FF2B5EF4-FFF2-40B4-BE49-F238E27FC236}">
                <a16:creationId xmlns:a16="http://schemas.microsoft.com/office/drawing/2014/main" id="{6E8B5FD2-DBFA-BAA2-0419-3C8D7651ED9A}"/>
              </a:ext>
            </a:extLst>
          </p:cNvPr>
          <p:cNvSpPr>
            <a:spLocks noGrp="1"/>
          </p:cNvSpPr>
          <p:nvPr>
            <p:ph idx="1"/>
          </p:nvPr>
        </p:nvSpPr>
        <p:spPr>
          <a:xfrm>
            <a:off x="5573864" y="1166933"/>
            <a:ext cx="5716988" cy="5016697"/>
          </a:xfrm>
        </p:spPr>
        <p:txBody>
          <a:bodyPr anchor="ctr">
            <a:normAutofit/>
          </a:bodyPr>
          <a:lstStyle/>
          <a:p>
            <a:pPr marL="0" indent="0">
              <a:buNone/>
            </a:pPr>
            <a:r>
              <a:rPr lang="en-US" sz="2600" dirty="0"/>
              <a:t>The IS auditor's objectives are as follows:</a:t>
            </a:r>
            <a:br>
              <a:rPr lang="en-US" sz="2600" dirty="0"/>
            </a:br>
            <a:endParaRPr lang="en-US" sz="2600" dirty="0"/>
          </a:p>
          <a:p>
            <a:r>
              <a:rPr lang="en-US" sz="2600" dirty="0"/>
              <a:t>To determine that data used for authentication (PIN/CVV) is not stored in the local POS system.</a:t>
            </a:r>
            <a:br>
              <a:rPr lang="en-US" sz="2600" dirty="0"/>
            </a:br>
            <a:endParaRPr lang="en-US" sz="2600" dirty="0"/>
          </a:p>
          <a:p>
            <a:r>
              <a:rPr lang="en-US" sz="2600" dirty="0"/>
              <a:t>To determine that the cardholder's data (either at rest or in transit) is encrypted.</a:t>
            </a:r>
          </a:p>
        </p:txBody>
      </p:sp>
    </p:spTree>
    <p:extLst>
      <p:ext uri="{BB962C8B-B14F-4D97-AF65-F5344CB8AC3E}">
        <p14:creationId xmlns:p14="http://schemas.microsoft.com/office/powerpoint/2010/main" val="160683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56952-88F9-8EC2-008D-D54FF0DCBEAC}"/>
              </a:ext>
            </a:extLst>
          </p:cNvPr>
          <p:cNvSpPr>
            <a:spLocks noGrp="1"/>
          </p:cNvSpPr>
          <p:nvPr>
            <p:ph type="title"/>
          </p:nvPr>
        </p:nvSpPr>
        <p:spPr>
          <a:xfrm>
            <a:off x="838200" y="365126"/>
            <a:ext cx="10515600" cy="1094740"/>
          </a:xfrm>
        </p:spPr>
        <p:txBody>
          <a:bodyPr vert="horz" lIns="91440" tIns="45720" rIns="91440" bIns="45720" rtlCol="0" anchor="ctr">
            <a:normAutofit/>
          </a:bodyPr>
          <a:lstStyle/>
          <a:p>
            <a:r>
              <a:rPr lang="en-US" kern="1200">
                <a:solidFill>
                  <a:schemeClr val="bg1"/>
                </a:solidFill>
                <a:latin typeface="+mj-lt"/>
                <a:ea typeface="+mj-ea"/>
                <a:cs typeface="+mj-cs"/>
              </a:rPr>
              <a:t>Common business applications &amp; Risks</a:t>
            </a:r>
          </a:p>
        </p:txBody>
      </p:sp>
      <p:sp useBgFill="1">
        <p:nvSpPr>
          <p:cNvPr id="14" name="Rectangle 10">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8CAF1A-9A9F-68A7-E866-C30FFD0E27DA}"/>
              </a:ext>
            </a:extLst>
          </p:cNvPr>
          <p:cNvSpPr>
            <a:spLocks noGrp="1"/>
          </p:cNvSpPr>
          <p:nvPr>
            <p:ph idx="1"/>
          </p:nvPr>
        </p:nvSpPr>
        <p:spPr>
          <a:xfrm>
            <a:off x="838200" y="1303021"/>
            <a:ext cx="5097779" cy="4873942"/>
          </a:xfrm>
        </p:spPr>
        <p:txBody>
          <a:bodyPr vert="horz" lIns="91440" tIns="45720" rIns="91440" bIns="45720" rtlCol="0" anchor="ctr">
            <a:normAutofit/>
          </a:bodyPr>
          <a:lstStyle/>
          <a:p>
            <a:pPr marL="0"/>
            <a:r>
              <a:rPr lang="en-US" sz="3000" dirty="0"/>
              <a:t>E-commerce Applications</a:t>
            </a:r>
          </a:p>
          <a:p>
            <a:pPr marL="0"/>
            <a:endParaRPr lang="en-US" sz="3000" dirty="0"/>
          </a:p>
          <a:p>
            <a:pPr marL="514350"/>
            <a:r>
              <a:rPr lang="en-US" sz="3000" dirty="0"/>
              <a:t>Single Tier</a:t>
            </a:r>
          </a:p>
          <a:p>
            <a:pPr marL="514350"/>
            <a:r>
              <a:rPr lang="en-US" sz="3000" dirty="0"/>
              <a:t>Two Tier</a:t>
            </a:r>
          </a:p>
          <a:p>
            <a:pPr marL="514350"/>
            <a:r>
              <a:rPr lang="en-US" sz="3000" dirty="0"/>
              <a:t>Multi Tier </a:t>
            </a:r>
          </a:p>
          <a:p>
            <a:endParaRPr lang="en-US" sz="3000" dirty="0"/>
          </a:p>
          <a:p>
            <a:pPr marL="0"/>
            <a:endParaRPr lang="en-US" sz="3000" dirty="0"/>
          </a:p>
        </p:txBody>
      </p:sp>
      <p:sp>
        <p:nvSpPr>
          <p:cNvPr id="4" name="Content Placeholder 2">
            <a:extLst>
              <a:ext uri="{FF2B5EF4-FFF2-40B4-BE49-F238E27FC236}">
                <a16:creationId xmlns:a16="http://schemas.microsoft.com/office/drawing/2014/main" id="{D56ECD35-3BF4-C3B5-72A7-5EEFC220A7C2}"/>
              </a:ext>
            </a:extLst>
          </p:cNvPr>
          <p:cNvSpPr txBox="1">
            <a:spLocks/>
          </p:cNvSpPr>
          <p:nvPr/>
        </p:nvSpPr>
        <p:spPr>
          <a:xfrm>
            <a:off x="6256020" y="2100579"/>
            <a:ext cx="5097780" cy="407638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t>E-commerce Risks</a:t>
            </a:r>
          </a:p>
          <a:p>
            <a:pPr marL="0"/>
            <a:endParaRPr lang="en-US" sz="3000" dirty="0"/>
          </a:p>
          <a:p>
            <a:pPr marL="514350"/>
            <a:r>
              <a:rPr lang="en-US" sz="3000" dirty="0"/>
              <a:t>Confidentiality of customer data</a:t>
            </a:r>
          </a:p>
          <a:p>
            <a:pPr marL="514350"/>
            <a:r>
              <a:rPr lang="en-US" sz="3000" dirty="0"/>
              <a:t>Data Integrity due to unauthorized alterations</a:t>
            </a:r>
          </a:p>
          <a:p>
            <a:pPr marL="514350"/>
            <a:r>
              <a:rPr lang="en-US" sz="3000" dirty="0"/>
              <a:t>System unavailability</a:t>
            </a:r>
          </a:p>
          <a:p>
            <a:pPr marL="514350"/>
            <a:r>
              <a:rPr lang="en-US" sz="3000" dirty="0"/>
              <a:t>Repudiation of transaction </a:t>
            </a:r>
          </a:p>
          <a:p>
            <a:pPr marL="0"/>
            <a:endParaRPr lang="en-US" sz="3000" dirty="0"/>
          </a:p>
        </p:txBody>
      </p:sp>
    </p:spTree>
    <p:extLst>
      <p:ext uri="{BB962C8B-B14F-4D97-AF65-F5344CB8AC3E}">
        <p14:creationId xmlns:p14="http://schemas.microsoft.com/office/powerpoint/2010/main" val="3838419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A956952-88F9-8EC2-008D-D54FF0DCBEA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As in IS auditor of Ecommerce apps..</a:t>
            </a:r>
          </a:p>
        </p:txBody>
      </p:sp>
      <p:sp>
        <p:nvSpPr>
          <p:cNvPr id="3" name="Content Placeholder 2">
            <a:extLst>
              <a:ext uri="{FF2B5EF4-FFF2-40B4-BE49-F238E27FC236}">
                <a16:creationId xmlns:a16="http://schemas.microsoft.com/office/drawing/2014/main" id="{5F8CAF1A-9A9F-68A7-E866-C30FFD0E27DA}"/>
              </a:ext>
            </a:extLst>
          </p:cNvPr>
          <p:cNvSpPr>
            <a:spLocks noGrp="1"/>
          </p:cNvSpPr>
          <p:nvPr>
            <p:ph idx="1"/>
          </p:nvPr>
        </p:nvSpPr>
        <p:spPr>
          <a:xfrm>
            <a:off x="5116653" y="480060"/>
            <a:ext cx="6174199" cy="5909311"/>
          </a:xfrm>
        </p:spPr>
        <p:txBody>
          <a:bodyPr anchor="ctr">
            <a:noAutofit/>
          </a:bodyPr>
          <a:lstStyle/>
          <a:p>
            <a:pPr marL="0" indent="0">
              <a:buNone/>
            </a:pPr>
            <a:r>
              <a:rPr lang="en-US" sz="2200" dirty="0"/>
              <a:t>Review the overall security architecture related to firewalls, encryption, networks, PKI to ensure confidentiality, integrity, availability, and the non- repudiation of e-commerce transactions.</a:t>
            </a:r>
            <a:br>
              <a:rPr lang="en-US" sz="2200" dirty="0"/>
            </a:br>
            <a:endParaRPr lang="en-US" sz="2200" dirty="0"/>
          </a:p>
          <a:p>
            <a:pPr marL="0" indent="0">
              <a:buNone/>
            </a:pPr>
            <a:r>
              <a:rPr lang="en-US" sz="2200" dirty="0"/>
              <a:t>Review the process of log capturing and monitoring for e-commerce transactions.</a:t>
            </a:r>
            <a:br>
              <a:rPr lang="en-US" sz="2200" dirty="0"/>
            </a:br>
            <a:endParaRPr lang="en-US" sz="2200" dirty="0"/>
          </a:p>
          <a:p>
            <a:pPr marL="0" indent="0">
              <a:buNone/>
            </a:pPr>
            <a:r>
              <a:rPr lang="en-US" sz="2200" dirty="0"/>
              <a:t>Review the incident management process.</a:t>
            </a:r>
            <a:br>
              <a:rPr lang="en-US" sz="2200" dirty="0"/>
            </a:br>
            <a:endParaRPr lang="en-US" sz="2200" dirty="0"/>
          </a:p>
          <a:p>
            <a:pPr marL="0" indent="0">
              <a:buNone/>
            </a:pPr>
            <a:r>
              <a:rPr lang="en-US" sz="2200" dirty="0"/>
              <a:t>Review the effectiveness of the controls implemented for privacy laws.</a:t>
            </a:r>
            <a:br>
              <a:rPr lang="en-US" sz="2200" dirty="0"/>
            </a:br>
            <a:endParaRPr lang="en-US" sz="2200" dirty="0"/>
          </a:p>
          <a:p>
            <a:pPr marL="0" indent="0">
              <a:buNone/>
            </a:pPr>
            <a:r>
              <a:rPr lang="en-US" sz="2200" dirty="0"/>
              <a:t>Review anti-malware controls.</a:t>
            </a:r>
            <a:br>
              <a:rPr lang="en-US" sz="2200" dirty="0"/>
            </a:br>
            <a:endParaRPr lang="en-US" sz="2200" dirty="0"/>
          </a:p>
          <a:p>
            <a:pPr marL="0" indent="0">
              <a:buNone/>
            </a:pPr>
            <a:r>
              <a:rPr lang="en-US" sz="2200" dirty="0"/>
              <a:t>Review business continuity arrangements.</a:t>
            </a:r>
          </a:p>
        </p:txBody>
      </p:sp>
    </p:spTree>
    <p:extLst>
      <p:ext uri="{BB962C8B-B14F-4D97-AF65-F5344CB8AC3E}">
        <p14:creationId xmlns:p14="http://schemas.microsoft.com/office/powerpoint/2010/main" val="241213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23F1-A4A9-1A41-66B9-8CDFB951EF89}"/>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DF65A187-ABD8-3CC7-B86F-D35BFE0C9065}"/>
              </a:ext>
            </a:extLst>
          </p:cNvPr>
          <p:cNvSpPr>
            <a:spLocks noGrp="1"/>
          </p:cNvSpPr>
          <p:nvPr>
            <p:ph idx="1"/>
          </p:nvPr>
        </p:nvSpPr>
        <p:spPr>
          <a:xfrm>
            <a:off x="838200" y="1564640"/>
            <a:ext cx="10515600" cy="4612323"/>
          </a:xfrm>
        </p:spPr>
        <p:txBody>
          <a:bodyPr>
            <a:normAutofit/>
          </a:bodyPr>
          <a:lstStyle/>
          <a:p>
            <a:pPr marL="0" indent="0">
              <a:buNone/>
            </a:pPr>
            <a:r>
              <a:rPr lang="en-US" dirty="0"/>
              <a:t>A control is a process that is used to safeguard the assets of an organization.</a:t>
            </a:r>
            <a:br>
              <a:rPr lang="en-US" dirty="0"/>
            </a:br>
            <a:endParaRPr lang="en-US" dirty="0"/>
          </a:p>
          <a:p>
            <a:r>
              <a:rPr lang="en-US" dirty="0"/>
              <a:t>To mitigate the risks faced by an organization.</a:t>
            </a:r>
          </a:p>
          <a:p>
            <a:endParaRPr lang="en-US" dirty="0"/>
          </a:p>
          <a:p>
            <a:r>
              <a:rPr lang="en-US" dirty="0"/>
              <a:t>Assets can include systems, data, people, hardware, or the reputation of the organization.</a:t>
            </a:r>
          </a:p>
          <a:p>
            <a:endParaRPr lang="en-US" dirty="0"/>
          </a:p>
          <a:p>
            <a:r>
              <a:rPr lang="en-US" dirty="0"/>
              <a:t>Internal controls are implemented through policies, procedures, and organizational structures to address risks.</a:t>
            </a:r>
          </a:p>
          <a:p>
            <a:endParaRPr lang="en-US" dirty="0"/>
          </a:p>
        </p:txBody>
      </p:sp>
    </p:spTree>
    <p:extLst>
      <p:ext uri="{BB962C8B-B14F-4D97-AF65-F5344CB8AC3E}">
        <p14:creationId xmlns:p14="http://schemas.microsoft.com/office/powerpoint/2010/main" val="178706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5C33-4890-30D5-FAA8-1846CCDF4004}"/>
              </a:ext>
            </a:extLst>
          </p:cNvPr>
          <p:cNvSpPr>
            <a:spLocks noGrp="1"/>
          </p:cNvSpPr>
          <p:nvPr>
            <p:ph type="title"/>
          </p:nvPr>
        </p:nvSpPr>
        <p:spPr>
          <a:xfrm>
            <a:off x="502920" y="263525"/>
            <a:ext cx="10515600" cy="1325563"/>
          </a:xfrm>
        </p:spPr>
        <p:txBody>
          <a:bodyPr/>
          <a:lstStyle/>
          <a:p>
            <a:r>
              <a:rPr lang="en-US" dirty="0"/>
              <a:t>Types of Controls</a:t>
            </a:r>
          </a:p>
        </p:txBody>
      </p:sp>
      <p:sp>
        <p:nvSpPr>
          <p:cNvPr id="3" name="Content Placeholder 2">
            <a:extLst>
              <a:ext uri="{FF2B5EF4-FFF2-40B4-BE49-F238E27FC236}">
                <a16:creationId xmlns:a16="http://schemas.microsoft.com/office/drawing/2014/main" id="{10202097-33B0-3DBC-3420-85F6638A8EE5}"/>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F354CCC8-9909-BFD6-604A-54AC855DF175}"/>
              </a:ext>
            </a:extLst>
          </p:cNvPr>
          <p:cNvPicPr>
            <a:picLocks noChangeAspect="1"/>
          </p:cNvPicPr>
          <p:nvPr/>
        </p:nvPicPr>
        <p:blipFill>
          <a:blip r:embed="rId2"/>
          <a:stretch>
            <a:fillRect/>
          </a:stretch>
        </p:blipFill>
        <p:spPr>
          <a:xfrm>
            <a:off x="2225707" y="1113079"/>
            <a:ext cx="7497413" cy="5387292"/>
          </a:xfrm>
          <a:prstGeom prst="rect">
            <a:avLst/>
          </a:prstGeom>
        </p:spPr>
      </p:pic>
    </p:spTree>
    <p:extLst>
      <p:ext uri="{BB962C8B-B14F-4D97-AF65-F5344CB8AC3E}">
        <p14:creationId xmlns:p14="http://schemas.microsoft.com/office/powerpoint/2010/main" val="388949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E2BB-AE49-422F-1FAD-6F2FEA7CF7EE}"/>
              </a:ext>
            </a:extLst>
          </p:cNvPr>
          <p:cNvSpPr>
            <a:spLocks noGrp="1"/>
          </p:cNvSpPr>
          <p:nvPr>
            <p:ph type="title"/>
          </p:nvPr>
        </p:nvSpPr>
        <p:spPr/>
        <p:txBody>
          <a:bodyPr/>
          <a:lstStyle/>
          <a:p>
            <a:r>
              <a:rPr lang="en-US" dirty="0"/>
              <a:t>Examples of Preventive Controls</a:t>
            </a:r>
          </a:p>
        </p:txBody>
      </p:sp>
      <p:sp>
        <p:nvSpPr>
          <p:cNvPr id="3" name="Content Placeholder 2">
            <a:extLst>
              <a:ext uri="{FF2B5EF4-FFF2-40B4-BE49-F238E27FC236}">
                <a16:creationId xmlns:a16="http://schemas.microsoft.com/office/drawing/2014/main" id="{2AE0BFE6-3C2D-7913-E371-C69F3B482697}"/>
              </a:ext>
            </a:extLst>
          </p:cNvPr>
          <p:cNvSpPr>
            <a:spLocks noGrp="1"/>
          </p:cNvSpPr>
          <p:nvPr>
            <p:ph idx="1"/>
          </p:nvPr>
        </p:nvSpPr>
        <p:spPr/>
        <p:txBody>
          <a:bodyPr>
            <a:normAutofit/>
          </a:bodyPr>
          <a:lstStyle/>
          <a:p>
            <a:r>
              <a:rPr lang="en-US" dirty="0"/>
              <a:t>Lock on the door to prevent someone from entering.</a:t>
            </a:r>
          </a:p>
          <a:p>
            <a:r>
              <a:rPr lang="en-US" dirty="0"/>
              <a:t>The use of qualified personnel</a:t>
            </a:r>
          </a:p>
          <a:p>
            <a:r>
              <a:rPr lang="en-US" dirty="0"/>
              <a:t>The segregation of duties</a:t>
            </a:r>
          </a:p>
          <a:p>
            <a:r>
              <a:rPr lang="en-US" dirty="0"/>
              <a:t>The use of SOPs to prevent errors</a:t>
            </a:r>
          </a:p>
          <a:p>
            <a:r>
              <a:rPr lang="en-US" dirty="0"/>
              <a:t>Transaction authorization procedures</a:t>
            </a:r>
          </a:p>
          <a:p>
            <a:r>
              <a:rPr lang="en-US" dirty="0"/>
              <a:t>Access control procedures</a:t>
            </a:r>
          </a:p>
          <a:p>
            <a:r>
              <a:rPr lang="en-US" dirty="0"/>
              <a:t>Firewalls</a:t>
            </a:r>
          </a:p>
          <a:p>
            <a:r>
              <a:rPr lang="en-US" dirty="0"/>
              <a:t>Physical barriers</a:t>
            </a:r>
          </a:p>
        </p:txBody>
      </p:sp>
    </p:spTree>
    <p:extLst>
      <p:ext uri="{BB962C8B-B14F-4D97-AF65-F5344CB8AC3E}">
        <p14:creationId xmlns:p14="http://schemas.microsoft.com/office/powerpoint/2010/main" val="30567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FD33-2E11-1EE1-ECA7-26BACF8C5737}"/>
              </a:ext>
            </a:extLst>
          </p:cNvPr>
          <p:cNvSpPr>
            <a:spLocks noGrp="1"/>
          </p:cNvSpPr>
          <p:nvPr>
            <p:ph type="title"/>
          </p:nvPr>
        </p:nvSpPr>
        <p:spPr/>
        <p:txBody>
          <a:bodyPr/>
          <a:lstStyle/>
          <a:p>
            <a:r>
              <a:rPr lang="en-US" dirty="0"/>
              <a:t>Google Classroom CODE</a:t>
            </a:r>
          </a:p>
        </p:txBody>
      </p:sp>
      <p:sp>
        <p:nvSpPr>
          <p:cNvPr id="3" name="Content Placeholder 2">
            <a:extLst>
              <a:ext uri="{FF2B5EF4-FFF2-40B4-BE49-F238E27FC236}">
                <a16:creationId xmlns:a16="http://schemas.microsoft.com/office/drawing/2014/main" id="{EB8837D6-745C-3DA8-E42B-2F4BA83BA0D5}"/>
              </a:ext>
            </a:extLst>
          </p:cNvPr>
          <p:cNvSpPr>
            <a:spLocks noGrp="1"/>
          </p:cNvSpPr>
          <p:nvPr>
            <p:ph idx="1"/>
          </p:nvPr>
        </p:nvSpPr>
        <p:spPr/>
        <p:txBody>
          <a:bodyPr>
            <a:normAutofit/>
          </a:bodyPr>
          <a:lstStyle/>
          <a:p>
            <a:pPr marL="0" indent="0" algn="ctr">
              <a:buNone/>
            </a:pPr>
            <a:r>
              <a:rPr lang="en-US" sz="10000" b="0" i="0" dirty="0">
                <a:solidFill>
                  <a:srgbClr val="1967D2"/>
                </a:solidFill>
                <a:effectLst/>
                <a:latin typeface="Google Sans"/>
              </a:rPr>
              <a:t>veowk7s</a:t>
            </a:r>
          </a:p>
          <a:p>
            <a:endParaRPr lang="en-US" sz="5000" dirty="0">
              <a:solidFill>
                <a:srgbClr val="1967D2"/>
              </a:solidFill>
              <a:latin typeface="Google Sans"/>
            </a:endParaRPr>
          </a:p>
          <a:p>
            <a:endParaRPr lang="en-US" sz="5000" dirty="0">
              <a:solidFill>
                <a:srgbClr val="1967D2"/>
              </a:solidFill>
              <a:latin typeface="Google Sans"/>
            </a:endParaRPr>
          </a:p>
          <a:p>
            <a:endParaRPr lang="en-US" sz="5000" dirty="0"/>
          </a:p>
        </p:txBody>
      </p:sp>
    </p:spTree>
    <p:extLst>
      <p:ext uri="{BB962C8B-B14F-4D97-AF65-F5344CB8AC3E}">
        <p14:creationId xmlns:p14="http://schemas.microsoft.com/office/powerpoint/2010/main" val="240013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E2BB-AE49-422F-1FAD-6F2FEA7CF7EE}"/>
              </a:ext>
            </a:extLst>
          </p:cNvPr>
          <p:cNvSpPr>
            <a:spLocks noGrp="1"/>
          </p:cNvSpPr>
          <p:nvPr>
            <p:ph type="title"/>
          </p:nvPr>
        </p:nvSpPr>
        <p:spPr/>
        <p:txBody>
          <a:bodyPr/>
          <a:lstStyle/>
          <a:p>
            <a:r>
              <a:rPr lang="en-US" dirty="0"/>
              <a:t>Examples of Detective Controls</a:t>
            </a:r>
          </a:p>
        </p:txBody>
      </p:sp>
      <p:sp>
        <p:nvSpPr>
          <p:cNvPr id="3" name="Content Placeholder 2">
            <a:extLst>
              <a:ext uri="{FF2B5EF4-FFF2-40B4-BE49-F238E27FC236}">
                <a16:creationId xmlns:a16="http://schemas.microsoft.com/office/drawing/2014/main" id="{2AE0BFE6-3C2D-7913-E371-C69F3B482697}"/>
              </a:ext>
            </a:extLst>
          </p:cNvPr>
          <p:cNvSpPr>
            <a:spLocks noGrp="1"/>
          </p:cNvSpPr>
          <p:nvPr>
            <p:ph idx="1"/>
          </p:nvPr>
        </p:nvSpPr>
        <p:spPr/>
        <p:txBody>
          <a:bodyPr>
            <a:normAutofit/>
          </a:bodyPr>
          <a:lstStyle/>
          <a:p>
            <a:r>
              <a:rPr lang="en-US" dirty="0"/>
              <a:t>Motion sensor in room</a:t>
            </a:r>
          </a:p>
          <a:p>
            <a:r>
              <a:rPr lang="en-US" dirty="0"/>
              <a:t>Internal audits and other reviews</a:t>
            </a:r>
          </a:p>
          <a:p>
            <a:r>
              <a:rPr lang="en-US" dirty="0"/>
              <a:t>Log monitoring</a:t>
            </a:r>
          </a:p>
          <a:p>
            <a:r>
              <a:rPr lang="en-US" dirty="0"/>
              <a:t>Checkpoints in production jobs</a:t>
            </a:r>
          </a:p>
          <a:p>
            <a:r>
              <a:rPr lang="en-US" dirty="0"/>
              <a:t>Echo controls in telecommunications</a:t>
            </a:r>
          </a:p>
          <a:p>
            <a:r>
              <a:rPr lang="en-US" dirty="0"/>
              <a:t>Error messages over tape labels</a:t>
            </a:r>
          </a:p>
          <a:p>
            <a:r>
              <a:rPr lang="en-US" dirty="0"/>
              <a:t>Variance analysis</a:t>
            </a:r>
          </a:p>
        </p:txBody>
      </p:sp>
    </p:spTree>
    <p:extLst>
      <p:ext uri="{BB962C8B-B14F-4D97-AF65-F5344CB8AC3E}">
        <p14:creationId xmlns:p14="http://schemas.microsoft.com/office/powerpoint/2010/main" val="6927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E2BB-AE49-422F-1FAD-6F2FEA7CF7EE}"/>
              </a:ext>
            </a:extLst>
          </p:cNvPr>
          <p:cNvSpPr>
            <a:spLocks noGrp="1"/>
          </p:cNvSpPr>
          <p:nvPr>
            <p:ph type="title"/>
          </p:nvPr>
        </p:nvSpPr>
        <p:spPr/>
        <p:txBody>
          <a:bodyPr/>
          <a:lstStyle/>
          <a:p>
            <a:r>
              <a:rPr lang="en-US" dirty="0"/>
              <a:t>Examples of Corrective Controls</a:t>
            </a:r>
          </a:p>
        </p:txBody>
      </p:sp>
      <p:sp>
        <p:nvSpPr>
          <p:cNvPr id="3" name="Content Placeholder 2">
            <a:extLst>
              <a:ext uri="{FF2B5EF4-FFF2-40B4-BE49-F238E27FC236}">
                <a16:creationId xmlns:a16="http://schemas.microsoft.com/office/drawing/2014/main" id="{2AE0BFE6-3C2D-7913-E371-C69F3B482697}"/>
              </a:ext>
            </a:extLst>
          </p:cNvPr>
          <p:cNvSpPr>
            <a:spLocks noGrp="1"/>
          </p:cNvSpPr>
          <p:nvPr>
            <p:ph idx="1"/>
          </p:nvPr>
        </p:nvSpPr>
        <p:spPr/>
        <p:txBody>
          <a:bodyPr>
            <a:normAutofit/>
          </a:bodyPr>
          <a:lstStyle/>
          <a:p>
            <a:r>
              <a:rPr lang="en-US" dirty="0"/>
              <a:t>Guard inside to say “excuse me sir your place is outside” </a:t>
            </a:r>
          </a:p>
          <a:p>
            <a:r>
              <a:rPr lang="en-US" dirty="0"/>
              <a:t>Business continuity planning</a:t>
            </a:r>
          </a:p>
          <a:p>
            <a:r>
              <a:rPr lang="en-US" dirty="0"/>
              <a:t>Disaster recovery planning</a:t>
            </a:r>
          </a:p>
          <a:p>
            <a:r>
              <a:rPr lang="en-US" dirty="0"/>
              <a:t>Incident response planning</a:t>
            </a:r>
          </a:p>
          <a:p>
            <a:r>
              <a:rPr lang="en-US" dirty="0"/>
              <a:t>Backup procedures</a:t>
            </a:r>
          </a:p>
        </p:txBody>
      </p:sp>
    </p:spTree>
    <p:extLst>
      <p:ext uri="{BB962C8B-B14F-4D97-AF65-F5344CB8AC3E}">
        <p14:creationId xmlns:p14="http://schemas.microsoft.com/office/powerpoint/2010/main" val="32954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9C88-6A35-E023-625A-A3B9D3E6F529}"/>
              </a:ext>
            </a:extLst>
          </p:cNvPr>
          <p:cNvSpPr>
            <a:spLocks noGrp="1"/>
          </p:cNvSpPr>
          <p:nvPr>
            <p:ph type="title"/>
          </p:nvPr>
        </p:nvSpPr>
        <p:spPr/>
        <p:txBody>
          <a:bodyPr/>
          <a:lstStyle/>
          <a:p>
            <a:r>
              <a:rPr lang="en-US" dirty="0"/>
              <a:t>Examples of Deterrent Controls</a:t>
            </a:r>
          </a:p>
        </p:txBody>
      </p:sp>
      <p:sp>
        <p:nvSpPr>
          <p:cNvPr id="3" name="Content Placeholder 2">
            <a:extLst>
              <a:ext uri="{FF2B5EF4-FFF2-40B4-BE49-F238E27FC236}">
                <a16:creationId xmlns:a16="http://schemas.microsoft.com/office/drawing/2014/main" id="{CFF798A8-94B2-0E30-3815-6B04094E9BA8}"/>
              </a:ext>
            </a:extLst>
          </p:cNvPr>
          <p:cNvSpPr>
            <a:spLocks noGrp="1"/>
          </p:cNvSpPr>
          <p:nvPr>
            <p:ph idx="1"/>
          </p:nvPr>
        </p:nvSpPr>
        <p:spPr>
          <a:xfrm>
            <a:off x="838200" y="1825624"/>
            <a:ext cx="10515600" cy="4826635"/>
          </a:xfrm>
        </p:spPr>
        <p:txBody>
          <a:bodyPr>
            <a:normAutofit fontScale="92500"/>
          </a:bodyPr>
          <a:lstStyle/>
          <a:p>
            <a:r>
              <a:rPr lang="en-US" dirty="0"/>
              <a:t>CCTV cameras or "under surveillance" signs</a:t>
            </a:r>
          </a:p>
          <a:p>
            <a:r>
              <a:rPr lang="en-US" dirty="0"/>
              <a:t>Warning signs</a:t>
            </a:r>
          </a:p>
          <a:p>
            <a:endParaRPr lang="en-US" dirty="0"/>
          </a:p>
          <a:p>
            <a:pPr marL="0" indent="0">
              <a:buNone/>
            </a:pPr>
            <a:r>
              <a:rPr lang="en-US" dirty="0"/>
              <a:t>Then what is the difference between a preventive and deterrent control?</a:t>
            </a:r>
          </a:p>
          <a:p>
            <a:pPr marL="0" indent="0">
              <a:buNone/>
            </a:pPr>
            <a:endParaRPr lang="en-US" dirty="0"/>
          </a:p>
          <a:p>
            <a:pPr marL="0" indent="0">
              <a:buNone/>
            </a:pPr>
            <a:r>
              <a:rPr lang="en-US" dirty="0"/>
              <a:t>Locked door is a preventive control. Intruder can't go through the door. There is no other choice.</a:t>
            </a:r>
          </a:p>
          <a:p>
            <a:pPr marL="0" indent="0">
              <a:buNone/>
            </a:pPr>
            <a:endParaRPr lang="en-US" dirty="0"/>
          </a:p>
          <a:p>
            <a:pPr marL="0" indent="0">
              <a:buNone/>
            </a:pPr>
            <a:r>
              <a:rPr lang="en-US" dirty="0"/>
              <a:t>Having a no-entry sign still gives the intruder a choice. </a:t>
            </a:r>
          </a:p>
          <a:p>
            <a:pPr marL="0" indent="0">
              <a:buNone/>
            </a:pPr>
            <a:r>
              <a:rPr lang="en-US" dirty="0"/>
              <a:t>How does one decide which one to implement?</a:t>
            </a:r>
          </a:p>
        </p:txBody>
      </p:sp>
    </p:spTree>
    <p:extLst>
      <p:ext uri="{BB962C8B-B14F-4D97-AF65-F5344CB8AC3E}">
        <p14:creationId xmlns:p14="http://schemas.microsoft.com/office/powerpoint/2010/main" val="326383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A93F-5739-352B-1AB1-0F1963F9E238}"/>
              </a:ext>
            </a:extLst>
          </p:cNvPr>
          <p:cNvSpPr>
            <a:spLocks noGrp="1"/>
          </p:cNvSpPr>
          <p:nvPr>
            <p:ph type="title"/>
          </p:nvPr>
        </p:nvSpPr>
        <p:spPr/>
        <p:txBody>
          <a:bodyPr/>
          <a:lstStyle/>
          <a:p>
            <a:r>
              <a:rPr lang="en-US" dirty="0"/>
              <a:t>Compensating Controls</a:t>
            </a:r>
          </a:p>
        </p:txBody>
      </p:sp>
      <p:sp>
        <p:nvSpPr>
          <p:cNvPr id="3" name="Content Placeholder 2">
            <a:extLst>
              <a:ext uri="{FF2B5EF4-FFF2-40B4-BE49-F238E27FC236}">
                <a16:creationId xmlns:a16="http://schemas.microsoft.com/office/drawing/2014/main" id="{ABECCB0F-CA1E-29C1-AB4E-6065FD47F4BB}"/>
              </a:ext>
            </a:extLst>
          </p:cNvPr>
          <p:cNvSpPr>
            <a:spLocks noGrp="1"/>
          </p:cNvSpPr>
          <p:nvPr>
            <p:ph idx="1"/>
          </p:nvPr>
        </p:nvSpPr>
        <p:spPr>
          <a:xfrm>
            <a:off x="838200" y="1451610"/>
            <a:ext cx="10515600" cy="5041265"/>
          </a:xfrm>
        </p:spPr>
        <p:txBody>
          <a:bodyPr>
            <a:normAutofit fontScale="92500" lnSpcReduction="10000"/>
          </a:bodyPr>
          <a:lstStyle/>
          <a:p>
            <a:r>
              <a:rPr lang="en-US" dirty="0"/>
              <a:t>Compensating controls are alternate measures that are employed to ensure that weaknesses in a system are not exploited.</a:t>
            </a:r>
          </a:p>
          <a:p>
            <a:endParaRPr lang="en-US" dirty="0"/>
          </a:p>
          <a:p>
            <a:r>
              <a:rPr lang="en-US" dirty="0"/>
              <a:t>For example, in small organizations, the segregation of duties may not always be feasible. In such cases, compensatory controls such as reviews of logs should be implemented.</a:t>
            </a:r>
          </a:p>
          <a:p>
            <a:endParaRPr lang="en-US" dirty="0"/>
          </a:p>
          <a:p>
            <a:r>
              <a:rPr lang="en-US" dirty="0"/>
              <a:t>A single user has access to and performs the tasks of accepting cash payments and recording the payments. Due to the nature of the business, and for efficiency, the same user performs both tasks. To prevent fraud, oversight is required. So, we need a compensating control – for example, we may specify that a second user must perform a reconciliation, reviewing the cash against the recorded transactions.</a:t>
            </a:r>
          </a:p>
        </p:txBody>
      </p:sp>
    </p:spTree>
    <p:extLst>
      <p:ext uri="{BB962C8B-B14F-4D97-AF65-F5344CB8AC3E}">
        <p14:creationId xmlns:p14="http://schemas.microsoft.com/office/powerpoint/2010/main" val="327924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A721-D3A3-D608-6A50-B0CDD4323D99}"/>
              </a:ext>
            </a:extLst>
          </p:cNvPr>
          <p:cNvSpPr>
            <a:spLocks noGrp="1"/>
          </p:cNvSpPr>
          <p:nvPr>
            <p:ph type="title"/>
          </p:nvPr>
        </p:nvSpPr>
        <p:spPr/>
        <p:txBody>
          <a:bodyPr/>
          <a:lstStyle/>
          <a:p>
            <a:r>
              <a:rPr lang="en-US" dirty="0"/>
              <a:t>Control Objectives</a:t>
            </a:r>
          </a:p>
        </p:txBody>
      </p:sp>
      <p:sp>
        <p:nvSpPr>
          <p:cNvPr id="3" name="Content Placeholder 2">
            <a:extLst>
              <a:ext uri="{FF2B5EF4-FFF2-40B4-BE49-F238E27FC236}">
                <a16:creationId xmlns:a16="http://schemas.microsoft.com/office/drawing/2014/main" id="{F777801D-A108-B09B-D8BC-3D26DD215C72}"/>
              </a:ext>
            </a:extLst>
          </p:cNvPr>
          <p:cNvSpPr>
            <a:spLocks noGrp="1"/>
          </p:cNvSpPr>
          <p:nvPr>
            <p:ph idx="1"/>
          </p:nvPr>
        </p:nvSpPr>
        <p:spPr>
          <a:xfrm>
            <a:off x="838200" y="1825625"/>
            <a:ext cx="10515600" cy="1252855"/>
          </a:xfrm>
        </p:spPr>
        <p:txBody>
          <a:bodyPr/>
          <a:lstStyle/>
          <a:p>
            <a:r>
              <a:rPr lang="en-US" dirty="0"/>
              <a:t>A control objective is a reason why a control is implemented.</a:t>
            </a:r>
          </a:p>
        </p:txBody>
      </p:sp>
      <p:sp>
        <p:nvSpPr>
          <p:cNvPr id="4" name="Title 1">
            <a:extLst>
              <a:ext uri="{FF2B5EF4-FFF2-40B4-BE49-F238E27FC236}">
                <a16:creationId xmlns:a16="http://schemas.microsoft.com/office/drawing/2014/main" id="{01B00501-A5F7-C84E-1987-3728FFE6FA05}"/>
              </a:ext>
            </a:extLst>
          </p:cNvPr>
          <p:cNvSpPr txBox="1">
            <a:spLocks/>
          </p:cNvSpPr>
          <p:nvPr/>
        </p:nvSpPr>
        <p:spPr>
          <a:xfrm>
            <a:off x="838200" y="30676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Control Measures </a:t>
            </a:r>
          </a:p>
        </p:txBody>
      </p:sp>
      <p:sp>
        <p:nvSpPr>
          <p:cNvPr id="5" name="Content Placeholder 2">
            <a:extLst>
              <a:ext uri="{FF2B5EF4-FFF2-40B4-BE49-F238E27FC236}">
                <a16:creationId xmlns:a16="http://schemas.microsoft.com/office/drawing/2014/main" id="{30FB2D35-DC67-A01B-7825-FCEA81E69C17}"/>
              </a:ext>
            </a:extLst>
          </p:cNvPr>
          <p:cNvSpPr txBox="1">
            <a:spLocks/>
          </p:cNvSpPr>
          <p:nvPr/>
        </p:nvSpPr>
        <p:spPr>
          <a:xfrm>
            <a:off x="838200" y="4528185"/>
            <a:ext cx="10515600" cy="1252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Control measures are implemented to achieve control objectives. Control measures are activities that are taken to prevent, eliminate, or minimize the risk of threat occurrence.</a:t>
            </a:r>
          </a:p>
        </p:txBody>
      </p:sp>
    </p:spTree>
    <p:extLst>
      <p:ext uri="{BB962C8B-B14F-4D97-AF65-F5344CB8AC3E}">
        <p14:creationId xmlns:p14="http://schemas.microsoft.com/office/powerpoint/2010/main" val="200440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62A9-763C-98B4-A077-431BEEC7744A}"/>
              </a:ext>
            </a:extLst>
          </p:cNvPr>
          <p:cNvSpPr>
            <a:spLocks noGrp="1"/>
          </p:cNvSpPr>
          <p:nvPr>
            <p:ph type="title"/>
          </p:nvPr>
        </p:nvSpPr>
        <p:spPr/>
        <p:txBody>
          <a:bodyPr/>
          <a:lstStyle/>
          <a:p>
            <a:r>
              <a:rPr lang="en-US" dirty="0"/>
              <a:t>Case: ATM machine</a:t>
            </a:r>
          </a:p>
        </p:txBody>
      </p:sp>
      <p:sp>
        <p:nvSpPr>
          <p:cNvPr id="3" name="Content Placeholder 2">
            <a:extLst>
              <a:ext uri="{FF2B5EF4-FFF2-40B4-BE49-F238E27FC236}">
                <a16:creationId xmlns:a16="http://schemas.microsoft.com/office/drawing/2014/main" id="{FCA7705F-098E-DE29-4869-3BE0F1148685}"/>
              </a:ext>
            </a:extLst>
          </p:cNvPr>
          <p:cNvSpPr>
            <a:spLocks noGrp="1"/>
          </p:cNvSpPr>
          <p:nvPr>
            <p:ph idx="1"/>
          </p:nvPr>
        </p:nvSpPr>
        <p:spPr>
          <a:xfrm>
            <a:off x="838200" y="1432560"/>
            <a:ext cx="10515600" cy="5262880"/>
          </a:xfrm>
        </p:spPr>
        <p:txBody>
          <a:bodyPr>
            <a:normAutofit fontScale="92500" lnSpcReduction="10000"/>
          </a:bodyPr>
          <a:lstStyle/>
          <a:p>
            <a:r>
              <a:rPr lang="en-US" dirty="0"/>
              <a:t>Review physical security to prevent introduction of malware.</a:t>
            </a:r>
          </a:p>
          <a:p>
            <a:r>
              <a:rPr lang="en-US" dirty="0"/>
              <a:t>Review measures to establish proper customer identification and maintenance of their confidentiality.</a:t>
            </a:r>
          </a:p>
          <a:p>
            <a:r>
              <a:rPr lang="en-US" dirty="0"/>
              <a:t>Review file maintenance and retention system to trace transactions</a:t>
            </a:r>
          </a:p>
          <a:p>
            <a:r>
              <a:rPr lang="en-US" dirty="0"/>
              <a:t>Review daily reconciliation of ATM transactions including:</a:t>
            </a:r>
          </a:p>
          <a:p>
            <a:r>
              <a:rPr lang="en-US" dirty="0"/>
              <a:t>Review </a:t>
            </a:r>
            <a:r>
              <a:rPr lang="en-US" dirty="0" err="1"/>
              <a:t>SoD</a:t>
            </a:r>
            <a:r>
              <a:rPr lang="en-US" dirty="0"/>
              <a:t> in the opening of the ATM and recount of deposit.</a:t>
            </a:r>
          </a:p>
          <a:p>
            <a:r>
              <a:rPr lang="en-US" dirty="0"/>
              <a:t>Review the procedures made for the retained cards.</a:t>
            </a:r>
          </a:p>
          <a:p>
            <a:r>
              <a:rPr lang="en-US" dirty="0"/>
              <a:t>Review encryption key change management procedures.</a:t>
            </a:r>
          </a:p>
          <a:p>
            <a:r>
              <a:rPr lang="en-US" dirty="0"/>
              <a:t>Review physical security measures to ensure security of the ATM and the money contained in the ATM.</a:t>
            </a:r>
          </a:p>
          <a:p>
            <a:r>
              <a:rPr lang="en-US" dirty="0"/>
              <a:t>Review the ATM card slot, keypad and enclosure to prevent skimming of card data and capture of PIN during entry</a:t>
            </a:r>
          </a:p>
        </p:txBody>
      </p:sp>
    </p:spTree>
    <p:extLst>
      <p:ext uri="{BB962C8B-B14F-4D97-AF65-F5344CB8AC3E}">
        <p14:creationId xmlns:p14="http://schemas.microsoft.com/office/powerpoint/2010/main" val="8546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EB52-D13F-5BA5-FAF5-A28007CC1F6C}"/>
              </a:ext>
            </a:extLst>
          </p:cNvPr>
          <p:cNvSpPr>
            <a:spLocks noGrp="1"/>
          </p:cNvSpPr>
          <p:nvPr>
            <p:ph type="title"/>
          </p:nvPr>
        </p:nvSpPr>
        <p:spPr>
          <a:xfrm>
            <a:off x="4965430" y="629268"/>
            <a:ext cx="6586491" cy="1286160"/>
          </a:xfrm>
        </p:spPr>
        <p:txBody>
          <a:bodyPr anchor="b">
            <a:normAutofit/>
          </a:bodyPr>
          <a:lstStyle/>
          <a:p>
            <a:r>
              <a:rPr lang="en-US" dirty="0"/>
              <a:t>Recap</a:t>
            </a:r>
          </a:p>
        </p:txBody>
      </p:sp>
      <p:sp>
        <p:nvSpPr>
          <p:cNvPr id="3" name="Content Placeholder 2">
            <a:extLst>
              <a:ext uri="{FF2B5EF4-FFF2-40B4-BE49-F238E27FC236}">
                <a16:creationId xmlns:a16="http://schemas.microsoft.com/office/drawing/2014/main" id="{C43E1CA2-F882-E832-0963-B1A85B53239F}"/>
              </a:ext>
            </a:extLst>
          </p:cNvPr>
          <p:cNvSpPr>
            <a:spLocks noGrp="1"/>
          </p:cNvSpPr>
          <p:nvPr>
            <p:ph idx="1"/>
          </p:nvPr>
        </p:nvSpPr>
        <p:spPr>
          <a:xfrm>
            <a:off x="4965431" y="2438400"/>
            <a:ext cx="6586489" cy="3785419"/>
          </a:xfrm>
        </p:spPr>
        <p:txBody>
          <a:bodyPr>
            <a:normAutofit/>
          </a:bodyPr>
          <a:lstStyle/>
          <a:p>
            <a:r>
              <a:rPr lang="en-US" sz="2200" dirty="0"/>
              <a:t>Chapter 1 - Audit Planning and Execution</a:t>
            </a:r>
          </a:p>
          <a:p>
            <a:r>
              <a:rPr lang="en-US" sz="2200" dirty="0"/>
              <a:t>Audit Charter</a:t>
            </a:r>
          </a:p>
          <a:p>
            <a:r>
              <a:rPr lang="en-US" sz="2200" dirty="0"/>
              <a:t>Business Process</a:t>
            </a:r>
          </a:p>
          <a:p>
            <a:r>
              <a:rPr lang="en-US" sz="2200" dirty="0"/>
              <a:t>Risk and Risk Assessment</a:t>
            </a:r>
          </a:p>
          <a:p>
            <a:r>
              <a:rPr lang="en-US" sz="2200" dirty="0"/>
              <a:t>Controls</a:t>
            </a:r>
          </a:p>
          <a:p>
            <a:endParaRPr lang="en-US" sz="2200" dirty="0"/>
          </a:p>
          <a:p>
            <a:r>
              <a:rPr lang="en-US" sz="2200" dirty="0"/>
              <a:t>Qs – Its your first day at an FMCG as an IS auditor.. What would you do ?</a:t>
            </a:r>
          </a:p>
        </p:txBody>
      </p:sp>
      <p:pic>
        <p:nvPicPr>
          <p:cNvPr id="5" name="Picture 4" descr="White puzzle with one red piece">
            <a:extLst>
              <a:ext uri="{FF2B5EF4-FFF2-40B4-BE49-F238E27FC236}">
                <a16:creationId xmlns:a16="http://schemas.microsoft.com/office/drawing/2014/main" id="{16027A61-7DFD-BC23-065F-448893F3D13A}"/>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28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F323-6A81-4078-2208-BE3FA0B443B1}"/>
              </a:ext>
            </a:extLst>
          </p:cNvPr>
          <p:cNvSpPr>
            <a:spLocks noGrp="1"/>
          </p:cNvSpPr>
          <p:nvPr>
            <p:ph type="title"/>
          </p:nvPr>
        </p:nvSpPr>
        <p:spPr/>
        <p:txBody>
          <a:bodyPr/>
          <a:lstStyle/>
          <a:p>
            <a:r>
              <a:rPr lang="en-US" dirty="0"/>
              <a:t>Information Systems Auditing Process</a:t>
            </a:r>
          </a:p>
        </p:txBody>
      </p:sp>
      <p:sp>
        <p:nvSpPr>
          <p:cNvPr id="3" name="Content Placeholder 2">
            <a:extLst>
              <a:ext uri="{FF2B5EF4-FFF2-40B4-BE49-F238E27FC236}">
                <a16:creationId xmlns:a16="http://schemas.microsoft.com/office/drawing/2014/main" id="{243A391D-AEFA-4567-0AC6-1848A44CC3B0}"/>
              </a:ext>
            </a:extLst>
          </p:cNvPr>
          <p:cNvSpPr>
            <a:spLocks noGrp="1"/>
          </p:cNvSpPr>
          <p:nvPr>
            <p:ph idx="1"/>
          </p:nvPr>
        </p:nvSpPr>
        <p:spPr/>
        <p:txBody>
          <a:bodyPr/>
          <a:lstStyle/>
          <a:p>
            <a:pPr marL="0" indent="0">
              <a:buNone/>
            </a:pPr>
            <a:r>
              <a:rPr lang="en-US" dirty="0"/>
              <a:t>This chapter can be divided into two sections:</a:t>
            </a:r>
          </a:p>
          <a:p>
            <a:pPr marL="0" indent="0">
              <a:buNone/>
            </a:pPr>
            <a:endParaRPr lang="en-US" dirty="0"/>
          </a:p>
          <a:p>
            <a:r>
              <a:rPr lang="en-US" dirty="0"/>
              <a:t>Audit Planning</a:t>
            </a:r>
          </a:p>
          <a:p>
            <a:r>
              <a:rPr lang="en-US" dirty="0"/>
              <a:t>Audit Execution</a:t>
            </a:r>
          </a:p>
          <a:p>
            <a:endParaRPr lang="en-US" dirty="0"/>
          </a:p>
          <a:p>
            <a:pPr marL="0" indent="0">
              <a:buNone/>
            </a:pPr>
            <a:endParaRPr lang="en-US" dirty="0"/>
          </a:p>
        </p:txBody>
      </p:sp>
    </p:spTree>
    <p:extLst>
      <p:ext uri="{BB962C8B-B14F-4D97-AF65-F5344CB8AC3E}">
        <p14:creationId xmlns:p14="http://schemas.microsoft.com/office/powerpoint/2010/main" val="49160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255F-B3D4-5EDE-6170-AE83B9FAD671}"/>
              </a:ext>
            </a:extLst>
          </p:cNvPr>
          <p:cNvSpPr>
            <a:spLocks noGrp="1"/>
          </p:cNvSpPr>
          <p:nvPr>
            <p:ph type="title"/>
          </p:nvPr>
        </p:nvSpPr>
        <p:spPr>
          <a:xfrm>
            <a:off x="4965430" y="629266"/>
            <a:ext cx="6586491" cy="1676603"/>
          </a:xfrm>
        </p:spPr>
        <p:txBody>
          <a:bodyPr>
            <a:normAutofit/>
          </a:bodyPr>
          <a:lstStyle/>
          <a:p>
            <a:r>
              <a:rPr lang="en-US" sz="5400"/>
              <a:t>Section 1 – Audit Planning</a:t>
            </a:r>
          </a:p>
        </p:txBody>
      </p:sp>
      <p:sp>
        <p:nvSpPr>
          <p:cNvPr id="3" name="Content Placeholder 2">
            <a:extLst>
              <a:ext uri="{FF2B5EF4-FFF2-40B4-BE49-F238E27FC236}">
                <a16:creationId xmlns:a16="http://schemas.microsoft.com/office/drawing/2014/main" id="{6473FC44-579D-0581-3F00-7F629F7CB11F}"/>
              </a:ext>
            </a:extLst>
          </p:cNvPr>
          <p:cNvSpPr>
            <a:spLocks noGrp="1"/>
          </p:cNvSpPr>
          <p:nvPr>
            <p:ph idx="1"/>
          </p:nvPr>
        </p:nvSpPr>
        <p:spPr>
          <a:xfrm>
            <a:off x="4965431" y="2438400"/>
            <a:ext cx="6586489" cy="3785419"/>
          </a:xfrm>
        </p:spPr>
        <p:txBody>
          <a:bodyPr>
            <a:normAutofit lnSpcReduction="10000"/>
          </a:bodyPr>
          <a:lstStyle/>
          <a:p>
            <a:r>
              <a:rPr lang="en-US" sz="2400" dirty="0"/>
              <a:t>The content of an audit charter</a:t>
            </a:r>
          </a:p>
          <a:p>
            <a:r>
              <a:rPr lang="en-US" sz="2400" dirty="0"/>
              <a:t>Audit planning</a:t>
            </a:r>
          </a:p>
          <a:p>
            <a:r>
              <a:rPr lang="en-US" sz="2400" dirty="0"/>
              <a:t>Business process applications and controls</a:t>
            </a:r>
          </a:p>
          <a:p>
            <a:r>
              <a:rPr lang="en-US" sz="2400" dirty="0"/>
              <a:t>Types of controls</a:t>
            </a:r>
          </a:p>
          <a:p>
            <a:r>
              <a:rPr lang="en-US" sz="2400" dirty="0"/>
              <a:t>Risk-based audit planning</a:t>
            </a:r>
          </a:p>
          <a:p>
            <a:r>
              <a:rPr lang="en-US" sz="2400" dirty="0"/>
              <a:t>Types of audit and assessment</a:t>
            </a:r>
          </a:p>
          <a:p>
            <a:endParaRPr lang="en-US" sz="2400" dirty="0"/>
          </a:p>
          <a:p>
            <a:r>
              <a:rPr lang="en-US" sz="2400" dirty="0"/>
              <a:t>Qs – Your first day as an IS auditor in an FMCG. You have been given an audit plan…</a:t>
            </a:r>
          </a:p>
        </p:txBody>
      </p:sp>
      <p:pic>
        <p:nvPicPr>
          <p:cNvPr id="5" name="Picture 4" descr="Magnifying glass showing decling performance">
            <a:extLst>
              <a:ext uri="{FF2B5EF4-FFF2-40B4-BE49-F238E27FC236}">
                <a16:creationId xmlns:a16="http://schemas.microsoft.com/office/drawing/2014/main" id="{EC49E398-BAD3-C24B-C8B1-454BF423961B}"/>
              </a:ext>
            </a:extLst>
          </p:cNvPr>
          <p:cNvPicPr>
            <a:picLocks noChangeAspect="1"/>
          </p:cNvPicPr>
          <p:nvPr/>
        </p:nvPicPr>
        <p:blipFill rotWithShape="1">
          <a:blip r:embed="rId2"/>
          <a:srcRect l="12159" r="42722" b="-1"/>
          <a:stretch/>
        </p:blipFill>
        <p:spPr>
          <a:xfrm>
            <a:off x="20" y="10"/>
            <a:ext cx="4635571" cy="6857990"/>
          </a:xfrm>
          <a:prstGeom prst="rect">
            <a:avLst/>
          </a:prstGeom>
          <a:effectLst/>
        </p:spPr>
      </p:pic>
    </p:spTree>
    <p:extLst>
      <p:ext uri="{BB962C8B-B14F-4D97-AF65-F5344CB8AC3E}">
        <p14:creationId xmlns:p14="http://schemas.microsoft.com/office/powerpoint/2010/main" val="333651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6019-169D-7B6E-91AE-F56FC30928B8}"/>
              </a:ext>
            </a:extLst>
          </p:cNvPr>
          <p:cNvSpPr>
            <a:spLocks noGrp="1"/>
          </p:cNvSpPr>
          <p:nvPr>
            <p:ph type="title"/>
          </p:nvPr>
        </p:nvSpPr>
        <p:spPr>
          <a:xfrm>
            <a:off x="80010" y="18255"/>
            <a:ext cx="10515600" cy="1325563"/>
          </a:xfrm>
        </p:spPr>
        <p:txBody>
          <a:bodyPr/>
          <a:lstStyle/>
          <a:p>
            <a:r>
              <a:rPr lang="en-US" dirty="0"/>
              <a:t>Audit Charter</a:t>
            </a:r>
          </a:p>
        </p:txBody>
      </p:sp>
      <p:sp>
        <p:nvSpPr>
          <p:cNvPr id="3" name="Content Placeholder 2">
            <a:extLst>
              <a:ext uri="{FF2B5EF4-FFF2-40B4-BE49-F238E27FC236}">
                <a16:creationId xmlns:a16="http://schemas.microsoft.com/office/drawing/2014/main" id="{03E8CA14-917C-31F9-3F3D-F4AAF38BC2D7}"/>
              </a:ext>
            </a:extLst>
          </p:cNvPr>
          <p:cNvSpPr>
            <a:spLocks noGrp="1"/>
          </p:cNvSpPr>
          <p:nvPr>
            <p:ph idx="1"/>
          </p:nvPr>
        </p:nvSpPr>
        <p:spPr>
          <a:xfrm>
            <a:off x="137160" y="1143000"/>
            <a:ext cx="5509259" cy="5383530"/>
          </a:xfrm>
        </p:spPr>
        <p:txBody>
          <a:bodyPr>
            <a:normAutofit/>
          </a:bodyPr>
          <a:lstStyle/>
          <a:p>
            <a:pPr marL="0" indent="0">
              <a:buNone/>
            </a:pPr>
            <a:r>
              <a:rPr lang="en-US" sz="2800" dirty="0"/>
              <a:t>An audit charter is a formal document defining the internal audit's objective, authority, and responsibility. Approved by BOD or Sr. Mgmt.</a:t>
            </a:r>
          </a:p>
          <a:p>
            <a:pPr marL="0" indent="0">
              <a:buNone/>
            </a:pPr>
            <a:endParaRPr lang="en-US" sz="2800" dirty="0"/>
          </a:p>
          <a:p>
            <a:pPr marL="0" indent="0">
              <a:buNone/>
            </a:pPr>
            <a:r>
              <a:rPr lang="en-US" sz="2800" dirty="0"/>
              <a:t>The audit charter covers the entire scope of audit activities.</a:t>
            </a:r>
            <a:endParaRPr lang="en-US" dirty="0"/>
          </a:p>
          <a:p>
            <a:pPr marL="0" indent="0">
              <a:buNone/>
            </a:pPr>
            <a:endParaRPr lang="en-US" dirty="0"/>
          </a:p>
          <a:p>
            <a:pPr marL="0" indent="0">
              <a:buNone/>
            </a:pPr>
            <a:r>
              <a:rPr lang="en-US" dirty="0"/>
              <a:t>If the audit is outsourced, then audit charter is incorporated in an engagement letter.</a:t>
            </a:r>
          </a:p>
          <a:p>
            <a:pPr marL="0" indent="0">
              <a:buNone/>
            </a:pPr>
            <a:endParaRPr lang="en-US" sz="2800" dirty="0"/>
          </a:p>
        </p:txBody>
      </p:sp>
      <p:pic>
        <p:nvPicPr>
          <p:cNvPr id="19" name="Picture 18">
            <a:extLst>
              <a:ext uri="{FF2B5EF4-FFF2-40B4-BE49-F238E27FC236}">
                <a16:creationId xmlns:a16="http://schemas.microsoft.com/office/drawing/2014/main" id="{B3E8BDDF-264E-8846-9A94-8756550B3765}"/>
              </a:ext>
            </a:extLst>
          </p:cNvPr>
          <p:cNvPicPr>
            <a:picLocks noChangeAspect="1"/>
          </p:cNvPicPr>
          <p:nvPr/>
        </p:nvPicPr>
        <p:blipFill>
          <a:blip r:embed="rId2"/>
          <a:stretch>
            <a:fillRect/>
          </a:stretch>
        </p:blipFill>
        <p:spPr>
          <a:xfrm>
            <a:off x="5543549" y="1546748"/>
            <a:ext cx="6619877" cy="4031032"/>
          </a:xfrm>
          <a:prstGeom prst="rect">
            <a:avLst/>
          </a:prstGeom>
        </p:spPr>
      </p:pic>
    </p:spTree>
    <p:extLst>
      <p:ext uri="{BB962C8B-B14F-4D97-AF65-F5344CB8AC3E}">
        <p14:creationId xmlns:p14="http://schemas.microsoft.com/office/powerpoint/2010/main" val="39432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9A25B-3E82-051E-1AC6-1839F0C6CB8A}"/>
              </a:ext>
            </a:extLst>
          </p:cNvPr>
          <p:cNvSpPr>
            <a:spLocks noGrp="1"/>
          </p:cNvSpPr>
          <p:nvPr>
            <p:ph type="title"/>
          </p:nvPr>
        </p:nvSpPr>
        <p:spPr>
          <a:xfrm>
            <a:off x="2019300" y="538956"/>
            <a:ext cx="8985250" cy="1118394"/>
          </a:xfrm>
        </p:spPr>
        <p:txBody>
          <a:bodyPr anchor="t">
            <a:normAutofit/>
          </a:bodyPr>
          <a:lstStyle/>
          <a:p>
            <a:r>
              <a:rPr lang="en-US" sz="4000" dirty="0"/>
              <a:t>Terminologies to know for audit planning</a:t>
            </a:r>
          </a:p>
        </p:txBody>
      </p:sp>
      <p:pic>
        <p:nvPicPr>
          <p:cNvPr id="7" name="Graphic 6" descr="Magnifying glass">
            <a:extLst>
              <a:ext uri="{FF2B5EF4-FFF2-40B4-BE49-F238E27FC236}">
                <a16:creationId xmlns:a16="http://schemas.microsoft.com/office/drawing/2014/main" id="{902123EF-A239-66FB-2B1B-863FF3CF2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1DC79A8A-A669-04E6-03DC-3BA72B7C48FC}"/>
              </a:ext>
            </a:extLst>
          </p:cNvPr>
          <p:cNvSpPr>
            <a:spLocks noGrp="1"/>
          </p:cNvSpPr>
          <p:nvPr>
            <p:ph idx="1"/>
          </p:nvPr>
        </p:nvSpPr>
        <p:spPr>
          <a:xfrm>
            <a:off x="388620" y="1288256"/>
            <a:ext cx="11155680" cy="5226843"/>
          </a:xfrm>
        </p:spPr>
        <p:txBody>
          <a:bodyPr>
            <a:normAutofit/>
          </a:bodyPr>
          <a:lstStyle/>
          <a:p>
            <a:pPr marL="0" indent="0">
              <a:buNone/>
            </a:pPr>
            <a:r>
              <a:rPr lang="en-US" sz="2500" b="1" dirty="0"/>
              <a:t>Audit universe: </a:t>
            </a:r>
            <a:r>
              <a:rPr lang="en-US" sz="2500" dirty="0"/>
              <a:t>An inventory of all the functions/ processes/units under the organization.</a:t>
            </a:r>
          </a:p>
          <a:p>
            <a:pPr marL="0" indent="0">
              <a:buNone/>
            </a:pPr>
            <a:endParaRPr lang="en-US" sz="2500" dirty="0"/>
          </a:p>
          <a:p>
            <a:pPr marL="0" indent="0">
              <a:buNone/>
            </a:pPr>
            <a:r>
              <a:rPr lang="en-US" sz="2500" b="1" dirty="0"/>
              <a:t>Qualitative risk assessment: </a:t>
            </a:r>
            <a:r>
              <a:rPr lang="en-US" sz="2500" dirty="0"/>
              <a:t>In a qualitative risk assessment, risk is assessed using qualitative parameters such as high, medium, and low.</a:t>
            </a:r>
          </a:p>
          <a:p>
            <a:pPr marL="0" indent="0">
              <a:buNone/>
            </a:pPr>
            <a:endParaRPr lang="en-US" sz="2500" dirty="0"/>
          </a:p>
          <a:p>
            <a:pPr marL="0" indent="0">
              <a:buNone/>
            </a:pPr>
            <a:r>
              <a:rPr lang="en-US" sz="2500" b="1" dirty="0"/>
              <a:t>Quantitative risk assessment:</a:t>
            </a:r>
            <a:r>
              <a:rPr lang="en-US" sz="2500" dirty="0"/>
              <a:t> In a quantitative risk assessment, risk is assessed using numerical parameters and is quantified.</a:t>
            </a:r>
          </a:p>
          <a:p>
            <a:pPr marL="0" indent="0">
              <a:buNone/>
            </a:pPr>
            <a:endParaRPr lang="en-US" sz="2500" dirty="0"/>
          </a:p>
          <a:p>
            <a:pPr marL="0" indent="0">
              <a:buNone/>
            </a:pPr>
            <a:r>
              <a:rPr lang="en-US" sz="2500" b="1" dirty="0"/>
              <a:t>Risk factors:</a:t>
            </a:r>
            <a:r>
              <a:rPr lang="en-US" sz="2500" dirty="0"/>
              <a:t> Factors that have an impact on risk. The presence of those factors increases the risk, whereas the absence of those factors decreases the risk.</a:t>
            </a:r>
          </a:p>
        </p:txBody>
      </p:sp>
    </p:spTree>
    <p:extLst>
      <p:ext uri="{BB962C8B-B14F-4D97-AF65-F5344CB8AC3E}">
        <p14:creationId xmlns:p14="http://schemas.microsoft.com/office/powerpoint/2010/main" val="33788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US"/>
            </a:p>
          </p:txBody>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US"/>
            </a:p>
          </p:txBody>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E5891F2A-3588-92A6-1F5A-531AB7EB8576}"/>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Audit Planning – Initial Stage</a:t>
            </a:r>
          </a:p>
        </p:txBody>
      </p:sp>
      <p:graphicFrame>
        <p:nvGraphicFramePr>
          <p:cNvPr id="5" name="Content Placeholder 2">
            <a:extLst>
              <a:ext uri="{FF2B5EF4-FFF2-40B4-BE49-F238E27FC236}">
                <a16:creationId xmlns:a16="http://schemas.microsoft.com/office/drawing/2014/main" id="{2059F1A7-3F24-6FE1-A30C-D12D641D72B4}"/>
              </a:ext>
            </a:extLst>
          </p:cNvPr>
          <p:cNvGraphicFramePr>
            <a:graphicFrameLocks noGrp="1"/>
          </p:cNvGraphicFramePr>
          <p:nvPr>
            <p:ph idx="1"/>
            <p:extLst>
              <p:ext uri="{D42A27DB-BD31-4B8C-83A1-F6EECF244321}">
                <p14:modId xmlns:p14="http://schemas.microsoft.com/office/powerpoint/2010/main" val="252989778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97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US"/>
            </a:p>
          </p:txBody>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US"/>
            </a:p>
          </p:txBody>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D792F711-6E26-474E-89AD-89F99E47A7F2}"/>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Benefits of Audit Planning</a:t>
            </a:r>
          </a:p>
        </p:txBody>
      </p:sp>
      <p:graphicFrame>
        <p:nvGraphicFramePr>
          <p:cNvPr id="5" name="Content Placeholder 2">
            <a:extLst>
              <a:ext uri="{FF2B5EF4-FFF2-40B4-BE49-F238E27FC236}">
                <a16:creationId xmlns:a16="http://schemas.microsoft.com/office/drawing/2014/main" id="{A2E66EFC-8C38-8DA1-C57B-1066F758F629}"/>
              </a:ext>
            </a:extLst>
          </p:cNvPr>
          <p:cNvGraphicFramePr>
            <a:graphicFrameLocks noGrp="1"/>
          </p:cNvGraphicFramePr>
          <p:nvPr>
            <p:ph idx="1"/>
            <p:extLst>
              <p:ext uri="{D42A27DB-BD31-4B8C-83A1-F6EECF244321}">
                <p14:modId xmlns:p14="http://schemas.microsoft.com/office/powerpoint/2010/main" val="387132220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367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6980</TotalTime>
  <Words>1318</Words>
  <Application>Microsoft Office PowerPoint</Application>
  <PresentationFormat>Widescreen</PresentationFormat>
  <Paragraphs>171</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Google Sans</vt:lpstr>
      <vt:lpstr>Segoe UI</vt:lpstr>
      <vt:lpstr>Office Theme</vt:lpstr>
      <vt:lpstr>Lecture 2</vt:lpstr>
      <vt:lpstr>Google Classroom CODE</vt:lpstr>
      <vt:lpstr>Recap</vt:lpstr>
      <vt:lpstr>Information Systems Auditing Process</vt:lpstr>
      <vt:lpstr>Section 1 – Audit Planning</vt:lpstr>
      <vt:lpstr>Audit Charter</vt:lpstr>
      <vt:lpstr>Terminologies to know for audit planning</vt:lpstr>
      <vt:lpstr>Audit Planning – Initial Stage</vt:lpstr>
      <vt:lpstr>Benefits of Audit Planning</vt:lpstr>
      <vt:lpstr>Audit planning process steps (read yourself)</vt:lpstr>
      <vt:lpstr>Selection of Audit processes</vt:lpstr>
      <vt:lpstr>Business process applications and controls</vt:lpstr>
      <vt:lpstr>Common business applications &amp; Risks</vt:lpstr>
      <vt:lpstr>As in IS auditor of POS systems..</vt:lpstr>
      <vt:lpstr>Common business applications &amp; Risks</vt:lpstr>
      <vt:lpstr>As in IS auditor of Ecommerce apps..</vt:lpstr>
      <vt:lpstr>Controls</vt:lpstr>
      <vt:lpstr>Types of Controls</vt:lpstr>
      <vt:lpstr>Examples of Preventive Controls</vt:lpstr>
      <vt:lpstr>Examples of Detective Controls</vt:lpstr>
      <vt:lpstr>Examples of Corrective Controls</vt:lpstr>
      <vt:lpstr>Examples of Deterrent Controls</vt:lpstr>
      <vt:lpstr>Compensating Controls</vt:lpstr>
      <vt:lpstr>Control Objectives</vt:lpstr>
      <vt:lpstr>Case: ATM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SYED MUHAMMAD ALI - 13306</dc:creator>
  <cp:lastModifiedBy>SYED MUHAMMAD ALI - 13306</cp:lastModifiedBy>
  <cp:revision>4</cp:revision>
  <dcterms:created xsi:type="dcterms:W3CDTF">2023-01-26T16:41:47Z</dcterms:created>
  <dcterms:modified xsi:type="dcterms:W3CDTF">2024-02-16T19:15:33Z</dcterms:modified>
</cp:coreProperties>
</file>