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92" r:id="rId4"/>
    <p:sldId id="258" r:id="rId5"/>
    <p:sldId id="260" r:id="rId6"/>
    <p:sldId id="261" r:id="rId7"/>
    <p:sldId id="263" r:id="rId8"/>
    <p:sldId id="265" r:id="rId9"/>
    <p:sldId id="262" r:id="rId10"/>
    <p:sldId id="266" r:id="rId11"/>
    <p:sldId id="267" r:id="rId12"/>
    <p:sldId id="291" r:id="rId13"/>
    <p:sldId id="268" r:id="rId14"/>
    <p:sldId id="269" r:id="rId15"/>
    <p:sldId id="270" r:id="rId16"/>
    <p:sldId id="293" r:id="rId17"/>
    <p:sldId id="279" r:id="rId18"/>
    <p:sldId id="280" r:id="rId19"/>
    <p:sldId id="281" r:id="rId20"/>
    <p:sldId id="283" r:id="rId21"/>
    <p:sldId id="284" r:id="rId22"/>
    <p:sldId id="285" r:id="rId23"/>
    <p:sldId id="286" r:id="rId24"/>
    <p:sldId id="287" r:id="rId25"/>
    <p:sldId id="289" r:id="rId26"/>
    <p:sldId id="288" r:id="rId27"/>
    <p:sldId id="290"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65klfP/kWgPQAZ+MyMRoCwUvE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9" d="100"/>
          <a:sy n="79" d="100"/>
        </p:scale>
        <p:origin x="74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D8662C-475E-4402-80EE-E08FF55E1313}" type="doc">
      <dgm:prSet loTypeId="urn:microsoft.com/office/officeart/2009/3/layout/StepUpProcess" loCatId="process" qsTypeId="urn:microsoft.com/office/officeart/2005/8/quickstyle/simple1" qsCatId="simple" csTypeId="urn:microsoft.com/office/officeart/2005/8/colors/colorful1" csCatId="colorful" phldr="1"/>
      <dgm:spPr/>
    </dgm:pt>
    <dgm:pt modelId="{6F4344BA-C06E-429B-A37D-21C755B926AA}">
      <dgm:prSet phldrT="[Text]"/>
      <dgm:spPr/>
      <dgm:t>
        <a:bodyPr/>
        <a:lstStyle/>
        <a:p>
          <a:r>
            <a:rPr lang="en-US" dirty="0"/>
            <a:t>Determine Audit Objective</a:t>
          </a:r>
        </a:p>
      </dgm:t>
    </dgm:pt>
    <dgm:pt modelId="{033C828F-F14E-4DDB-A80B-6ABC07B24A00}" type="parTrans" cxnId="{BB92DBB2-964D-4A36-A04B-A901D10A06D0}">
      <dgm:prSet/>
      <dgm:spPr/>
      <dgm:t>
        <a:bodyPr/>
        <a:lstStyle/>
        <a:p>
          <a:endParaRPr lang="en-US"/>
        </a:p>
      </dgm:t>
    </dgm:pt>
    <dgm:pt modelId="{42D62071-67B2-48E4-BAD7-90148C5F6834}" type="sibTrans" cxnId="{BB92DBB2-964D-4A36-A04B-A901D10A06D0}">
      <dgm:prSet/>
      <dgm:spPr/>
      <dgm:t>
        <a:bodyPr/>
        <a:lstStyle/>
        <a:p>
          <a:endParaRPr lang="en-US"/>
        </a:p>
      </dgm:t>
    </dgm:pt>
    <dgm:pt modelId="{1E82C54F-7FEF-42F9-B7F8-9A1011491919}">
      <dgm:prSet phldrT="[Text]"/>
      <dgm:spPr/>
      <dgm:t>
        <a:bodyPr/>
        <a:lstStyle/>
        <a:p>
          <a:r>
            <a:rPr lang="en-US" dirty="0"/>
            <a:t>Conduct Risk Assessment</a:t>
          </a:r>
        </a:p>
      </dgm:t>
    </dgm:pt>
    <dgm:pt modelId="{69B7893E-DCFB-4BE3-9C8B-5248A423F78A}" type="parTrans" cxnId="{6227BAA9-B45D-4204-8CA3-9A095971109D}">
      <dgm:prSet/>
      <dgm:spPr/>
      <dgm:t>
        <a:bodyPr/>
        <a:lstStyle/>
        <a:p>
          <a:endParaRPr lang="en-US"/>
        </a:p>
      </dgm:t>
    </dgm:pt>
    <dgm:pt modelId="{E2622323-5693-4550-9B63-2189A9B2C386}" type="sibTrans" cxnId="{6227BAA9-B45D-4204-8CA3-9A095971109D}">
      <dgm:prSet/>
      <dgm:spPr/>
      <dgm:t>
        <a:bodyPr/>
        <a:lstStyle/>
        <a:p>
          <a:endParaRPr lang="en-US"/>
        </a:p>
      </dgm:t>
    </dgm:pt>
    <dgm:pt modelId="{3C8A8A0B-4CC6-4E50-AAC5-BDE9A7FAC8F0}">
      <dgm:prSet phldrT="[Text]"/>
      <dgm:spPr/>
      <dgm:t>
        <a:bodyPr/>
        <a:lstStyle/>
        <a:p>
          <a:r>
            <a:rPr lang="en-US" dirty="0"/>
            <a:t>Determine Control Objectives and activities</a:t>
          </a:r>
        </a:p>
      </dgm:t>
    </dgm:pt>
    <dgm:pt modelId="{16FBD5C5-2CC3-4DD2-8EB6-52D99D07941A}" type="parTrans" cxnId="{04A44B69-0512-4B78-93F8-77530695839A}">
      <dgm:prSet/>
      <dgm:spPr/>
      <dgm:t>
        <a:bodyPr/>
        <a:lstStyle/>
        <a:p>
          <a:endParaRPr lang="en-US"/>
        </a:p>
      </dgm:t>
    </dgm:pt>
    <dgm:pt modelId="{8BFE5AE7-6A8F-4A1D-948B-EAB929EE26CD}" type="sibTrans" cxnId="{04A44B69-0512-4B78-93F8-77530695839A}">
      <dgm:prSet/>
      <dgm:spPr/>
      <dgm:t>
        <a:bodyPr/>
        <a:lstStyle/>
        <a:p>
          <a:endParaRPr lang="en-US"/>
        </a:p>
      </dgm:t>
    </dgm:pt>
    <dgm:pt modelId="{4494DFE3-FA0F-4DFD-AE9F-A2A2505FB5DB}">
      <dgm:prSet phldrT="[Text]"/>
      <dgm:spPr/>
      <dgm:t>
        <a:bodyPr/>
        <a:lstStyle/>
        <a:p>
          <a:r>
            <a:rPr lang="en-US" dirty="0"/>
            <a:t>Determine business processes to be audited</a:t>
          </a:r>
        </a:p>
      </dgm:t>
    </dgm:pt>
    <dgm:pt modelId="{3AA36767-69EE-4CDE-AA03-09D0926E0BA1}" type="parTrans" cxnId="{0AF45582-6CB7-40B7-B096-78EEF8413985}">
      <dgm:prSet/>
      <dgm:spPr/>
      <dgm:t>
        <a:bodyPr/>
        <a:lstStyle/>
        <a:p>
          <a:endParaRPr lang="en-US"/>
        </a:p>
      </dgm:t>
    </dgm:pt>
    <dgm:pt modelId="{9DD75B5E-D5DF-4BC1-BBB8-EF6E1C2127BC}" type="sibTrans" cxnId="{0AF45582-6CB7-40B7-B096-78EEF8413985}">
      <dgm:prSet/>
      <dgm:spPr/>
      <dgm:t>
        <a:bodyPr/>
        <a:lstStyle/>
        <a:p>
          <a:endParaRPr lang="en-US"/>
        </a:p>
      </dgm:t>
    </dgm:pt>
    <dgm:pt modelId="{9F2922B8-CF47-49C5-8038-243B5BCB6719}">
      <dgm:prSet phldrT="[Text]"/>
      <dgm:spPr/>
      <dgm:t>
        <a:bodyPr/>
        <a:lstStyle/>
        <a:p>
          <a:r>
            <a:rPr lang="en-US" dirty="0"/>
            <a:t>Design Audit plan, resource allocation and identify key stakeholders</a:t>
          </a:r>
        </a:p>
      </dgm:t>
    </dgm:pt>
    <dgm:pt modelId="{2FFA72B1-A8FD-4BB9-B806-6D31C6706A34}" type="parTrans" cxnId="{C676A298-B38C-4F91-83C8-44AB1F9E1AF8}">
      <dgm:prSet/>
      <dgm:spPr/>
      <dgm:t>
        <a:bodyPr/>
        <a:lstStyle/>
        <a:p>
          <a:endParaRPr lang="en-US"/>
        </a:p>
      </dgm:t>
    </dgm:pt>
    <dgm:pt modelId="{05249C5D-822F-4B95-ABE5-0E4BD29E0666}" type="sibTrans" cxnId="{C676A298-B38C-4F91-83C8-44AB1F9E1AF8}">
      <dgm:prSet/>
      <dgm:spPr/>
      <dgm:t>
        <a:bodyPr/>
        <a:lstStyle/>
        <a:p>
          <a:endParaRPr lang="en-US"/>
        </a:p>
      </dgm:t>
    </dgm:pt>
    <dgm:pt modelId="{7DDB49F6-C03B-4398-94D3-21C6403294BF}">
      <dgm:prSet phldrT="[Text]"/>
      <dgm:spPr/>
      <dgm:t>
        <a:bodyPr/>
        <a:lstStyle/>
        <a:p>
          <a:r>
            <a:rPr lang="en-US" dirty="0"/>
            <a:t>Evaluate the Controls</a:t>
          </a:r>
        </a:p>
      </dgm:t>
    </dgm:pt>
    <dgm:pt modelId="{E52681F7-8102-44F6-831C-1A8E78AD5190}" type="parTrans" cxnId="{35CD50D0-CD62-4CAC-9D47-B213D3F905A9}">
      <dgm:prSet/>
      <dgm:spPr/>
      <dgm:t>
        <a:bodyPr/>
        <a:lstStyle/>
        <a:p>
          <a:endParaRPr lang="en-US"/>
        </a:p>
      </dgm:t>
    </dgm:pt>
    <dgm:pt modelId="{E37624FB-03D5-4BBF-8195-7B76B73451E7}" type="sibTrans" cxnId="{35CD50D0-CD62-4CAC-9D47-B213D3F905A9}">
      <dgm:prSet/>
      <dgm:spPr/>
      <dgm:t>
        <a:bodyPr/>
        <a:lstStyle/>
        <a:p>
          <a:endParaRPr lang="en-US"/>
        </a:p>
      </dgm:t>
    </dgm:pt>
    <dgm:pt modelId="{7A469976-7EB8-4F8F-9E1C-F825D339220D}">
      <dgm:prSet phldrT="[Text]"/>
      <dgm:spPr/>
      <dgm:t>
        <a:bodyPr/>
        <a:lstStyle/>
        <a:p>
          <a:r>
            <a:rPr lang="en-US" dirty="0"/>
            <a:t>Report the findings</a:t>
          </a:r>
        </a:p>
      </dgm:t>
    </dgm:pt>
    <dgm:pt modelId="{AD38B465-6670-4555-8324-2C9CEEA914D8}" type="parTrans" cxnId="{127B989C-C395-488E-9DBE-D9306C089DE7}">
      <dgm:prSet/>
      <dgm:spPr/>
      <dgm:t>
        <a:bodyPr/>
        <a:lstStyle/>
        <a:p>
          <a:endParaRPr lang="en-US"/>
        </a:p>
      </dgm:t>
    </dgm:pt>
    <dgm:pt modelId="{9EF13404-9948-4523-BC18-E98D88F4E8B9}" type="sibTrans" cxnId="{127B989C-C395-488E-9DBE-D9306C089DE7}">
      <dgm:prSet/>
      <dgm:spPr/>
      <dgm:t>
        <a:bodyPr/>
        <a:lstStyle/>
        <a:p>
          <a:endParaRPr lang="en-US"/>
        </a:p>
      </dgm:t>
    </dgm:pt>
    <dgm:pt modelId="{F1259801-0FF0-4214-8E11-ED75E6829398}" type="pres">
      <dgm:prSet presAssocID="{39D8662C-475E-4402-80EE-E08FF55E1313}" presName="rootnode" presStyleCnt="0">
        <dgm:presLayoutVars>
          <dgm:chMax/>
          <dgm:chPref/>
          <dgm:dir/>
          <dgm:animLvl val="lvl"/>
        </dgm:presLayoutVars>
      </dgm:prSet>
      <dgm:spPr/>
    </dgm:pt>
    <dgm:pt modelId="{E894E0DE-9BD9-4BB8-B0FE-109045E14378}" type="pres">
      <dgm:prSet presAssocID="{6F4344BA-C06E-429B-A37D-21C755B926AA}" presName="composite" presStyleCnt="0"/>
      <dgm:spPr/>
    </dgm:pt>
    <dgm:pt modelId="{85B7DE5F-E832-4BA3-9F7A-7AEB01D87826}" type="pres">
      <dgm:prSet presAssocID="{6F4344BA-C06E-429B-A37D-21C755B926AA}" presName="LShape" presStyleLbl="alignNode1" presStyleIdx="0" presStyleCnt="13"/>
      <dgm:spPr/>
    </dgm:pt>
    <dgm:pt modelId="{F86D1FE2-6F0D-44B6-8DA7-62CEE4ADD469}" type="pres">
      <dgm:prSet presAssocID="{6F4344BA-C06E-429B-A37D-21C755B926AA}" presName="ParentText" presStyleLbl="revTx" presStyleIdx="0" presStyleCnt="7">
        <dgm:presLayoutVars>
          <dgm:chMax val="0"/>
          <dgm:chPref val="0"/>
          <dgm:bulletEnabled val="1"/>
        </dgm:presLayoutVars>
      </dgm:prSet>
      <dgm:spPr/>
    </dgm:pt>
    <dgm:pt modelId="{FC5CBB4B-7600-4735-A93C-0DEF7B0C948F}" type="pres">
      <dgm:prSet presAssocID="{6F4344BA-C06E-429B-A37D-21C755B926AA}" presName="Triangle" presStyleLbl="alignNode1" presStyleIdx="1" presStyleCnt="13"/>
      <dgm:spPr/>
    </dgm:pt>
    <dgm:pt modelId="{7A803167-C023-4A02-BFC5-C9DCD44D2698}" type="pres">
      <dgm:prSet presAssocID="{42D62071-67B2-48E4-BAD7-90148C5F6834}" presName="sibTrans" presStyleCnt="0"/>
      <dgm:spPr/>
    </dgm:pt>
    <dgm:pt modelId="{D506D695-4B57-41D4-89BE-2B45980221ED}" type="pres">
      <dgm:prSet presAssocID="{42D62071-67B2-48E4-BAD7-90148C5F6834}" presName="space" presStyleCnt="0"/>
      <dgm:spPr/>
    </dgm:pt>
    <dgm:pt modelId="{91366542-4827-4493-B0B3-221101F49A3D}" type="pres">
      <dgm:prSet presAssocID="{1E82C54F-7FEF-42F9-B7F8-9A1011491919}" presName="composite" presStyleCnt="0"/>
      <dgm:spPr/>
    </dgm:pt>
    <dgm:pt modelId="{BAD40FB5-4470-4EA5-8CDE-1BD9907EF98F}" type="pres">
      <dgm:prSet presAssocID="{1E82C54F-7FEF-42F9-B7F8-9A1011491919}" presName="LShape" presStyleLbl="alignNode1" presStyleIdx="2" presStyleCnt="13"/>
      <dgm:spPr/>
    </dgm:pt>
    <dgm:pt modelId="{E1EE63A2-B238-4976-8082-CD7C8CFA5D96}" type="pres">
      <dgm:prSet presAssocID="{1E82C54F-7FEF-42F9-B7F8-9A1011491919}" presName="ParentText" presStyleLbl="revTx" presStyleIdx="1" presStyleCnt="7">
        <dgm:presLayoutVars>
          <dgm:chMax val="0"/>
          <dgm:chPref val="0"/>
          <dgm:bulletEnabled val="1"/>
        </dgm:presLayoutVars>
      </dgm:prSet>
      <dgm:spPr/>
    </dgm:pt>
    <dgm:pt modelId="{2EA20C00-922A-45F4-BA1B-58BE3A521E10}" type="pres">
      <dgm:prSet presAssocID="{1E82C54F-7FEF-42F9-B7F8-9A1011491919}" presName="Triangle" presStyleLbl="alignNode1" presStyleIdx="3" presStyleCnt="13"/>
      <dgm:spPr/>
    </dgm:pt>
    <dgm:pt modelId="{F277E076-1AC5-4C16-8772-3853D01A9F00}" type="pres">
      <dgm:prSet presAssocID="{E2622323-5693-4550-9B63-2189A9B2C386}" presName="sibTrans" presStyleCnt="0"/>
      <dgm:spPr/>
    </dgm:pt>
    <dgm:pt modelId="{87FB1940-8B7D-47A2-BE82-F649FAEAED58}" type="pres">
      <dgm:prSet presAssocID="{E2622323-5693-4550-9B63-2189A9B2C386}" presName="space" presStyleCnt="0"/>
      <dgm:spPr/>
    </dgm:pt>
    <dgm:pt modelId="{1703C751-D242-46CC-941B-4A5A65745E45}" type="pres">
      <dgm:prSet presAssocID="{4494DFE3-FA0F-4DFD-AE9F-A2A2505FB5DB}" presName="composite" presStyleCnt="0"/>
      <dgm:spPr/>
    </dgm:pt>
    <dgm:pt modelId="{0E841923-5031-4532-81A0-169D88F55C8F}" type="pres">
      <dgm:prSet presAssocID="{4494DFE3-FA0F-4DFD-AE9F-A2A2505FB5DB}" presName="LShape" presStyleLbl="alignNode1" presStyleIdx="4" presStyleCnt="13"/>
      <dgm:spPr/>
    </dgm:pt>
    <dgm:pt modelId="{3BB6F4DA-2ECE-4B87-8F8D-B632E0190615}" type="pres">
      <dgm:prSet presAssocID="{4494DFE3-FA0F-4DFD-AE9F-A2A2505FB5DB}" presName="ParentText" presStyleLbl="revTx" presStyleIdx="2" presStyleCnt="7">
        <dgm:presLayoutVars>
          <dgm:chMax val="0"/>
          <dgm:chPref val="0"/>
          <dgm:bulletEnabled val="1"/>
        </dgm:presLayoutVars>
      </dgm:prSet>
      <dgm:spPr/>
    </dgm:pt>
    <dgm:pt modelId="{016F3844-A0E7-44AE-A7B0-1F0E43411E1D}" type="pres">
      <dgm:prSet presAssocID="{4494DFE3-FA0F-4DFD-AE9F-A2A2505FB5DB}" presName="Triangle" presStyleLbl="alignNode1" presStyleIdx="5" presStyleCnt="13"/>
      <dgm:spPr/>
    </dgm:pt>
    <dgm:pt modelId="{8236C448-CA02-4C83-84D2-B86B5790CBF6}" type="pres">
      <dgm:prSet presAssocID="{9DD75B5E-D5DF-4BC1-BBB8-EF6E1C2127BC}" presName="sibTrans" presStyleCnt="0"/>
      <dgm:spPr/>
    </dgm:pt>
    <dgm:pt modelId="{EA9435E3-ECC3-4DA3-A3ED-1C5D666183DF}" type="pres">
      <dgm:prSet presAssocID="{9DD75B5E-D5DF-4BC1-BBB8-EF6E1C2127BC}" presName="space" presStyleCnt="0"/>
      <dgm:spPr/>
    </dgm:pt>
    <dgm:pt modelId="{F89FE472-C8FB-4563-9B4E-644AD6AA3448}" type="pres">
      <dgm:prSet presAssocID="{9F2922B8-CF47-49C5-8038-243B5BCB6719}" presName="composite" presStyleCnt="0"/>
      <dgm:spPr/>
    </dgm:pt>
    <dgm:pt modelId="{3AD3A158-0CD2-421F-96A5-DE26B1BA75B3}" type="pres">
      <dgm:prSet presAssocID="{9F2922B8-CF47-49C5-8038-243B5BCB6719}" presName="LShape" presStyleLbl="alignNode1" presStyleIdx="6" presStyleCnt="13"/>
      <dgm:spPr/>
    </dgm:pt>
    <dgm:pt modelId="{F32CC4B2-571E-42D8-BD61-8ADEC8B06CC0}" type="pres">
      <dgm:prSet presAssocID="{9F2922B8-CF47-49C5-8038-243B5BCB6719}" presName="ParentText" presStyleLbl="revTx" presStyleIdx="3" presStyleCnt="7">
        <dgm:presLayoutVars>
          <dgm:chMax val="0"/>
          <dgm:chPref val="0"/>
          <dgm:bulletEnabled val="1"/>
        </dgm:presLayoutVars>
      </dgm:prSet>
      <dgm:spPr/>
    </dgm:pt>
    <dgm:pt modelId="{7398A512-0C61-4B48-94ED-B4588AC64488}" type="pres">
      <dgm:prSet presAssocID="{9F2922B8-CF47-49C5-8038-243B5BCB6719}" presName="Triangle" presStyleLbl="alignNode1" presStyleIdx="7" presStyleCnt="13"/>
      <dgm:spPr/>
    </dgm:pt>
    <dgm:pt modelId="{3803F161-8F81-4BA7-93FD-DC4D54A01F14}" type="pres">
      <dgm:prSet presAssocID="{05249C5D-822F-4B95-ABE5-0E4BD29E0666}" presName="sibTrans" presStyleCnt="0"/>
      <dgm:spPr/>
    </dgm:pt>
    <dgm:pt modelId="{AF6FFF20-634A-40D1-BA94-F985F7903672}" type="pres">
      <dgm:prSet presAssocID="{05249C5D-822F-4B95-ABE5-0E4BD29E0666}" presName="space" presStyleCnt="0"/>
      <dgm:spPr/>
    </dgm:pt>
    <dgm:pt modelId="{16524A3D-B0BE-4CE2-A936-05B018B84142}" type="pres">
      <dgm:prSet presAssocID="{3C8A8A0B-4CC6-4E50-AAC5-BDE9A7FAC8F0}" presName="composite" presStyleCnt="0"/>
      <dgm:spPr/>
    </dgm:pt>
    <dgm:pt modelId="{92E82A60-B742-427B-9C9B-C8EF41BA3247}" type="pres">
      <dgm:prSet presAssocID="{3C8A8A0B-4CC6-4E50-AAC5-BDE9A7FAC8F0}" presName="LShape" presStyleLbl="alignNode1" presStyleIdx="8" presStyleCnt="13"/>
      <dgm:spPr/>
    </dgm:pt>
    <dgm:pt modelId="{E298B88B-83A7-4DB5-AF45-633DA724F7A7}" type="pres">
      <dgm:prSet presAssocID="{3C8A8A0B-4CC6-4E50-AAC5-BDE9A7FAC8F0}" presName="ParentText" presStyleLbl="revTx" presStyleIdx="4" presStyleCnt="7">
        <dgm:presLayoutVars>
          <dgm:chMax val="0"/>
          <dgm:chPref val="0"/>
          <dgm:bulletEnabled val="1"/>
        </dgm:presLayoutVars>
      </dgm:prSet>
      <dgm:spPr/>
    </dgm:pt>
    <dgm:pt modelId="{51BF2E42-91BA-4D62-AF37-DB012B52D110}" type="pres">
      <dgm:prSet presAssocID="{3C8A8A0B-4CC6-4E50-AAC5-BDE9A7FAC8F0}" presName="Triangle" presStyleLbl="alignNode1" presStyleIdx="9" presStyleCnt="13"/>
      <dgm:spPr/>
    </dgm:pt>
    <dgm:pt modelId="{893F6C76-95D5-44F8-AEFF-B6A2EC9E0687}" type="pres">
      <dgm:prSet presAssocID="{8BFE5AE7-6A8F-4A1D-948B-EAB929EE26CD}" presName="sibTrans" presStyleCnt="0"/>
      <dgm:spPr/>
    </dgm:pt>
    <dgm:pt modelId="{49000950-B13E-41C1-89FE-9B5BD64986C7}" type="pres">
      <dgm:prSet presAssocID="{8BFE5AE7-6A8F-4A1D-948B-EAB929EE26CD}" presName="space" presStyleCnt="0"/>
      <dgm:spPr/>
    </dgm:pt>
    <dgm:pt modelId="{6AB1D99A-08EA-4FC0-A61A-BE393CB4AF4F}" type="pres">
      <dgm:prSet presAssocID="{7DDB49F6-C03B-4398-94D3-21C6403294BF}" presName="composite" presStyleCnt="0"/>
      <dgm:spPr/>
    </dgm:pt>
    <dgm:pt modelId="{473C31BE-7F17-4188-A7C1-9CA8DED89D9E}" type="pres">
      <dgm:prSet presAssocID="{7DDB49F6-C03B-4398-94D3-21C6403294BF}" presName="LShape" presStyleLbl="alignNode1" presStyleIdx="10" presStyleCnt="13"/>
      <dgm:spPr/>
    </dgm:pt>
    <dgm:pt modelId="{1551375B-F7C6-480B-8964-B755D6D8FAB6}" type="pres">
      <dgm:prSet presAssocID="{7DDB49F6-C03B-4398-94D3-21C6403294BF}" presName="ParentText" presStyleLbl="revTx" presStyleIdx="5" presStyleCnt="7">
        <dgm:presLayoutVars>
          <dgm:chMax val="0"/>
          <dgm:chPref val="0"/>
          <dgm:bulletEnabled val="1"/>
        </dgm:presLayoutVars>
      </dgm:prSet>
      <dgm:spPr/>
    </dgm:pt>
    <dgm:pt modelId="{E52A6B53-D54E-4445-8E54-3B47BC0F4437}" type="pres">
      <dgm:prSet presAssocID="{7DDB49F6-C03B-4398-94D3-21C6403294BF}" presName="Triangle" presStyleLbl="alignNode1" presStyleIdx="11" presStyleCnt="13"/>
      <dgm:spPr/>
    </dgm:pt>
    <dgm:pt modelId="{2C174A95-3B84-47C4-B39B-78A7D42610DA}" type="pres">
      <dgm:prSet presAssocID="{E37624FB-03D5-4BBF-8195-7B76B73451E7}" presName="sibTrans" presStyleCnt="0"/>
      <dgm:spPr/>
    </dgm:pt>
    <dgm:pt modelId="{A5CBB5DF-BA6C-40C0-A1CE-6C7D2192C3FB}" type="pres">
      <dgm:prSet presAssocID="{E37624FB-03D5-4BBF-8195-7B76B73451E7}" presName="space" presStyleCnt="0"/>
      <dgm:spPr/>
    </dgm:pt>
    <dgm:pt modelId="{177634D8-846F-4038-8171-7806EB7EC104}" type="pres">
      <dgm:prSet presAssocID="{7A469976-7EB8-4F8F-9E1C-F825D339220D}" presName="composite" presStyleCnt="0"/>
      <dgm:spPr/>
    </dgm:pt>
    <dgm:pt modelId="{097BFDB2-07FF-4571-950E-831EDF022CC7}" type="pres">
      <dgm:prSet presAssocID="{7A469976-7EB8-4F8F-9E1C-F825D339220D}" presName="LShape" presStyleLbl="alignNode1" presStyleIdx="12" presStyleCnt="13"/>
      <dgm:spPr/>
    </dgm:pt>
    <dgm:pt modelId="{A28F98FD-9D72-456D-A0B4-B0D5AC6DAEAB}" type="pres">
      <dgm:prSet presAssocID="{7A469976-7EB8-4F8F-9E1C-F825D339220D}" presName="ParentText" presStyleLbl="revTx" presStyleIdx="6" presStyleCnt="7">
        <dgm:presLayoutVars>
          <dgm:chMax val="0"/>
          <dgm:chPref val="0"/>
          <dgm:bulletEnabled val="1"/>
        </dgm:presLayoutVars>
      </dgm:prSet>
      <dgm:spPr/>
    </dgm:pt>
  </dgm:ptLst>
  <dgm:cxnLst>
    <dgm:cxn modelId="{04A44B69-0512-4B78-93F8-77530695839A}" srcId="{39D8662C-475E-4402-80EE-E08FF55E1313}" destId="{3C8A8A0B-4CC6-4E50-AAC5-BDE9A7FAC8F0}" srcOrd="4" destOrd="0" parTransId="{16FBD5C5-2CC3-4DD2-8EB6-52D99D07941A}" sibTransId="{8BFE5AE7-6A8F-4A1D-948B-EAB929EE26CD}"/>
    <dgm:cxn modelId="{605B5676-D078-4138-B07B-1977ECA4C343}" type="presOf" srcId="{4494DFE3-FA0F-4DFD-AE9F-A2A2505FB5DB}" destId="{3BB6F4DA-2ECE-4B87-8F8D-B632E0190615}" srcOrd="0" destOrd="0" presId="urn:microsoft.com/office/officeart/2009/3/layout/StepUpProcess"/>
    <dgm:cxn modelId="{E41F317D-4648-4E76-8A39-1A9EEC11D9D8}" type="presOf" srcId="{6F4344BA-C06E-429B-A37D-21C755B926AA}" destId="{F86D1FE2-6F0D-44B6-8DA7-62CEE4ADD469}" srcOrd="0" destOrd="0" presId="urn:microsoft.com/office/officeart/2009/3/layout/StepUpProcess"/>
    <dgm:cxn modelId="{0AF45582-6CB7-40B7-B096-78EEF8413985}" srcId="{39D8662C-475E-4402-80EE-E08FF55E1313}" destId="{4494DFE3-FA0F-4DFD-AE9F-A2A2505FB5DB}" srcOrd="2" destOrd="0" parTransId="{3AA36767-69EE-4CDE-AA03-09D0926E0BA1}" sibTransId="{9DD75B5E-D5DF-4BC1-BBB8-EF6E1C2127BC}"/>
    <dgm:cxn modelId="{965BF390-D95E-4EC8-9958-638EC4ACE357}" type="presOf" srcId="{1E82C54F-7FEF-42F9-B7F8-9A1011491919}" destId="{E1EE63A2-B238-4976-8082-CD7C8CFA5D96}" srcOrd="0" destOrd="0" presId="urn:microsoft.com/office/officeart/2009/3/layout/StepUpProcess"/>
    <dgm:cxn modelId="{C676A298-B38C-4F91-83C8-44AB1F9E1AF8}" srcId="{39D8662C-475E-4402-80EE-E08FF55E1313}" destId="{9F2922B8-CF47-49C5-8038-243B5BCB6719}" srcOrd="3" destOrd="0" parTransId="{2FFA72B1-A8FD-4BB9-B806-6D31C6706A34}" sibTransId="{05249C5D-822F-4B95-ABE5-0E4BD29E0666}"/>
    <dgm:cxn modelId="{127B989C-C395-488E-9DBE-D9306C089DE7}" srcId="{39D8662C-475E-4402-80EE-E08FF55E1313}" destId="{7A469976-7EB8-4F8F-9E1C-F825D339220D}" srcOrd="6" destOrd="0" parTransId="{AD38B465-6670-4555-8324-2C9CEEA914D8}" sibTransId="{9EF13404-9948-4523-BC18-E98D88F4E8B9}"/>
    <dgm:cxn modelId="{6227BAA9-B45D-4204-8CA3-9A095971109D}" srcId="{39D8662C-475E-4402-80EE-E08FF55E1313}" destId="{1E82C54F-7FEF-42F9-B7F8-9A1011491919}" srcOrd="1" destOrd="0" parTransId="{69B7893E-DCFB-4BE3-9C8B-5248A423F78A}" sibTransId="{E2622323-5693-4550-9B63-2189A9B2C386}"/>
    <dgm:cxn modelId="{BB92DBB2-964D-4A36-A04B-A901D10A06D0}" srcId="{39D8662C-475E-4402-80EE-E08FF55E1313}" destId="{6F4344BA-C06E-429B-A37D-21C755B926AA}" srcOrd="0" destOrd="0" parTransId="{033C828F-F14E-4DDB-A80B-6ABC07B24A00}" sibTransId="{42D62071-67B2-48E4-BAD7-90148C5F6834}"/>
    <dgm:cxn modelId="{D8543DB8-7A2B-4DF1-A1A3-903F7E68B4C3}" type="presOf" srcId="{7DDB49F6-C03B-4398-94D3-21C6403294BF}" destId="{1551375B-F7C6-480B-8964-B755D6D8FAB6}" srcOrd="0" destOrd="0" presId="urn:microsoft.com/office/officeart/2009/3/layout/StepUpProcess"/>
    <dgm:cxn modelId="{D59D6EC6-AE06-4B5C-8532-742B861482E2}" type="presOf" srcId="{39D8662C-475E-4402-80EE-E08FF55E1313}" destId="{F1259801-0FF0-4214-8E11-ED75E6829398}" srcOrd="0" destOrd="0" presId="urn:microsoft.com/office/officeart/2009/3/layout/StepUpProcess"/>
    <dgm:cxn modelId="{35CD50D0-CD62-4CAC-9D47-B213D3F905A9}" srcId="{39D8662C-475E-4402-80EE-E08FF55E1313}" destId="{7DDB49F6-C03B-4398-94D3-21C6403294BF}" srcOrd="5" destOrd="0" parTransId="{E52681F7-8102-44F6-831C-1A8E78AD5190}" sibTransId="{E37624FB-03D5-4BBF-8195-7B76B73451E7}"/>
    <dgm:cxn modelId="{B224AAD9-0EEB-43EB-BCAC-8E8286C33917}" type="presOf" srcId="{9F2922B8-CF47-49C5-8038-243B5BCB6719}" destId="{F32CC4B2-571E-42D8-BD61-8ADEC8B06CC0}" srcOrd="0" destOrd="0" presId="urn:microsoft.com/office/officeart/2009/3/layout/StepUpProcess"/>
    <dgm:cxn modelId="{C1361BE9-88F2-4C92-8ED8-5478EC90D614}" type="presOf" srcId="{7A469976-7EB8-4F8F-9E1C-F825D339220D}" destId="{A28F98FD-9D72-456D-A0B4-B0D5AC6DAEAB}" srcOrd="0" destOrd="0" presId="urn:microsoft.com/office/officeart/2009/3/layout/StepUpProcess"/>
    <dgm:cxn modelId="{945307F8-CB14-47FE-A86E-8533A01EB504}" type="presOf" srcId="{3C8A8A0B-4CC6-4E50-AAC5-BDE9A7FAC8F0}" destId="{E298B88B-83A7-4DB5-AF45-633DA724F7A7}" srcOrd="0" destOrd="0" presId="urn:microsoft.com/office/officeart/2009/3/layout/StepUpProcess"/>
    <dgm:cxn modelId="{BC133ADB-0B05-4907-BC48-AB40BAEB652C}" type="presParOf" srcId="{F1259801-0FF0-4214-8E11-ED75E6829398}" destId="{E894E0DE-9BD9-4BB8-B0FE-109045E14378}" srcOrd="0" destOrd="0" presId="urn:microsoft.com/office/officeart/2009/3/layout/StepUpProcess"/>
    <dgm:cxn modelId="{3B163CE2-89AA-4D0B-9291-29B3BFD25DFF}" type="presParOf" srcId="{E894E0DE-9BD9-4BB8-B0FE-109045E14378}" destId="{85B7DE5F-E832-4BA3-9F7A-7AEB01D87826}" srcOrd="0" destOrd="0" presId="urn:microsoft.com/office/officeart/2009/3/layout/StepUpProcess"/>
    <dgm:cxn modelId="{8EE4B5B2-99CF-444F-8D72-779BB148E101}" type="presParOf" srcId="{E894E0DE-9BD9-4BB8-B0FE-109045E14378}" destId="{F86D1FE2-6F0D-44B6-8DA7-62CEE4ADD469}" srcOrd="1" destOrd="0" presId="urn:microsoft.com/office/officeart/2009/3/layout/StepUpProcess"/>
    <dgm:cxn modelId="{E6B1411D-1D38-4226-B950-BE771DC432BF}" type="presParOf" srcId="{E894E0DE-9BD9-4BB8-B0FE-109045E14378}" destId="{FC5CBB4B-7600-4735-A93C-0DEF7B0C948F}" srcOrd="2" destOrd="0" presId="urn:microsoft.com/office/officeart/2009/3/layout/StepUpProcess"/>
    <dgm:cxn modelId="{F5F1001B-CD6F-4527-AC17-C753ED92881B}" type="presParOf" srcId="{F1259801-0FF0-4214-8E11-ED75E6829398}" destId="{7A803167-C023-4A02-BFC5-C9DCD44D2698}" srcOrd="1" destOrd="0" presId="urn:microsoft.com/office/officeart/2009/3/layout/StepUpProcess"/>
    <dgm:cxn modelId="{115E05D0-B6AA-40B9-8782-0E038F7643BE}" type="presParOf" srcId="{7A803167-C023-4A02-BFC5-C9DCD44D2698}" destId="{D506D695-4B57-41D4-89BE-2B45980221ED}" srcOrd="0" destOrd="0" presId="urn:microsoft.com/office/officeart/2009/3/layout/StepUpProcess"/>
    <dgm:cxn modelId="{4E81BA26-E213-4256-AC04-1305DC87AC36}" type="presParOf" srcId="{F1259801-0FF0-4214-8E11-ED75E6829398}" destId="{91366542-4827-4493-B0B3-221101F49A3D}" srcOrd="2" destOrd="0" presId="urn:microsoft.com/office/officeart/2009/3/layout/StepUpProcess"/>
    <dgm:cxn modelId="{1E08EC35-77B8-4D50-A335-19F21D7B6137}" type="presParOf" srcId="{91366542-4827-4493-B0B3-221101F49A3D}" destId="{BAD40FB5-4470-4EA5-8CDE-1BD9907EF98F}" srcOrd="0" destOrd="0" presId="urn:microsoft.com/office/officeart/2009/3/layout/StepUpProcess"/>
    <dgm:cxn modelId="{F8144E69-2F47-4D88-A593-16C4F6CCE689}" type="presParOf" srcId="{91366542-4827-4493-B0B3-221101F49A3D}" destId="{E1EE63A2-B238-4976-8082-CD7C8CFA5D96}" srcOrd="1" destOrd="0" presId="urn:microsoft.com/office/officeart/2009/3/layout/StepUpProcess"/>
    <dgm:cxn modelId="{C2F6C932-40D1-464E-94B0-D976CC67F25A}" type="presParOf" srcId="{91366542-4827-4493-B0B3-221101F49A3D}" destId="{2EA20C00-922A-45F4-BA1B-58BE3A521E10}" srcOrd="2" destOrd="0" presId="urn:microsoft.com/office/officeart/2009/3/layout/StepUpProcess"/>
    <dgm:cxn modelId="{2F2950FD-40D0-4661-B8A9-8CC4C662B706}" type="presParOf" srcId="{F1259801-0FF0-4214-8E11-ED75E6829398}" destId="{F277E076-1AC5-4C16-8772-3853D01A9F00}" srcOrd="3" destOrd="0" presId="urn:microsoft.com/office/officeart/2009/3/layout/StepUpProcess"/>
    <dgm:cxn modelId="{CC998854-4566-4E8F-A7B8-8578CB36EE47}" type="presParOf" srcId="{F277E076-1AC5-4C16-8772-3853D01A9F00}" destId="{87FB1940-8B7D-47A2-BE82-F649FAEAED58}" srcOrd="0" destOrd="0" presId="urn:microsoft.com/office/officeart/2009/3/layout/StepUpProcess"/>
    <dgm:cxn modelId="{BD2EC4B9-72BF-4369-AD5E-E2B8424A7A17}" type="presParOf" srcId="{F1259801-0FF0-4214-8E11-ED75E6829398}" destId="{1703C751-D242-46CC-941B-4A5A65745E45}" srcOrd="4" destOrd="0" presId="urn:microsoft.com/office/officeart/2009/3/layout/StepUpProcess"/>
    <dgm:cxn modelId="{7713A386-F74A-46A3-8B07-5CE1414DE717}" type="presParOf" srcId="{1703C751-D242-46CC-941B-4A5A65745E45}" destId="{0E841923-5031-4532-81A0-169D88F55C8F}" srcOrd="0" destOrd="0" presId="urn:microsoft.com/office/officeart/2009/3/layout/StepUpProcess"/>
    <dgm:cxn modelId="{CACBEF5A-2E02-4522-B1E3-86024FA49248}" type="presParOf" srcId="{1703C751-D242-46CC-941B-4A5A65745E45}" destId="{3BB6F4DA-2ECE-4B87-8F8D-B632E0190615}" srcOrd="1" destOrd="0" presId="urn:microsoft.com/office/officeart/2009/3/layout/StepUpProcess"/>
    <dgm:cxn modelId="{0FC17945-E903-4CC2-9E6C-35A2BC8C2F15}" type="presParOf" srcId="{1703C751-D242-46CC-941B-4A5A65745E45}" destId="{016F3844-A0E7-44AE-A7B0-1F0E43411E1D}" srcOrd="2" destOrd="0" presId="urn:microsoft.com/office/officeart/2009/3/layout/StepUpProcess"/>
    <dgm:cxn modelId="{1FD1CD8F-B1B4-4334-92D7-8F792968CF79}" type="presParOf" srcId="{F1259801-0FF0-4214-8E11-ED75E6829398}" destId="{8236C448-CA02-4C83-84D2-B86B5790CBF6}" srcOrd="5" destOrd="0" presId="urn:microsoft.com/office/officeart/2009/3/layout/StepUpProcess"/>
    <dgm:cxn modelId="{DAEADD08-E7B3-4B8B-BF0B-8D852BBED1C4}" type="presParOf" srcId="{8236C448-CA02-4C83-84D2-B86B5790CBF6}" destId="{EA9435E3-ECC3-4DA3-A3ED-1C5D666183DF}" srcOrd="0" destOrd="0" presId="urn:microsoft.com/office/officeart/2009/3/layout/StepUpProcess"/>
    <dgm:cxn modelId="{78F36EF3-3489-48BE-8177-8973672844A7}" type="presParOf" srcId="{F1259801-0FF0-4214-8E11-ED75E6829398}" destId="{F89FE472-C8FB-4563-9B4E-644AD6AA3448}" srcOrd="6" destOrd="0" presId="urn:microsoft.com/office/officeart/2009/3/layout/StepUpProcess"/>
    <dgm:cxn modelId="{9D41FD62-273C-4482-A883-E5A145C13DB7}" type="presParOf" srcId="{F89FE472-C8FB-4563-9B4E-644AD6AA3448}" destId="{3AD3A158-0CD2-421F-96A5-DE26B1BA75B3}" srcOrd="0" destOrd="0" presId="urn:microsoft.com/office/officeart/2009/3/layout/StepUpProcess"/>
    <dgm:cxn modelId="{1A95AEB3-D549-4FC5-BC4E-6CB6D66B4B24}" type="presParOf" srcId="{F89FE472-C8FB-4563-9B4E-644AD6AA3448}" destId="{F32CC4B2-571E-42D8-BD61-8ADEC8B06CC0}" srcOrd="1" destOrd="0" presId="urn:microsoft.com/office/officeart/2009/3/layout/StepUpProcess"/>
    <dgm:cxn modelId="{906FF182-299F-4924-89FF-5B47F14DD601}" type="presParOf" srcId="{F89FE472-C8FB-4563-9B4E-644AD6AA3448}" destId="{7398A512-0C61-4B48-94ED-B4588AC64488}" srcOrd="2" destOrd="0" presId="urn:microsoft.com/office/officeart/2009/3/layout/StepUpProcess"/>
    <dgm:cxn modelId="{4EDF4A67-72C5-4339-83E5-3A7E8E97F87C}" type="presParOf" srcId="{F1259801-0FF0-4214-8E11-ED75E6829398}" destId="{3803F161-8F81-4BA7-93FD-DC4D54A01F14}" srcOrd="7" destOrd="0" presId="urn:microsoft.com/office/officeart/2009/3/layout/StepUpProcess"/>
    <dgm:cxn modelId="{7B459A4C-36AF-47FF-8647-DB369357571D}" type="presParOf" srcId="{3803F161-8F81-4BA7-93FD-DC4D54A01F14}" destId="{AF6FFF20-634A-40D1-BA94-F985F7903672}" srcOrd="0" destOrd="0" presId="urn:microsoft.com/office/officeart/2009/3/layout/StepUpProcess"/>
    <dgm:cxn modelId="{4B2ABD0C-0218-4CBB-869B-2EFC76A2F089}" type="presParOf" srcId="{F1259801-0FF0-4214-8E11-ED75E6829398}" destId="{16524A3D-B0BE-4CE2-A936-05B018B84142}" srcOrd="8" destOrd="0" presId="urn:microsoft.com/office/officeart/2009/3/layout/StepUpProcess"/>
    <dgm:cxn modelId="{2D93F0B1-DA10-46B8-8D2A-1A481A0C20BE}" type="presParOf" srcId="{16524A3D-B0BE-4CE2-A936-05B018B84142}" destId="{92E82A60-B742-427B-9C9B-C8EF41BA3247}" srcOrd="0" destOrd="0" presId="urn:microsoft.com/office/officeart/2009/3/layout/StepUpProcess"/>
    <dgm:cxn modelId="{A1120565-AF10-4410-9594-3E4B160BE385}" type="presParOf" srcId="{16524A3D-B0BE-4CE2-A936-05B018B84142}" destId="{E298B88B-83A7-4DB5-AF45-633DA724F7A7}" srcOrd="1" destOrd="0" presId="urn:microsoft.com/office/officeart/2009/3/layout/StepUpProcess"/>
    <dgm:cxn modelId="{B6248FBB-51A4-4820-AA01-ACF5C14EF7F4}" type="presParOf" srcId="{16524A3D-B0BE-4CE2-A936-05B018B84142}" destId="{51BF2E42-91BA-4D62-AF37-DB012B52D110}" srcOrd="2" destOrd="0" presId="urn:microsoft.com/office/officeart/2009/3/layout/StepUpProcess"/>
    <dgm:cxn modelId="{B5758827-89D7-4C75-92D7-D2529CE0C784}" type="presParOf" srcId="{F1259801-0FF0-4214-8E11-ED75E6829398}" destId="{893F6C76-95D5-44F8-AEFF-B6A2EC9E0687}" srcOrd="9" destOrd="0" presId="urn:microsoft.com/office/officeart/2009/3/layout/StepUpProcess"/>
    <dgm:cxn modelId="{3BE681C5-4200-4467-888F-1E1FD6A4DD44}" type="presParOf" srcId="{893F6C76-95D5-44F8-AEFF-B6A2EC9E0687}" destId="{49000950-B13E-41C1-89FE-9B5BD64986C7}" srcOrd="0" destOrd="0" presId="urn:microsoft.com/office/officeart/2009/3/layout/StepUpProcess"/>
    <dgm:cxn modelId="{C69CF357-D892-4555-AA01-72719B9764B3}" type="presParOf" srcId="{F1259801-0FF0-4214-8E11-ED75E6829398}" destId="{6AB1D99A-08EA-4FC0-A61A-BE393CB4AF4F}" srcOrd="10" destOrd="0" presId="urn:microsoft.com/office/officeart/2009/3/layout/StepUpProcess"/>
    <dgm:cxn modelId="{75375782-84FC-4190-9C88-4D1470544A31}" type="presParOf" srcId="{6AB1D99A-08EA-4FC0-A61A-BE393CB4AF4F}" destId="{473C31BE-7F17-4188-A7C1-9CA8DED89D9E}" srcOrd="0" destOrd="0" presId="urn:microsoft.com/office/officeart/2009/3/layout/StepUpProcess"/>
    <dgm:cxn modelId="{02699D1C-651E-4C31-9AFC-94621C0BB48F}" type="presParOf" srcId="{6AB1D99A-08EA-4FC0-A61A-BE393CB4AF4F}" destId="{1551375B-F7C6-480B-8964-B755D6D8FAB6}" srcOrd="1" destOrd="0" presId="urn:microsoft.com/office/officeart/2009/3/layout/StepUpProcess"/>
    <dgm:cxn modelId="{6F1314D9-5D52-4B2A-A73A-F87975E564BE}" type="presParOf" srcId="{6AB1D99A-08EA-4FC0-A61A-BE393CB4AF4F}" destId="{E52A6B53-D54E-4445-8E54-3B47BC0F4437}" srcOrd="2" destOrd="0" presId="urn:microsoft.com/office/officeart/2009/3/layout/StepUpProcess"/>
    <dgm:cxn modelId="{7CCC41A8-7284-42A8-873C-26CFB9DEE03E}" type="presParOf" srcId="{F1259801-0FF0-4214-8E11-ED75E6829398}" destId="{2C174A95-3B84-47C4-B39B-78A7D42610DA}" srcOrd="11" destOrd="0" presId="urn:microsoft.com/office/officeart/2009/3/layout/StepUpProcess"/>
    <dgm:cxn modelId="{01E64C03-C0BC-4542-AB67-18EDB56DBE9F}" type="presParOf" srcId="{2C174A95-3B84-47C4-B39B-78A7D42610DA}" destId="{A5CBB5DF-BA6C-40C0-A1CE-6C7D2192C3FB}" srcOrd="0" destOrd="0" presId="urn:microsoft.com/office/officeart/2009/3/layout/StepUpProcess"/>
    <dgm:cxn modelId="{6F937EAF-7D9A-40BC-AD36-A6131C7A6D43}" type="presParOf" srcId="{F1259801-0FF0-4214-8E11-ED75E6829398}" destId="{177634D8-846F-4038-8171-7806EB7EC104}" srcOrd="12" destOrd="0" presId="urn:microsoft.com/office/officeart/2009/3/layout/StepUpProcess"/>
    <dgm:cxn modelId="{08BFA660-D32E-4BC9-86B1-FBB9C6E15D74}" type="presParOf" srcId="{177634D8-846F-4038-8171-7806EB7EC104}" destId="{097BFDB2-07FF-4571-950E-831EDF022CC7}" srcOrd="0" destOrd="0" presId="urn:microsoft.com/office/officeart/2009/3/layout/StepUpProcess"/>
    <dgm:cxn modelId="{07B693FA-8D65-4147-82B8-E5D48241C157}" type="presParOf" srcId="{177634D8-846F-4038-8171-7806EB7EC104}" destId="{A28F98FD-9D72-456D-A0B4-B0D5AC6DAEAB}"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7DE5F-E832-4BA3-9F7A-7AEB01D87826}">
      <dsp:nvSpPr>
        <dsp:cNvPr id="0" name=""/>
        <dsp:cNvSpPr/>
      </dsp:nvSpPr>
      <dsp:spPr>
        <a:xfrm rot="5400000">
          <a:off x="301654" y="3209592"/>
          <a:ext cx="897717" cy="1493781"/>
        </a:xfrm>
        <a:prstGeom prst="corner">
          <a:avLst>
            <a:gd name="adj1" fmla="val 16120"/>
            <a:gd name="adj2" fmla="val 161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6D1FE2-6F0D-44B6-8DA7-62CEE4ADD469}">
      <dsp:nvSpPr>
        <dsp:cNvPr id="0" name=""/>
        <dsp:cNvSpPr/>
      </dsp:nvSpPr>
      <dsp:spPr>
        <a:xfrm>
          <a:off x="151802" y="3655911"/>
          <a:ext cx="1348594" cy="1182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Determine Audit Objective</a:t>
          </a:r>
        </a:p>
      </dsp:txBody>
      <dsp:txXfrm>
        <a:off x="151802" y="3655911"/>
        <a:ext cx="1348594" cy="1182122"/>
      </dsp:txXfrm>
    </dsp:sp>
    <dsp:sp modelId="{FC5CBB4B-7600-4735-A93C-0DEF7B0C948F}">
      <dsp:nvSpPr>
        <dsp:cNvPr id="0" name=""/>
        <dsp:cNvSpPr/>
      </dsp:nvSpPr>
      <dsp:spPr>
        <a:xfrm>
          <a:off x="1245945" y="3099619"/>
          <a:ext cx="254451" cy="254451"/>
        </a:xfrm>
        <a:prstGeom prst="triangle">
          <a:avLst>
            <a:gd name="adj" fmla="val 10000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D40FB5-4470-4EA5-8CDE-1BD9907EF98F}">
      <dsp:nvSpPr>
        <dsp:cNvPr id="0" name=""/>
        <dsp:cNvSpPr/>
      </dsp:nvSpPr>
      <dsp:spPr>
        <a:xfrm rot="5400000">
          <a:off x="1952597" y="2801065"/>
          <a:ext cx="897717" cy="1493781"/>
        </a:xfrm>
        <a:prstGeom prst="corner">
          <a:avLst>
            <a:gd name="adj1" fmla="val 16120"/>
            <a:gd name="adj2" fmla="val 161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EE63A2-B238-4976-8082-CD7C8CFA5D96}">
      <dsp:nvSpPr>
        <dsp:cNvPr id="0" name=""/>
        <dsp:cNvSpPr/>
      </dsp:nvSpPr>
      <dsp:spPr>
        <a:xfrm>
          <a:off x="1802746" y="3247384"/>
          <a:ext cx="1348594" cy="1182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Conduct Risk Assessment</a:t>
          </a:r>
        </a:p>
      </dsp:txBody>
      <dsp:txXfrm>
        <a:off x="1802746" y="3247384"/>
        <a:ext cx="1348594" cy="1182122"/>
      </dsp:txXfrm>
    </dsp:sp>
    <dsp:sp modelId="{2EA20C00-922A-45F4-BA1B-58BE3A521E10}">
      <dsp:nvSpPr>
        <dsp:cNvPr id="0" name=""/>
        <dsp:cNvSpPr/>
      </dsp:nvSpPr>
      <dsp:spPr>
        <a:xfrm>
          <a:off x="2896889" y="2691091"/>
          <a:ext cx="254451" cy="254451"/>
        </a:xfrm>
        <a:prstGeom prst="triangle">
          <a:avLst>
            <a:gd name="adj" fmla="val 10000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841923-5031-4532-81A0-169D88F55C8F}">
      <dsp:nvSpPr>
        <dsp:cNvPr id="0" name=""/>
        <dsp:cNvSpPr/>
      </dsp:nvSpPr>
      <dsp:spPr>
        <a:xfrm rot="5400000">
          <a:off x="3603541" y="2392537"/>
          <a:ext cx="897717" cy="1493781"/>
        </a:xfrm>
        <a:prstGeom prst="corner">
          <a:avLst>
            <a:gd name="adj1" fmla="val 16120"/>
            <a:gd name="adj2" fmla="val 1611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B6F4DA-2ECE-4B87-8F8D-B632E0190615}">
      <dsp:nvSpPr>
        <dsp:cNvPr id="0" name=""/>
        <dsp:cNvSpPr/>
      </dsp:nvSpPr>
      <dsp:spPr>
        <a:xfrm>
          <a:off x="3453689" y="2838856"/>
          <a:ext cx="1348594" cy="1182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Determine business processes to be audited</a:t>
          </a:r>
        </a:p>
      </dsp:txBody>
      <dsp:txXfrm>
        <a:off x="3453689" y="2838856"/>
        <a:ext cx="1348594" cy="1182122"/>
      </dsp:txXfrm>
    </dsp:sp>
    <dsp:sp modelId="{016F3844-A0E7-44AE-A7B0-1F0E43411E1D}">
      <dsp:nvSpPr>
        <dsp:cNvPr id="0" name=""/>
        <dsp:cNvSpPr/>
      </dsp:nvSpPr>
      <dsp:spPr>
        <a:xfrm>
          <a:off x="4547832" y="2282563"/>
          <a:ext cx="254451" cy="254451"/>
        </a:xfrm>
        <a:prstGeom prst="triangle">
          <a:avLst>
            <a:gd name="adj" fmla="val 10000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D3A158-0CD2-421F-96A5-DE26B1BA75B3}">
      <dsp:nvSpPr>
        <dsp:cNvPr id="0" name=""/>
        <dsp:cNvSpPr/>
      </dsp:nvSpPr>
      <dsp:spPr>
        <a:xfrm rot="5400000">
          <a:off x="5254484" y="1984010"/>
          <a:ext cx="897717" cy="1493781"/>
        </a:xfrm>
        <a:prstGeom prst="corner">
          <a:avLst>
            <a:gd name="adj1" fmla="val 16120"/>
            <a:gd name="adj2" fmla="val 1611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2CC4B2-571E-42D8-BD61-8ADEC8B06CC0}">
      <dsp:nvSpPr>
        <dsp:cNvPr id="0" name=""/>
        <dsp:cNvSpPr/>
      </dsp:nvSpPr>
      <dsp:spPr>
        <a:xfrm>
          <a:off x="5104633" y="2430329"/>
          <a:ext cx="1348594" cy="1182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Design Audit plan, resource allocation and identify key stakeholders</a:t>
          </a:r>
        </a:p>
      </dsp:txBody>
      <dsp:txXfrm>
        <a:off x="5104633" y="2430329"/>
        <a:ext cx="1348594" cy="1182122"/>
      </dsp:txXfrm>
    </dsp:sp>
    <dsp:sp modelId="{7398A512-0C61-4B48-94ED-B4588AC64488}">
      <dsp:nvSpPr>
        <dsp:cNvPr id="0" name=""/>
        <dsp:cNvSpPr/>
      </dsp:nvSpPr>
      <dsp:spPr>
        <a:xfrm>
          <a:off x="6198775" y="1874036"/>
          <a:ext cx="254451" cy="254451"/>
        </a:xfrm>
        <a:prstGeom prst="triangle">
          <a:avLst>
            <a:gd name="adj" fmla="val 10000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82A60-B742-427B-9C9B-C8EF41BA3247}">
      <dsp:nvSpPr>
        <dsp:cNvPr id="0" name=""/>
        <dsp:cNvSpPr/>
      </dsp:nvSpPr>
      <dsp:spPr>
        <a:xfrm rot="5400000">
          <a:off x="6905427" y="1575482"/>
          <a:ext cx="897717" cy="1493781"/>
        </a:xfrm>
        <a:prstGeom prst="corner">
          <a:avLst>
            <a:gd name="adj1" fmla="val 16120"/>
            <a:gd name="adj2" fmla="val 1611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98B88B-83A7-4DB5-AF45-633DA724F7A7}">
      <dsp:nvSpPr>
        <dsp:cNvPr id="0" name=""/>
        <dsp:cNvSpPr/>
      </dsp:nvSpPr>
      <dsp:spPr>
        <a:xfrm>
          <a:off x="6755576" y="2021801"/>
          <a:ext cx="1348594" cy="1182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Determine Control Objectives and activities</a:t>
          </a:r>
        </a:p>
      </dsp:txBody>
      <dsp:txXfrm>
        <a:off x="6755576" y="2021801"/>
        <a:ext cx="1348594" cy="1182122"/>
      </dsp:txXfrm>
    </dsp:sp>
    <dsp:sp modelId="{51BF2E42-91BA-4D62-AF37-DB012B52D110}">
      <dsp:nvSpPr>
        <dsp:cNvPr id="0" name=""/>
        <dsp:cNvSpPr/>
      </dsp:nvSpPr>
      <dsp:spPr>
        <a:xfrm>
          <a:off x="7849719" y="1465508"/>
          <a:ext cx="254451" cy="254451"/>
        </a:xfrm>
        <a:prstGeom prst="triangle">
          <a:avLst>
            <a:gd name="adj" fmla="val 10000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3C31BE-7F17-4188-A7C1-9CA8DED89D9E}">
      <dsp:nvSpPr>
        <dsp:cNvPr id="0" name=""/>
        <dsp:cNvSpPr/>
      </dsp:nvSpPr>
      <dsp:spPr>
        <a:xfrm rot="5400000">
          <a:off x="8556371" y="1166955"/>
          <a:ext cx="897717" cy="1493781"/>
        </a:xfrm>
        <a:prstGeom prst="corner">
          <a:avLst>
            <a:gd name="adj1" fmla="val 16120"/>
            <a:gd name="adj2" fmla="val 161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51375B-F7C6-480B-8964-B755D6D8FAB6}">
      <dsp:nvSpPr>
        <dsp:cNvPr id="0" name=""/>
        <dsp:cNvSpPr/>
      </dsp:nvSpPr>
      <dsp:spPr>
        <a:xfrm>
          <a:off x="8406519" y="1613274"/>
          <a:ext cx="1348594" cy="1182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Evaluate the Controls</a:t>
          </a:r>
        </a:p>
      </dsp:txBody>
      <dsp:txXfrm>
        <a:off x="8406519" y="1613274"/>
        <a:ext cx="1348594" cy="1182122"/>
      </dsp:txXfrm>
    </dsp:sp>
    <dsp:sp modelId="{E52A6B53-D54E-4445-8E54-3B47BC0F4437}">
      <dsp:nvSpPr>
        <dsp:cNvPr id="0" name=""/>
        <dsp:cNvSpPr/>
      </dsp:nvSpPr>
      <dsp:spPr>
        <a:xfrm>
          <a:off x="9500662" y="1056981"/>
          <a:ext cx="254451" cy="254451"/>
        </a:xfrm>
        <a:prstGeom prst="triangle">
          <a:avLst>
            <a:gd name="adj" fmla="val 10000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7BFDB2-07FF-4571-950E-831EDF022CC7}">
      <dsp:nvSpPr>
        <dsp:cNvPr id="0" name=""/>
        <dsp:cNvSpPr/>
      </dsp:nvSpPr>
      <dsp:spPr>
        <a:xfrm rot="5400000">
          <a:off x="10207314" y="758427"/>
          <a:ext cx="897717" cy="1493781"/>
        </a:xfrm>
        <a:prstGeom prst="corner">
          <a:avLst>
            <a:gd name="adj1" fmla="val 16120"/>
            <a:gd name="adj2" fmla="val 161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8F98FD-9D72-456D-A0B4-B0D5AC6DAEAB}">
      <dsp:nvSpPr>
        <dsp:cNvPr id="0" name=""/>
        <dsp:cNvSpPr/>
      </dsp:nvSpPr>
      <dsp:spPr>
        <a:xfrm>
          <a:off x="10057463" y="1204746"/>
          <a:ext cx="1348594" cy="1182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Report the findings</a:t>
          </a:r>
        </a:p>
      </dsp:txBody>
      <dsp:txXfrm>
        <a:off x="10057463" y="1204746"/>
        <a:ext cx="1348594" cy="118212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44942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034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770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666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07869bec7e_0_3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07869bec7e_0_3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207869bec7e_0_3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2696153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07869bec7e_0_3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07869bec7e_0_3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207869bec7e_0_3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215378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1038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5717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154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1754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9794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4543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566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963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5183188" y="987425"/>
            <a:ext cx="6172200" cy="4873625"/>
          </a:xfrm>
          <a:prstGeom prst="rect">
            <a:avLst/>
          </a:prstGeom>
          <a:noFill/>
          <a:ln>
            <a:noFill/>
          </a:ln>
        </p:spPr>
      </p:sp>
      <p:sp>
        <p:nvSpPr>
          <p:cNvPr id="68" name="Google Shape;68;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880281" y="921452"/>
            <a:ext cx="4985018" cy="326863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7200"/>
              <a:buFont typeface="Calibri"/>
              <a:buNone/>
            </a:pPr>
            <a:r>
              <a:rPr lang="en-US" sz="7200"/>
              <a:t>Lecture 3</a:t>
            </a:r>
            <a:endParaRPr/>
          </a:p>
        </p:txBody>
      </p:sp>
      <p:sp>
        <p:nvSpPr>
          <p:cNvPr id="90" name="Google Shape;90;p1"/>
          <p:cNvSpPr txBox="1">
            <a:spLocks noGrp="1"/>
          </p:cNvSpPr>
          <p:nvPr>
            <p:ph type="subTitle" idx="1"/>
          </p:nvPr>
        </p:nvSpPr>
        <p:spPr>
          <a:xfrm>
            <a:off x="880281" y="4285129"/>
            <a:ext cx="4985017" cy="142040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dirty="0"/>
              <a:t>CS494 – Information System Audit and Control </a:t>
            </a:r>
            <a:endParaRPr dirty="0"/>
          </a:p>
          <a:p>
            <a:pPr marL="0" lvl="0" indent="0" algn="l" rtl="0">
              <a:lnSpc>
                <a:spcPct val="90000"/>
              </a:lnSpc>
              <a:spcBef>
                <a:spcPts val="1000"/>
              </a:spcBef>
              <a:spcAft>
                <a:spcPts val="0"/>
              </a:spcAft>
              <a:buClr>
                <a:schemeClr val="dk1"/>
              </a:buClr>
              <a:buSzPts val="2400"/>
              <a:buNone/>
            </a:pPr>
            <a:r>
              <a:rPr lang="en-US"/>
              <a:t>16</a:t>
            </a:r>
            <a:r>
              <a:rPr lang="en-US" baseline="30000"/>
              <a:t>th</a:t>
            </a:r>
            <a:r>
              <a:rPr lang="en-US"/>
              <a:t> Feb 2024</a:t>
            </a:r>
            <a:endParaRPr/>
          </a:p>
        </p:txBody>
      </p:sp>
      <p:sp>
        <p:nvSpPr>
          <p:cNvPr id="91" name="Google Shape;91;p1"/>
          <p:cNvSpPr/>
          <p:nvPr/>
        </p:nvSpPr>
        <p:spPr>
          <a:xfrm>
            <a:off x="6000601" y="1073777"/>
            <a:ext cx="5623281" cy="4686943"/>
          </a:xfrm>
          <a:custGeom>
            <a:avLst/>
            <a:gdLst/>
            <a:ahLst/>
            <a:cxnLst/>
            <a:rect l="l" t="t" r="r" b="b"/>
            <a:pathLst>
              <a:path w="4574113" h="3812472" extrusionOk="0">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Approach towards Risk-based auditing 	</a:t>
            </a:r>
            <a:endParaRPr/>
          </a:p>
        </p:txBody>
      </p:sp>
      <p:sp>
        <p:nvSpPr>
          <p:cNvPr id="197" name="Google Shape;19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Step 1 – Acquire pre-audit requirements:</a:t>
            </a:r>
            <a:endParaRPr dirty="0"/>
          </a:p>
          <a:p>
            <a:pPr marL="685800" lvl="1" indent="-228600" algn="l" rtl="0">
              <a:lnSpc>
                <a:spcPct val="90000"/>
              </a:lnSpc>
              <a:spcBef>
                <a:spcPts val="500"/>
              </a:spcBef>
              <a:spcAft>
                <a:spcPts val="0"/>
              </a:spcAft>
              <a:buClr>
                <a:schemeClr val="dk1"/>
              </a:buClr>
              <a:buSzPts val="2400"/>
              <a:buChar char="•"/>
            </a:pPr>
            <a:r>
              <a:rPr lang="en-US" dirty="0"/>
              <a:t>Knowledge about industry and regulatory requirements</a:t>
            </a:r>
            <a:endParaRPr dirty="0"/>
          </a:p>
          <a:p>
            <a:pPr marL="685800" lvl="1" indent="-228600" algn="l" rtl="0">
              <a:lnSpc>
                <a:spcPct val="90000"/>
              </a:lnSpc>
              <a:spcBef>
                <a:spcPts val="500"/>
              </a:spcBef>
              <a:spcAft>
                <a:spcPts val="0"/>
              </a:spcAft>
              <a:buClr>
                <a:schemeClr val="dk1"/>
              </a:buClr>
              <a:buSzPts val="2400"/>
              <a:buChar char="•"/>
            </a:pPr>
            <a:r>
              <a:rPr lang="en-US" dirty="0"/>
              <a:t>Knowledge about applicable risk to the concerned business</a:t>
            </a:r>
            <a:endParaRPr dirty="0"/>
          </a:p>
          <a:p>
            <a:pPr marL="685800" lvl="1" indent="-228600" algn="l" rtl="0">
              <a:lnSpc>
                <a:spcPct val="90000"/>
              </a:lnSpc>
              <a:spcBef>
                <a:spcPts val="500"/>
              </a:spcBef>
              <a:spcAft>
                <a:spcPts val="0"/>
              </a:spcAft>
              <a:buClr>
                <a:schemeClr val="dk1"/>
              </a:buClr>
              <a:buSzPts val="2400"/>
              <a:buChar char="•"/>
            </a:pPr>
            <a:r>
              <a:rPr lang="en-US" dirty="0"/>
              <a:t>Prior audit results</a:t>
            </a:r>
            <a:endParaRPr dirty="0"/>
          </a:p>
          <a:p>
            <a:pPr marL="685800" lvl="1" indent="-76200" algn="l" rtl="0">
              <a:lnSpc>
                <a:spcPct val="90000"/>
              </a:lnSpc>
              <a:spcBef>
                <a:spcPts val="500"/>
              </a:spcBef>
              <a:spcAft>
                <a:spcPts val="0"/>
              </a:spcAft>
              <a:buClr>
                <a:schemeClr val="dk1"/>
              </a:buClr>
              <a:buSzPts val="2400"/>
              <a:buNone/>
            </a:pPr>
            <a:endParaRPr dirty="0"/>
          </a:p>
          <a:p>
            <a:pPr marL="0" lvl="0" indent="0" algn="l" rtl="0">
              <a:lnSpc>
                <a:spcPct val="90000"/>
              </a:lnSpc>
              <a:spcBef>
                <a:spcPts val="1000"/>
              </a:spcBef>
              <a:spcAft>
                <a:spcPts val="0"/>
              </a:spcAft>
              <a:buClr>
                <a:schemeClr val="dk1"/>
              </a:buClr>
              <a:buSzPts val="2800"/>
              <a:buNone/>
            </a:pPr>
            <a:r>
              <a:rPr lang="en-US" dirty="0"/>
              <a:t>Step 2 – Obtain information about internal controls:</a:t>
            </a:r>
            <a:endParaRPr dirty="0"/>
          </a:p>
          <a:p>
            <a:pPr marL="685800" lvl="1" indent="-228600" algn="l" rtl="0">
              <a:lnSpc>
                <a:spcPct val="90000"/>
              </a:lnSpc>
              <a:spcBef>
                <a:spcPts val="500"/>
              </a:spcBef>
              <a:spcAft>
                <a:spcPts val="0"/>
              </a:spcAft>
              <a:buClr>
                <a:schemeClr val="dk1"/>
              </a:buClr>
              <a:buSzPts val="2400"/>
              <a:buChar char="•"/>
            </a:pPr>
            <a:r>
              <a:rPr lang="en-US" dirty="0"/>
              <a:t>Get knowledge about the control environment and procedures</a:t>
            </a:r>
            <a:endParaRPr dirty="0"/>
          </a:p>
          <a:p>
            <a:pPr marL="685800" lvl="1" indent="-228600" algn="l" rtl="0">
              <a:lnSpc>
                <a:spcPct val="90000"/>
              </a:lnSpc>
              <a:spcBef>
                <a:spcPts val="500"/>
              </a:spcBef>
              <a:spcAft>
                <a:spcPts val="0"/>
              </a:spcAft>
              <a:buClr>
                <a:schemeClr val="dk1"/>
              </a:buClr>
              <a:buSzPts val="2400"/>
              <a:buChar char="•"/>
            </a:pPr>
            <a:r>
              <a:rPr lang="en-US" dirty="0"/>
              <a:t>Understand control risks</a:t>
            </a:r>
            <a:endParaRPr dirty="0"/>
          </a:p>
          <a:p>
            <a:pPr marL="685800" lvl="1" indent="-228600" algn="l" rtl="0">
              <a:lnSpc>
                <a:spcPct val="90000"/>
              </a:lnSpc>
              <a:spcBef>
                <a:spcPts val="500"/>
              </a:spcBef>
              <a:spcAft>
                <a:spcPts val="0"/>
              </a:spcAft>
              <a:buClr>
                <a:schemeClr val="dk1"/>
              </a:buClr>
              <a:buSzPts val="2400"/>
              <a:buChar char="•"/>
            </a:pPr>
            <a:r>
              <a:rPr lang="en-US" dirty="0"/>
              <a:t>Understand detection risks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Effect transition="in" filter="fade">
                                      <p:cBhvr>
                                        <p:cTn id="7" dur="500"/>
                                        <p:tgtEl>
                                          <p:spTgt spid="19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7">
                                            <p:txEl>
                                              <p:pRg st="1" end="1"/>
                                            </p:txEl>
                                          </p:spTgt>
                                        </p:tgtEl>
                                        <p:attrNameLst>
                                          <p:attrName>style.visibility</p:attrName>
                                        </p:attrNameLst>
                                      </p:cBhvr>
                                      <p:to>
                                        <p:strVal val="visible"/>
                                      </p:to>
                                    </p:set>
                                    <p:animEffect transition="in" filter="fade">
                                      <p:cBhvr>
                                        <p:cTn id="10" dur="500"/>
                                        <p:tgtEl>
                                          <p:spTgt spid="19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7">
                                            <p:txEl>
                                              <p:pRg st="2" end="2"/>
                                            </p:txEl>
                                          </p:spTgt>
                                        </p:tgtEl>
                                        <p:attrNameLst>
                                          <p:attrName>style.visibility</p:attrName>
                                        </p:attrNameLst>
                                      </p:cBhvr>
                                      <p:to>
                                        <p:strVal val="visible"/>
                                      </p:to>
                                    </p:set>
                                    <p:animEffect transition="in" filter="fade">
                                      <p:cBhvr>
                                        <p:cTn id="13" dur="500"/>
                                        <p:tgtEl>
                                          <p:spTgt spid="19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97">
                                            <p:txEl>
                                              <p:pRg st="3" end="3"/>
                                            </p:txEl>
                                          </p:spTgt>
                                        </p:tgtEl>
                                        <p:attrNameLst>
                                          <p:attrName>style.visibility</p:attrName>
                                        </p:attrNameLst>
                                      </p:cBhvr>
                                      <p:to>
                                        <p:strVal val="visible"/>
                                      </p:to>
                                    </p:set>
                                    <p:animEffect transition="in" filter="fade">
                                      <p:cBhvr>
                                        <p:cTn id="16" dur="500"/>
                                        <p:tgtEl>
                                          <p:spTgt spid="19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7">
                                            <p:txEl>
                                              <p:pRg st="5" end="5"/>
                                            </p:txEl>
                                          </p:spTgt>
                                        </p:tgtEl>
                                        <p:attrNameLst>
                                          <p:attrName>style.visibility</p:attrName>
                                        </p:attrNameLst>
                                      </p:cBhvr>
                                      <p:to>
                                        <p:strVal val="visible"/>
                                      </p:to>
                                    </p:set>
                                    <p:animEffect transition="in" filter="fade">
                                      <p:cBhvr>
                                        <p:cTn id="21" dur="500"/>
                                        <p:tgtEl>
                                          <p:spTgt spid="197">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97">
                                            <p:txEl>
                                              <p:pRg st="6" end="6"/>
                                            </p:txEl>
                                          </p:spTgt>
                                        </p:tgtEl>
                                        <p:attrNameLst>
                                          <p:attrName>style.visibility</p:attrName>
                                        </p:attrNameLst>
                                      </p:cBhvr>
                                      <p:to>
                                        <p:strVal val="visible"/>
                                      </p:to>
                                    </p:set>
                                    <p:animEffect transition="in" filter="fade">
                                      <p:cBhvr>
                                        <p:cTn id="24" dur="500"/>
                                        <p:tgtEl>
                                          <p:spTgt spid="197">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97">
                                            <p:txEl>
                                              <p:pRg st="7" end="7"/>
                                            </p:txEl>
                                          </p:spTgt>
                                        </p:tgtEl>
                                        <p:attrNameLst>
                                          <p:attrName>style.visibility</p:attrName>
                                        </p:attrNameLst>
                                      </p:cBhvr>
                                      <p:to>
                                        <p:strVal val="visible"/>
                                      </p:to>
                                    </p:set>
                                    <p:animEffect transition="in" filter="fade">
                                      <p:cBhvr>
                                        <p:cTn id="27" dur="500"/>
                                        <p:tgtEl>
                                          <p:spTgt spid="197">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97">
                                            <p:txEl>
                                              <p:pRg st="8" end="8"/>
                                            </p:txEl>
                                          </p:spTgt>
                                        </p:tgtEl>
                                        <p:attrNameLst>
                                          <p:attrName>style.visibility</p:attrName>
                                        </p:attrNameLst>
                                      </p:cBhvr>
                                      <p:to>
                                        <p:strVal val="visible"/>
                                      </p:to>
                                    </p:set>
                                    <p:animEffect transition="in" filter="fade">
                                      <p:cBhvr>
                                        <p:cTn id="30" dur="500"/>
                                        <p:tgtEl>
                                          <p:spTgt spid="19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Approach towards Risk-based auditing 	</a:t>
            </a:r>
            <a:endParaRPr/>
          </a:p>
        </p:txBody>
      </p:sp>
      <p:sp>
        <p:nvSpPr>
          <p:cNvPr id="203" name="Google Shape;203;p12"/>
          <p:cNvSpPr txBox="1">
            <a:spLocks noGrp="1"/>
          </p:cNvSpPr>
          <p:nvPr>
            <p:ph type="body" idx="1"/>
          </p:nvPr>
        </p:nvSpPr>
        <p:spPr>
          <a:xfrm>
            <a:off x="838200" y="1835353"/>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Step 3 – Conduct compliance test:</a:t>
            </a:r>
            <a:endParaRPr dirty="0"/>
          </a:p>
          <a:p>
            <a:pPr marL="685800" lvl="1" indent="-228600" algn="l" rtl="0">
              <a:lnSpc>
                <a:spcPct val="90000"/>
              </a:lnSpc>
              <a:spcBef>
                <a:spcPts val="500"/>
              </a:spcBef>
              <a:spcAft>
                <a:spcPts val="0"/>
              </a:spcAft>
              <a:buClr>
                <a:schemeClr val="dk1"/>
              </a:buClr>
              <a:buSzPts val="2400"/>
              <a:buChar char="•"/>
            </a:pPr>
            <a:r>
              <a:rPr lang="en-US" dirty="0"/>
              <a:t>Identify the controls to be tested</a:t>
            </a:r>
            <a:endParaRPr dirty="0"/>
          </a:p>
          <a:p>
            <a:pPr marL="685800" lvl="1" indent="-228600" algn="l" rtl="0">
              <a:lnSpc>
                <a:spcPct val="90000"/>
              </a:lnSpc>
              <a:spcBef>
                <a:spcPts val="500"/>
              </a:spcBef>
              <a:spcAft>
                <a:spcPts val="0"/>
              </a:spcAft>
              <a:buClr>
                <a:schemeClr val="dk1"/>
              </a:buClr>
              <a:buSzPts val="2400"/>
              <a:buChar char="•"/>
            </a:pPr>
            <a:r>
              <a:rPr lang="en-US" dirty="0"/>
              <a:t>Determine the effectiveness of the controls</a:t>
            </a: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0" lvl="0" indent="0" algn="l" rtl="0">
              <a:lnSpc>
                <a:spcPct val="90000"/>
              </a:lnSpc>
              <a:spcBef>
                <a:spcPts val="1000"/>
              </a:spcBef>
              <a:spcAft>
                <a:spcPts val="0"/>
              </a:spcAft>
              <a:buClr>
                <a:schemeClr val="dk1"/>
              </a:buClr>
              <a:buSzPts val="2800"/>
              <a:buNone/>
            </a:pPr>
            <a:r>
              <a:rPr lang="en-US" dirty="0"/>
              <a:t>Step 4 – Conduct a substantive test:</a:t>
            </a:r>
            <a:endParaRPr dirty="0"/>
          </a:p>
          <a:p>
            <a:pPr marL="685800" lvl="1" indent="-228600" algn="l" rtl="0">
              <a:lnSpc>
                <a:spcPct val="90000"/>
              </a:lnSpc>
              <a:spcBef>
                <a:spcPts val="500"/>
              </a:spcBef>
              <a:spcAft>
                <a:spcPts val="0"/>
              </a:spcAft>
              <a:buClr>
                <a:schemeClr val="dk1"/>
              </a:buClr>
              <a:buSzPts val="2400"/>
              <a:buChar char="•"/>
            </a:pPr>
            <a:r>
              <a:rPr lang="en-US" dirty="0"/>
              <a:t>Identify the process for the substantive test</a:t>
            </a:r>
            <a:endParaRPr dirty="0"/>
          </a:p>
          <a:p>
            <a:pPr marL="685800" lvl="1" indent="-228600" algn="l" rtl="0">
              <a:lnSpc>
                <a:spcPct val="90000"/>
              </a:lnSpc>
              <a:spcBef>
                <a:spcPts val="500"/>
              </a:spcBef>
              <a:spcAft>
                <a:spcPts val="0"/>
              </a:spcAft>
              <a:buClr>
                <a:schemeClr val="dk1"/>
              </a:buClr>
              <a:buSzPts val="2400"/>
              <a:buChar char="•"/>
            </a:pPr>
            <a:r>
              <a:rPr lang="en-US" dirty="0"/>
              <a:t>See that the substantive test includes analytical procedures, detail tests of account balances, and other procedures</a:t>
            </a:r>
          </a:p>
          <a:p>
            <a:pPr marL="457200" lvl="1" indent="0" algn="l" rtl="0">
              <a:lnSpc>
                <a:spcPct val="90000"/>
              </a:lnSpc>
              <a:spcBef>
                <a:spcPts val="500"/>
              </a:spcBef>
              <a:spcAft>
                <a:spcPts val="0"/>
              </a:spcAft>
              <a:buClr>
                <a:schemeClr val="dk1"/>
              </a:buClr>
              <a:buSzPts val="2400"/>
              <a:buNone/>
            </a:pPr>
            <a:endParaRPr lang="en-US" dirty="0"/>
          </a:p>
          <a:p>
            <a:pPr marL="457200" lvl="1" indent="0" algn="l" rtl="0">
              <a:lnSpc>
                <a:spcPct val="90000"/>
              </a:lnSpc>
              <a:spcBef>
                <a:spcPts val="500"/>
              </a:spcBef>
              <a:spcAft>
                <a:spcPts val="0"/>
              </a:spcAft>
              <a:buClr>
                <a:schemeClr val="dk1"/>
              </a:buClr>
              <a:buSzPts val="240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animEffect transition="in" filter="fade">
                                      <p:cBhvr>
                                        <p:cTn id="7" dur="500"/>
                                        <p:tgtEl>
                                          <p:spTgt spid="20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3">
                                            <p:txEl>
                                              <p:pRg st="1" end="1"/>
                                            </p:txEl>
                                          </p:spTgt>
                                        </p:tgtEl>
                                        <p:attrNameLst>
                                          <p:attrName>style.visibility</p:attrName>
                                        </p:attrNameLst>
                                      </p:cBhvr>
                                      <p:to>
                                        <p:strVal val="visible"/>
                                      </p:to>
                                    </p:set>
                                    <p:animEffect transition="in" filter="fade">
                                      <p:cBhvr>
                                        <p:cTn id="10" dur="500"/>
                                        <p:tgtEl>
                                          <p:spTgt spid="20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3">
                                            <p:txEl>
                                              <p:pRg st="2" end="2"/>
                                            </p:txEl>
                                          </p:spTgt>
                                        </p:tgtEl>
                                        <p:attrNameLst>
                                          <p:attrName>style.visibility</p:attrName>
                                        </p:attrNameLst>
                                      </p:cBhvr>
                                      <p:to>
                                        <p:strVal val="visible"/>
                                      </p:to>
                                    </p:set>
                                    <p:animEffect transition="in" filter="fade">
                                      <p:cBhvr>
                                        <p:cTn id="13" dur="500"/>
                                        <p:tgtEl>
                                          <p:spTgt spid="2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3">
                                            <p:txEl>
                                              <p:pRg st="5" end="5"/>
                                            </p:txEl>
                                          </p:spTgt>
                                        </p:tgtEl>
                                        <p:attrNameLst>
                                          <p:attrName>style.visibility</p:attrName>
                                        </p:attrNameLst>
                                      </p:cBhvr>
                                      <p:to>
                                        <p:strVal val="visible"/>
                                      </p:to>
                                    </p:set>
                                    <p:animEffect transition="in" filter="fade">
                                      <p:cBhvr>
                                        <p:cTn id="18" dur="500"/>
                                        <p:tgtEl>
                                          <p:spTgt spid="20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03">
                                            <p:txEl>
                                              <p:pRg st="6" end="6"/>
                                            </p:txEl>
                                          </p:spTgt>
                                        </p:tgtEl>
                                        <p:attrNameLst>
                                          <p:attrName>style.visibility</p:attrName>
                                        </p:attrNameLst>
                                      </p:cBhvr>
                                      <p:to>
                                        <p:strVal val="visible"/>
                                      </p:to>
                                    </p:set>
                                    <p:animEffect transition="in" filter="fade">
                                      <p:cBhvr>
                                        <p:cTn id="21" dur="500"/>
                                        <p:tgtEl>
                                          <p:spTgt spid="20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03">
                                            <p:txEl>
                                              <p:pRg st="7" end="7"/>
                                            </p:txEl>
                                          </p:spTgt>
                                        </p:tgtEl>
                                        <p:attrNameLst>
                                          <p:attrName>style.visibility</p:attrName>
                                        </p:attrNameLst>
                                      </p:cBhvr>
                                      <p:to>
                                        <p:strVal val="visible"/>
                                      </p:to>
                                    </p:set>
                                    <p:animEffect transition="in" filter="fade">
                                      <p:cBhvr>
                                        <p:cTn id="24" dur="500"/>
                                        <p:tgtEl>
                                          <p:spTgt spid="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EC62-25A7-D1BA-4408-981953E63F69}"/>
              </a:ext>
            </a:extLst>
          </p:cNvPr>
          <p:cNvSpPr>
            <a:spLocks noGrp="1"/>
          </p:cNvSpPr>
          <p:nvPr>
            <p:ph type="title"/>
          </p:nvPr>
        </p:nvSpPr>
        <p:spPr/>
        <p:txBody>
          <a:bodyPr/>
          <a:lstStyle/>
          <a:p>
            <a:r>
              <a:rPr lang="en-US" dirty="0"/>
              <a:t>Compliance vs Substantive Testing</a:t>
            </a:r>
          </a:p>
        </p:txBody>
      </p:sp>
      <p:sp>
        <p:nvSpPr>
          <p:cNvPr id="3" name="Text Placeholder 2">
            <a:extLst>
              <a:ext uri="{FF2B5EF4-FFF2-40B4-BE49-F238E27FC236}">
                <a16:creationId xmlns:a16="http://schemas.microsoft.com/office/drawing/2014/main" id="{FE023BB1-D445-02C5-8BC9-E9984F5992F4}"/>
              </a:ext>
            </a:extLst>
          </p:cNvPr>
          <p:cNvSpPr>
            <a:spLocks noGrp="1"/>
          </p:cNvSpPr>
          <p:nvPr>
            <p:ph type="body" idx="1"/>
          </p:nvPr>
        </p:nvSpPr>
        <p:spPr/>
        <p:txBody>
          <a:bodyPr/>
          <a:lstStyle/>
          <a:p>
            <a:r>
              <a:rPr lang="en-US" dirty="0"/>
              <a:t>Compliance testing checks for the presence of controls.</a:t>
            </a:r>
          </a:p>
          <a:p>
            <a:r>
              <a:rPr lang="en-US" dirty="0"/>
              <a:t>Substantive testing checks for the completeness, accuracy, and validity of the data.</a:t>
            </a:r>
          </a:p>
          <a:p>
            <a:endParaRPr lang="en-US" dirty="0"/>
          </a:p>
          <a:p>
            <a:r>
              <a:rPr lang="en-US" dirty="0"/>
              <a:t>Compliance involves verification of the process.</a:t>
            </a:r>
          </a:p>
          <a:p>
            <a:r>
              <a:rPr lang="en-US" dirty="0"/>
              <a:t>Substantive involves the verification of data or transactions</a:t>
            </a:r>
          </a:p>
        </p:txBody>
      </p:sp>
    </p:spTree>
    <p:extLst>
      <p:ext uri="{BB962C8B-B14F-4D97-AF65-F5344CB8AC3E}">
        <p14:creationId xmlns:p14="http://schemas.microsoft.com/office/powerpoint/2010/main" val="91524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title"/>
          </p:nvPr>
        </p:nvSpPr>
        <p:spPr>
          <a:xfrm>
            <a:off x="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Risk Assessment </a:t>
            </a:r>
            <a:endParaRPr/>
          </a:p>
        </p:txBody>
      </p:sp>
      <p:sp>
        <p:nvSpPr>
          <p:cNvPr id="209" name="Google Shape;209;p13"/>
          <p:cNvSpPr txBox="1">
            <a:spLocks noGrp="1"/>
          </p:cNvSpPr>
          <p:nvPr>
            <p:ph type="body" idx="1"/>
          </p:nvPr>
        </p:nvSpPr>
        <p:spPr>
          <a:xfrm>
            <a:off x="118250" y="1077300"/>
            <a:ext cx="11653200" cy="568860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ts val="2800"/>
              <a:buChar char="•"/>
            </a:pPr>
            <a:r>
              <a:rPr lang="en-US" dirty="0"/>
              <a:t>IS auditor needs to understand how the organization being audited approaches risk assessment. (show sample risk assessment)</a:t>
            </a: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lang="en-US"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r>
              <a:rPr lang="en-US" dirty="0"/>
              <a:t>Risk assessments should be conducted at regular intervals to account for changes in risk factors</a:t>
            </a:r>
            <a:endParaRPr dirty="0"/>
          </a:p>
        </p:txBody>
      </p:sp>
      <p:pic>
        <p:nvPicPr>
          <p:cNvPr id="210" name="Google Shape;210;p13"/>
          <p:cNvPicPr preferRelativeResize="0"/>
          <p:nvPr/>
        </p:nvPicPr>
        <p:blipFill>
          <a:blip r:embed="rId3">
            <a:alphaModFix/>
          </a:blip>
          <a:stretch>
            <a:fillRect/>
          </a:stretch>
        </p:blipFill>
        <p:spPr>
          <a:xfrm>
            <a:off x="1495400" y="1869400"/>
            <a:ext cx="8673350" cy="390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207869bec7e_0_37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Risk Appetite</a:t>
            </a:r>
            <a:endParaRPr/>
          </a:p>
        </p:txBody>
      </p:sp>
      <p:sp>
        <p:nvSpPr>
          <p:cNvPr id="217" name="Google Shape;217;g207869bec7e_0_37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Risk appetite is the amount of risk an organization is willing to take in pursuit of objectives it deems have valuable.</a:t>
            </a:r>
            <a:endParaRPr/>
          </a:p>
          <a:p>
            <a:pPr marL="0" lvl="0" indent="0" algn="l" rtl="0">
              <a:spcBef>
                <a:spcPts val="1000"/>
              </a:spcBef>
              <a:spcAft>
                <a:spcPts val="0"/>
              </a:spcAft>
              <a:buNone/>
            </a:pPr>
            <a:endParaRPr/>
          </a:p>
          <a:p>
            <a:pPr marL="0" lvl="0" indent="0" algn="l" rtl="0">
              <a:spcBef>
                <a:spcPts val="1000"/>
              </a:spcBef>
              <a:spcAft>
                <a:spcPts val="0"/>
              </a:spcAft>
              <a:buNone/>
            </a:pPr>
            <a:r>
              <a:rPr lang="en-US"/>
              <a:t>e.g. password control vs 2fA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207869bec7e_0_386"/>
          <p:cNvSpPr txBox="1">
            <a:spLocks noGrp="1"/>
          </p:cNvSpPr>
          <p:nvPr>
            <p:ph type="title"/>
          </p:nvPr>
        </p:nvSpPr>
        <p:spPr>
          <a:xfrm>
            <a:off x="838200" y="1812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Risk Response methodology</a:t>
            </a:r>
            <a:endParaRPr/>
          </a:p>
        </p:txBody>
      </p:sp>
      <p:sp>
        <p:nvSpPr>
          <p:cNvPr id="224" name="Google Shape;224;g207869bec7e_0_386"/>
          <p:cNvSpPr txBox="1">
            <a:spLocks noGrp="1"/>
          </p:cNvSpPr>
          <p:nvPr>
            <p:ph type="body" idx="1"/>
          </p:nvPr>
        </p:nvSpPr>
        <p:spPr>
          <a:xfrm>
            <a:off x="838200" y="1445175"/>
            <a:ext cx="10515600" cy="50583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AutoNum type="arabicPeriod"/>
            </a:pPr>
            <a:r>
              <a:rPr lang="en-US" b="1" dirty="0"/>
              <a:t>Risk mitigation/risk reduction</a:t>
            </a:r>
            <a:r>
              <a:rPr lang="en-US" dirty="0"/>
              <a:t>: Take some action to mitigate/reduce the risk.</a:t>
            </a:r>
          </a:p>
          <a:p>
            <a:pPr marL="457200" lvl="0" indent="-342900" algn="l" rtl="0">
              <a:spcBef>
                <a:spcPts val="1000"/>
              </a:spcBef>
              <a:spcAft>
                <a:spcPts val="0"/>
              </a:spcAft>
              <a:buSzPts val="1800"/>
              <a:buAutoNum type="arabicPeriod"/>
            </a:pPr>
            <a:endParaRPr lang="en-US" dirty="0"/>
          </a:p>
          <a:p>
            <a:pPr marL="457200" lvl="0" indent="-342900" algn="l" rtl="0">
              <a:spcBef>
                <a:spcPts val="1000"/>
              </a:spcBef>
              <a:spcAft>
                <a:spcPts val="0"/>
              </a:spcAft>
              <a:buSzPts val="1800"/>
              <a:buAutoNum type="arabicPeriod"/>
            </a:pPr>
            <a:r>
              <a:rPr lang="en-US" b="1" dirty="0"/>
              <a:t>Risk avoidance</a:t>
            </a:r>
            <a:r>
              <a:rPr lang="en-US" dirty="0"/>
              <a:t>: Change the strategy or business process to avoid the risk.</a:t>
            </a:r>
          </a:p>
          <a:p>
            <a:pPr marL="457200" lvl="0" indent="-342900" algn="l" rtl="0">
              <a:spcBef>
                <a:spcPts val="1000"/>
              </a:spcBef>
              <a:spcAft>
                <a:spcPts val="0"/>
              </a:spcAft>
              <a:buSzPts val="1800"/>
              <a:buAutoNum type="arabicPeriod"/>
            </a:pPr>
            <a:endParaRPr lang="en-US" dirty="0"/>
          </a:p>
          <a:p>
            <a:pPr marL="457200" lvl="0" indent="-342900" algn="l" rtl="0">
              <a:spcBef>
                <a:spcPts val="1000"/>
              </a:spcBef>
              <a:spcAft>
                <a:spcPts val="0"/>
              </a:spcAft>
              <a:buSzPts val="1800"/>
              <a:buAutoNum type="arabicPeriod"/>
            </a:pPr>
            <a:r>
              <a:rPr lang="en-US" b="1" dirty="0"/>
              <a:t>Risk acceptance</a:t>
            </a:r>
            <a:r>
              <a:rPr lang="en-US" dirty="0"/>
              <a:t>: Decide to accept the risk.</a:t>
            </a:r>
          </a:p>
          <a:p>
            <a:pPr marL="457200" lvl="0" indent="-342900" algn="l" rtl="0">
              <a:spcBef>
                <a:spcPts val="1000"/>
              </a:spcBef>
              <a:spcAft>
                <a:spcPts val="0"/>
              </a:spcAft>
              <a:buSzPts val="1800"/>
              <a:buAutoNum type="arabicPeriod"/>
            </a:pPr>
            <a:endParaRPr lang="en-US" dirty="0"/>
          </a:p>
          <a:p>
            <a:pPr marL="457200" lvl="0" indent="-342900" algn="l" rtl="0">
              <a:spcBef>
                <a:spcPts val="1000"/>
              </a:spcBef>
              <a:spcAft>
                <a:spcPts val="0"/>
              </a:spcAft>
              <a:buSzPts val="1800"/>
              <a:buAutoNum type="arabicPeriod"/>
            </a:pPr>
            <a:r>
              <a:rPr lang="en-US" b="1" dirty="0"/>
              <a:t>Risk transfer: </a:t>
            </a:r>
            <a:r>
              <a:rPr lang="en-US" dirty="0"/>
              <a:t>Transfer the risk to a third party. e.g.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animEffect transition="in" filter="fade">
                                      <p:cBhvr>
                                        <p:cTn id="7" dur="500"/>
                                        <p:tgtEl>
                                          <p:spTgt spid="2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4">
                                            <p:txEl>
                                              <p:pRg st="2" end="2"/>
                                            </p:txEl>
                                          </p:spTgt>
                                        </p:tgtEl>
                                        <p:attrNameLst>
                                          <p:attrName>style.visibility</p:attrName>
                                        </p:attrNameLst>
                                      </p:cBhvr>
                                      <p:to>
                                        <p:strVal val="visible"/>
                                      </p:to>
                                    </p:set>
                                    <p:animEffect transition="in" filter="fade">
                                      <p:cBhvr>
                                        <p:cTn id="12" dur="500"/>
                                        <p:tgtEl>
                                          <p:spTgt spid="2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4">
                                            <p:txEl>
                                              <p:pRg st="4" end="4"/>
                                            </p:txEl>
                                          </p:spTgt>
                                        </p:tgtEl>
                                        <p:attrNameLst>
                                          <p:attrName>style.visibility</p:attrName>
                                        </p:attrNameLst>
                                      </p:cBhvr>
                                      <p:to>
                                        <p:strVal val="visible"/>
                                      </p:to>
                                    </p:set>
                                    <p:animEffect transition="in" filter="fade">
                                      <p:cBhvr>
                                        <p:cTn id="17" dur="500"/>
                                        <p:tgtEl>
                                          <p:spTgt spid="22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4">
                                            <p:txEl>
                                              <p:pRg st="6" end="6"/>
                                            </p:txEl>
                                          </p:spTgt>
                                        </p:tgtEl>
                                        <p:attrNameLst>
                                          <p:attrName>style.visibility</p:attrName>
                                        </p:attrNameLst>
                                      </p:cBhvr>
                                      <p:to>
                                        <p:strVal val="visible"/>
                                      </p:to>
                                    </p:set>
                                    <p:animEffect transition="in" filter="fade">
                                      <p:cBhvr>
                                        <p:cTn id="22" dur="500"/>
                                        <p:tgtEl>
                                          <p:spTgt spid="2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1985-390F-6FD7-CFF0-96F493A4F31E}"/>
              </a:ext>
            </a:extLst>
          </p:cNvPr>
          <p:cNvSpPr>
            <a:spLocks noGrp="1"/>
          </p:cNvSpPr>
          <p:nvPr>
            <p:ph type="title"/>
          </p:nvPr>
        </p:nvSpPr>
        <p:spPr/>
        <p:txBody>
          <a:bodyPr/>
          <a:lstStyle/>
          <a:p>
            <a:r>
              <a:rPr lang="en-US" dirty="0"/>
              <a:t>Recap of Audit planning</a:t>
            </a:r>
          </a:p>
        </p:txBody>
      </p:sp>
      <p:sp>
        <p:nvSpPr>
          <p:cNvPr id="3" name="Text Placeholder 2">
            <a:extLst>
              <a:ext uri="{FF2B5EF4-FFF2-40B4-BE49-F238E27FC236}">
                <a16:creationId xmlns:a16="http://schemas.microsoft.com/office/drawing/2014/main" id="{01F771BA-99DC-9A8E-D184-CFB5E381AA63}"/>
              </a:ext>
            </a:extLst>
          </p:cNvPr>
          <p:cNvSpPr>
            <a:spLocks noGrp="1"/>
          </p:cNvSpPr>
          <p:nvPr>
            <p:ph type="body" idx="1"/>
          </p:nvPr>
        </p:nvSpPr>
        <p:spPr/>
        <p:txBody>
          <a:bodyPr/>
          <a:lstStyle/>
          <a:p>
            <a:r>
              <a:rPr lang="en-US" dirty="0"/>
              <a:t>Audit charter</a:t>
            </a:r>
          </a:p>
          <a:p>
            <a:r>
              <a:rPr lang="en-US" dirty="0"/>
              <a:t>Business Process </a:t>
            </a:r>
          </a:p>
          <a:p>
            <a:r>
              <a:rPr lang="en-US" dirty="0"/>
              <a:t>Audit universe?</a:t>
            </a:r>
          </a:p>
          <a:p>
            <a:r>
              <a:rPr lang="en-US" dirty="0"/>
              <a:t>What is risk?</a:t>
            </a:r>
          </a:p>
          <a:p>
            <a:r>
              <a:rPr lang="en-US" dirty="0"/>
              <a:t>What are controls?</a:t>
            </a:r>
          </a:p>
          <a:p>
            <a:r>
              <a:rPr lang="en-US" dirty="0"/>
              <a:t>What is a risk assessment?</a:t>
            </a:r>
          </a:p>
          <a:p>
            <a:r>
              <a:rPr lang="en-US" dirty="0"/>
              <a:t>Risk based audit planning?</a:t>
            </a:r>
          </a:p>
          <a:p>
            <a:endParaRPr lang="en-US" dirty="0"/>
          </a:p>
          <a:p>
            <a:endParaRPr lang="en-US" dirty="0"/>
          </a:p>
        </p:txBody>
      </p:sp>
    </p:spTree>
    <p:extLst>
      <p:ext uri="{BB962C8B-B14F-4D97-AF65-F5344CB8AC3E}">
        <p14:creationId xmlns:p14="http://schemas.microsoft.com/office/powerpoint/2010/main" val="3588645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5BE0-BCA0-C60E-E8EC-CC5C1379D960}"/>
              </a:ext>
            </a:extLst>
          </p:cNvPr>
          <p:cNvSpPr>
            <a:spLocks noGrp="1"/>
          </p:cNvSpPr>
          <p:nvPr>
            <p:ph type="title"/>
          </p:nvPr>
        </p:nvSpPr>
        <p:spPr/>
        <p:txBody>
          <a:bodyPr/>
          <a:lstStyle/>
          <a:p>
            <a:r>
              <a:rPr lang="en-US" dirty="0"/>
              <a:t>Audit Execution</a:t>
            </a:r>
          </a:p>
        </p:txBody>
      </p:sp>
      <p:sp>
        <p:nvSpPr>
          <p:cNvPr id="3" name="Text Placeholder 2">
            <a:extLst>
              <a:ext uri="{FF2B5EF4-FFF2-40B4-BE49-F238E27FC236}">
                <a16:creationId xmlns:a16="http://schemas.microsoft.com/office/drawing/2014/main" id="{16B1F4F0-BDDF-F512-28A3-BE50975036C5}"/>
              </a:ext>
            </a:extLst>
          </p:cNvPr>
          <p:cNvSpPr>
            <a:spLocks noGrp="1"/>
          </p:cNvSpPr>
          <p:nvPr>
            <p:ph type="body" idx="1"/>
          </p:nvPr>
        </p:nvSpPr>
        <p:spPr/>
        <p:txBody>
          <a:bodyPr>
            <a:normAutofit lnSpcReduction="10000"/>
          </a:bodyPr>
          <a:lstStyle/>
          <a:p>
            <a:pPr marL="114300" indent="0">
              <a:buNone/>
            </a:pPr>
            <a:r>
              <a:rPr lang="en-US" dirty="0"/>
              <a:t>Audit execution processes, such as project management techniques, sampling methodology, and audit evidence collection techniques.</a:t>
            </a:r>
          </a:p>
          <a:p>
            <a:pPr marL="114300" indent="0">
              <a:buNone/>
            </a:pPr>
            <a:endParaRPr lang="en-US" dirty="0"/>
          </a:p>
          <a:p>
            <a:pPr marL="114300" indent="0">
              <a:buNone/>
            </a:pPr>
            <a:r>
              <a:rPr lang="en-US" dirty="0"/>
              <a:t>• Audit project management</a:t>
            </a:r>
          </a:p>
          <a:p>
            <a:pPr marL="114300" indent="0">
              <a:buNone/>
            </a:pPr>
            <a:r>
              <a:rPr lang="en-US" dirty="0"/>
              <a:t>• Sampling methodology</a:t>
            </a:r>
          </a:p>
          <a:p>
            <a:pPr marL="114300" indent="0">
              <a:buNone/>
            </a:pPr>
            <a:r>
              <a:rPr lang="en-US" dirty="0"/>
              <a:t>• Audit evidence collection techniques</a:t>
            </a:r>
          </a:p>
          <a:p>
            <a:pPr marL="114300" indent="0">
              <a:buNone/>
            </a:pPr>
            <a:r>
              <a:rPr lang="en-US" dirty="0"/>
              <a:t>• Data analytics</a:t>
            </a:r>
          </a:p>
          <a:p>
            <a:pPr marL="114300" indent="0">
              <a:buNone/>
            </a:pPr>
            <a:r>
              <a:rPr lang="en-US" dirty="0"/>
              <a:t>• Reporting and communication techniques</a:t>
            </a:r>
          </a:p>
          <a:p>
            <a:pPr marL="114300" indent="0">
              <a:buNone/>
            </a:pPr>
            <a:r>
              <a:rPr lang="en-US" dirty="0"/>
              <a:t>• Quality assurance and improvement of the audit process</a:t>
            </a:r>
          </a:p>
        </p:txBody>
      </p:sp>
    </p:spTree>
    <p:extLst>
      <p:ext uri="{BB962C8B-B14F-4D97-AF65-F5344CB8AC3E}">
        <p14:creationId xmlns:p14="http://schemas.microsoft.com/office/powerpoint/2010/main" val="329467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2A53-3A12-D667-C987-D7E92064877B}"/>
              </a:ext>
            </a:extLst>
          </p:cNvPr>
          <p:cNvSpPr>
            <a:spLocks noGrp="1"/>
          </p:cNvSpPr>
          <p:nvPr>
            <p:ph type="title"/>
          </p:nvPr>
        </p:nvSpPr>
        <p:spPr/>
        <p:txBody>
          <a:bodyPr/>
          <a:lstStyle/>
          <a:p>
            <a:r>
              <a:rPr lang="en-US" dirty="0"/>
              <a:t>Audit project management</a:t>
            </a:r>
          </a:p>
        </p:txBody>
      </p:sp>
      <p:graphicFrame>
        <p:nvGraphicFramePr>
          <p:cNvPr id="4" name="Diagram 3">
            <a:extLst>
              <a:ext uri="{FF2B5EF4-FFF2-40B4-BE49-F238E27FC236}">
                <a16:creationId xmlns:a16="http://schemas.microsoft.com/office/drawing/2014/main" id="{8F517933-270D-FB47-D02A-3744E3D2F828}"/>
              </a:ext>
            </a:extLst>
          </p:cNvPr>
          <p:cNvGraphicFramePr/>
          <p:nvPr>
            <p:extLst>
              <p:ext uri="{D42A27DB-BD31-4B8C-83A1-F6EECF244321}">
                <p14:modId xmlns:p14="http://schemas.microsoft.com/office/powerpoint/2010/main" val="4018822499"/>
              </p:ext>
            </p:extLst>
          </p:nvPr>
        </p:nvGraphicFramePr>
        <p:xfrm>
          <a:off x="457200" y="719666"/>
          <a:ext cx="11409680" cy="589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331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887A-E9C4-710D-B210-1277B00147F4}"/>
              </a:ext>
            </a:extLst>
          </p:cNvPr>
          <p:cNvSpPr>
            <a:spLocks noGrp="1"/>
          </p:cNvSpPr>
          <p:nvPr>
            <p:ph type="title"/>
          </p:nvPr>
        </p:nvSpPr>
        <p:spPr/>
        <p:txBody>
          <a:bodyPr/>
          <a:lstStyle/>
          <a:p>
            <a:r>
              <a:rPr lang="en-US" dirty="0"/>
              <a:t>Audit Objective</a:t>
            </a:r>
          </a:p>
        </p:txBody>
      </p:sp>
      <p:sp>
        <p:nvSpPr>
          <p:cNvPr id="3" name="Text Placeholder 2">
            <a:extLst>
              <a:ext uri="{FF2B5EF4-FFF2-40B4-BE49-F238E27FC236}">
                <a16:creationId xmlns:a16="http://schemas.microsoft.com/office/drawing/2014/main" id="{5B5C5929-147E-2678-A69E-D2B4D5D6DBD7}"/>
              </a:ext>
            </a:extLst>
          </p:cNvPr>
          <p:cNvSpPr>
            <a:spLocks noGrp="1"/>
          </p:cNvSpPr>
          <p:nvPr>
            <p:ph type="body" idx="1"/>
          </p:nvPr>
        </p:nvSpPr>
        <p:spPr>
          <a:xfrm>
            <a:off x="838200" y="1398905"/>
            <a:ext cx="10515600" cy="5093970"/>
          </a:xfrm>
        </p:spPr>
        <p:txBody>
          <a:bodyPr>
            <a:normAutofit/>
          </a:bodyPr>
          <a:lstStyle/>
          <a:p>
            <a:pPr marL="114300" indent="0">
              <a:buNone/>
            </a:pPr>
            <a:r>
              <a:rPr lang="en-US" dirty="0"/>
              <a:t>Audit objectives are the expected outcome of the audit activities. They refer to the intended goals that must be accomplished by the audit. </a:t>
            </a:r>
          </a:p>
          <a:p>
            <a:pPr marL="114300" indent="0">
              <a:buNone/>
            </a:pPr>
            <a:endParaRPr lang="en-US" dirty="0"/>
          </a:p>
          <a:p>
            <a:pPr marL="114300" indent="0">
              <a:buNone/>
            </a:pPr>
            <a:r>
              <a:rPr lang="en-US" dirty="0"/>
              <a:t>Determining the audit objective is a very important step in planning the audit activity. Generally, audits are conducted to:</a:t>
            </a:r>
          </a:p>
          <a:p>
            <a:r>
              <a:rPr lang="en-US" dirty="0"/>
              <a:t>Confirm that internal control exists</a:t>
            </a:r>
          </a:p>
          <a:p>
            <a:r>
              <a:rPr lang="en-US" dirty="0"/>
              <a:t>To evaluate the effectiveness of internal controls</a:t>
            </a:r>
          </a:p>
          <a:p>
            <a:r>
              <a:rPr lang="en-US" dirty="0"/>
              <a:t>To confirm compliance with the statutory and regulatory requirements</a:t>
            </a:r>
          </a:p>
        </p:txBody>
      </p:sp>
    </p:spTree>
    <p:extLst>
      <p:ext uri="{BB962C8B-B14F-4D97-AF65-F5344CB8AC3E}">
        <p14:creationId xmlns:p14="http://schemas.microsoft.com/office/powerpoint/2010/main" val="27792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644381" y="10096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Google Classroom ID</a:t>
            </a:r>
            <a:endParaRPr/>
          </a:p>
        </p:txBody>
      </p:sp>
      <p:sp>
        <p:nvSpPr>
          <p:cNvPr id="5" name="TextBox 4">
            <a:extLst>
              <a:ext uri="{FF2B5EF4-FFF2-40B4-BE49-F238E27FC236}">
                <a16:creationId xmlns:a16="http://schemas.microsoft.com/office/drawing/2014/main" id="{27275F32-AAA5-C664-A5CA-F159260C8A45}"/>
              </a:ext>
            </a:extLst>
          </p:cNvPr>
          <p:cNvSpPr txBox="1"/>
          <p:nvPr/>
        </p:nvSpPr>
        <p:spPr>
          <a:xfrm>
            <a:off x="3047189" y="2459504"/>
            <a:ext cx="6094378" cy="1938992"/>
          </a:xfrm>
          <a:prstGeom prst="rect">
            <a:avLst/>
          </a:prstGeom>
          <a:noFill/>
        </p:spPr>
        <p:txBody>
          <a:bodyPr wrap="square">
            <a:spAutoFit/>
          </a:bodyPr>
          <a:lstStyle/>
          <a:p>
            <a:pPr marL="0" indent="0" algn="ctr">
              <a:buNone/>
            </a:pPr>
            <a:r>
              <a:rPr lang="en-US" sz="9600" b="0" i="0" dirty="0">
                <a:solidFill>
                  <a:srgbClr val="1967D2"/>
                </a:solidFill>
                <a:effectLst/>
                <a:latin typeface="Google Sans"/>
              </a:rPr>
              <a:t>veowk7s</a:t>
            </a:r>
          </a:p>
          <a:p>
            <a:endParaRPr lang="en-US" sz="800" dirty="0">
              <a:solidFill>
                <a:srgbClr val="1967D2"/>
              </a:solidFill>
              <a:latin typeface="Google Sans"/>
            </a:endParaRPr>
          </a:p>
          <a:p>
            <a:endParaRPr lang="en-US" sz="800" dirty="0">
              <a:solidFill>
                <a:srgbClr val="1967D2"/>
              </a:solidFill>
              <a:latin typeface="Google Sans"/>
            </a:endParaRPr>
          </a:p>
          <a:p>
            <a:endParaRPr lang="en-US" sz="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6C26-45D3-4AFF-A89E-7F0A7FED3E83}"/>
              </a:ext>
            </a:extLst>
          </p:cNvPr>
          <p:cNvSpPr>
            <a:spLocks noGrp="1"/>
          </p:cNvSpPr>
          <p:nvPr>
            <p:ph type="title"/>
          </p:nvPr>
        </p:nvSpPr>
        <p:spPr/>
        <p:txBody>
          <a:bodyPr/>
          <a:lstStyle/>
          <a:p>
            <a:r>
              <a:rPr lang="en-US" dirty="0"/>
              <a:t>Fraud, irregularities and illegal acts</a:t>
            </a:r>
          </a:p>
        </p:txBody>
      </p:sp>
      <p:sp>
        <p:nvSpPr>
          <p:cNvPr id="3" name="Text Placeholder 2">
            <a:extLst>
              <a:ext uri="{FF2B5EF4-FFF2-40B4-BE49-F238E27FC236}">
                <a16:creationId xmlns:a16="http://schemas.microsoft.com/office/drawing/2014/main" id="{C086C6D0-A1A8-BDE3-CE84-558AAC717452}"/>
              </a:ext>
            </a:extLst>
          </p:cNvPr>
          <p:cNvSpPr>
            <a:spLocks noGrp="1"/>
          </p:cNvSpPr>
          <p:nvPr>
            <p:ph type="body" idx="1"/>
          </p:nvPr>
        </p:nvSpPr>
        <p:spPr/>
        <p:txBody>
          <a:bodyPr>
            <a:normAutofit fontScale="92500" lnSpcReduction="10000"/>
          </a:bodyPr>
          <a:lstStyle/>
          <a:p>
            <a:pPr marL="114300" indent="0">
              <a:buNone/>
            </a:pPr>
            <a:r>
              <a:rPr lang="en-US" dirty="0"/>
              <a:t>The implementation of internal controls does not necessarily eliminate fraud.</a:t>
            </a:r>
          </a:p>
          <a:p>
            <a:pPr marL="114300" indent="0">
              <a:buNone/>
            </a:pPr>
            <a:endParaRPr lang="en-US" dirty="0"/>
          </a:p>
          <a:p>
            <a:pPr marL="114300" indent="0">
              <a:buNone/>
            </a:pPr>
            <a:r>
              <a:rPr lang="en-US" dirty="0"/>
              <a:t>The IS auditor should observe and exercise due professional care to ensure that internal controls are appropriate, effective, and efficient to prevent or detect fraud, irregularities, and illegal acts.</a:t>
            </a:r>
          </a:p>
          <a:p>
            <a:pPr marL="114300" indent="0">
              <a:buNone/>
            </a:pPr>
            <a:endParaRPr lang="en-US" dirty="0"/>
          </a:p>
          <a:p>
            <a:pPr marL="114300" indent="0">
              <a:buNone/>
            </a:pPr>
            <a:r>
              <a:rPr lang="en-US" dirty="0"/>
              <a:t>In the case of suspicious activity, the IS auditor may communicate the need for a detailed investigation. In the case of a major fraud being identified, audit management should consider reporting it to the audit committee board</a:t>
            </a:r>
          </a:p>
        </p:txBody>
      </p:sp>
    </p:spTree>
    <p:extLst>
      <p:ext uri="{BB962C8B-B14F-4D97-AF65-F5344CB8AC3E}">
        <p14:creationId xmlns:p14="http://schemas.microsoft.com/office/powerpoint/2010/main" val="2042911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09BA-F429-3A08-4EC8-45072953645D}"/>
              </a:ext>
            </a:extLst>
          </p:cNvPr>
          <p:cNvSpPr>
            <a:spLocks noGrp="1"/>
          </p:cNvSpPr>
          <p:nvPr>
            <p:ph type="title"/>
          </p:nvPr>
        </p:nvSpPr>
        <p:spPr/>
        <p:txBody>
          <a:bodyPr/>
          <a:lstStyle/>
          <a:p>
            <a:r>
              <a:rPr lang="en-US" dirty="0"/>
              <a:t>Sampling methodologies</a:t>
            </a:r>
          </a:p>
        </p:txBody>
      </p:sp>
      <p:sp>
        <p:nvSpPr>
          <p:cNvPr id="3" name="Text Placeholder 2">
            <a:extLst>
              <a:ext uri="{FF2B5EF4-FFF2-40B4-BE49-F238E27FC236}">
                <a16:creationId xmlns:a16="http://schemas.microsoft.com/office/drawing/2014/main" id="{A2C1E188-9936-9D50-621E-9E9BF1BE5DC2}"/>
              </a:ext>
            </a:extLst>
          </p:cNvPr>
          <p:cNvSpPr>
            <a:spLocks noGrp="1"/>
          </p:cNvSpPr>
          <p:nvPr>
            <p:ph type="body" idx="1"/>
          </p:nvPr>
        </p:nvSpPr>
        <p:spPr>
          <a:xfrm>
            <a:off x="838200" y="1825624"/>
            <a:ext cx="10515600" cy="4900295"/>
          </a:xfrm>
        </p:spPr>
        <p:txBody>
          <a:bodyPr>
            <a:normAutofit fontScale="92500" lnSpcReduction="10000"/>
          </a:bodyPr>
          <a:lstStyle/>
          <a:p>
            <a:r>
              <a:rPr lang="en-US" dirty="0"/>
              <a:t>Sampling is the process of the selection of data from a population.</a:t>
            </a:r>
          </a:p>
          <a:p>
            <a:endParaRPr lang="en-US" dirty="0"/>
          </a:p>
          <a:p>
            <a:r>
              <a:rPr lang="en-US" dirty="0"/>
              <a:t>By analyzing the selected samples, characteristics of the full population can be concluded. </a:t>
            </a:r>
            <a:br>
              <a:rPr lang="en-US" dirty="0"/>
            </a:br>
            <a:endParaRPr lang="en-US" dirty="0"/>
          </a:p>
          <a:p>
            <a:r>
              <a:rPr lang="en-US" dirty="0"/>
              <a:t>Sampling is performed when it is not feasible to study the full population due to time and cost constraints.</a:t>
            </a:r>
            <a:br>
              <a:rPr lang="en-US" dirty="0"/>
            </a:br>
            <a:endParaRPr lang="en-US" dirty="0"/>
          </a:p>
          <a:p>
            <a:r>
              <a:rPr lang="en-US" dirty="0"/>
              <a:t> Samples are a subset of the population.</a:t>
            </a:r>
          </a:p>
          <a:p>
            <a:endParaRPr lang="en-US" dirty="0"/>
          </a:p>
          <a:p>
            <a:r>
              <a:rPr lang="en-US" dirty="0"/>
              <a:t>Why do we need sampling?</a:t>
            </a:r>
          </a:p>
        </p:txBody>
      </p:sp>
    </p:spTree>
    <p:extLst>
      <p:ext uri="{BB962C8B-B14F-4D97-AF65-F5344CB8AC3E}">
        <p14:creationId xmlns:p14="http://schemas.microsoft.com/office/powerpoint/2010/main" val="43363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43C7-0DD1-30D6-45BC-B225C21E35D1}"/>
              </a:ext>
            </a:extLst>
          </p:cNvPr>
          <p:cNvSpPr>
            <a:spLocks noGrp="1"/>
          </p:cNvSpPr>
          <p:nvPr>
            <p:ph type="title"/>
          </p:nvPr>
        </p:nvSpPr>
        <p:spPr/>
        <p:txBody>
          <a:bodyPr/>
          <a:lstStyle/>
          <a:p>
            <a:r>
              <a:rPr lang="en-US" dirty="0"/>
              <a:t>Sampling approaches</a:t>
            </a:r>
          </a:p>
        </p:txBody>
      </p:sp>
      <p:sp>
        <p:nvSpPr>
          <p:cNvPr id="3" name="Text Placeholder 2">
            <a:extLst>
              <a:ext uri="{FF2B5EF4-FFF2-40B4-BE49-F238E27FC236}">
                <a16:creationId xmlns:a16="http://schemas.microsoft.com/office/drawing/2014/main" id="{E0659C94-C9A7-0258-14BA-DB3B504C1543}"/>
              </a:ext>
            </a:extLst>
          </p:cNvPr>
          <p:cNvSpPr>
            <a:spLocks noGrp="1"/>
          </p:cNvSpPr>
          <p:nvPr>
            <p:ph type="body" idx="1"/>
          </p:nvPr>
        </p:nvSpPr>
        <p:spPr/>
        <p:txBody>
          <a:bodyPr>
            <a:normAutofit/>
          </a:bodyPr>
          <a:lstStyle/>
          <a:p>
            <a:pPr marL="114300" indent="0">
              <a:buNone/>
            </a:pPr>
            <a:r>
              <a:rPr lang="en-US" b="1" dirty="0"/>
              <a:t>Statistical Sampling </a:t>
            </a:r>
            <a:r>
              <a:rPr lang="en-US" dirty="0"/>
              <a:t>- This is an objective sampling technique. Also known as non-judgmental sampling.</a:t>
            </a:r>
          </a:p>
          <a:p>
            <a:pPr marL="114300" indent="0">
              <a:buNone/>
            </a:pPr>
            <a:endParaRPr lang="en-US" dirty="0"/>
          </a:p>
          <a:p>
            <a:pPr marL="114300" indent="0">
              <a:buNone/>
            </a:pPr>
            <a:r>
              <a:rPr lang="en-US" dirty="0"/>
              <a:t>It uses the laws of probability, where each unit has an equal chance of selection.</a:t>
            </a:r>
          </a:p>
          <a:p>
            <a:pPr marL="114300" indent="0">
              <a:buNone/>
            </a:pPr>
            <a:endParaRPr lang="en-US" dirty="0"/>
          </a:p>
          <a:p>
            <a:pPr marL="114300" indent="0">
              <a:buNone/>
            </a:pPr>
            <a:r>
              <a:rPr lang="en-US" dirty="0"/>
              <a:t>In statistical sampling, the probability of error can be objectively quantified, and hence the detection risk can be reduced.</a:t>
            </a:r>
          </a:p>
        </p:txBody>
      </p:sp>
    </p:spTree>
    <p:extLst>
      <p:ext uri="{BB962C8B-B14F-4D97-AF65-F5344CB8AC3E}">
        <p14:creationId xmlns:p14="http://schemas.microsoft.com/office/powerpoint/2010/main" val="167716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4AFF5-E76C-8EDC-6711-1819939E5B9C}"/>
              </a:ext>
            </a:extLst>
          </p:cNvPr>
          <p:cNvSpPr>
            <a:spLocks noGrp="1"/>
          </p:cNvSpPr>
          <p:nvPr>
            <p:ph type="title"/>
          </p:nvPr>
        </p:nvSpPr>
        <p:spPr/>
        <p:txBody>
          <a:bodyPr/>
          <a:lstStyle/>
          <a:p>
            <a:r>
              <a:rPr lang="en-US" dirty="0"/>
              <a:t>Sampling approaches</a:t>
            </a:r>
          </a:p>
        </p:txBody>
      </p:sp>
      <p:sp>
        <p:nvSpPr>
          <p:cNvPr id="3" name="Text Placeholder 2">
            <a:extLst>
              <a:ext uri="{FF2B5EF4-FFF2-40B4-BE49-F238E27FC236}">
                <a16:creationId xmlns:a16="http://schemas.microsoft.com/office/drawing/2014/main" id="{CE26CD65-4481-BDF2-E05A-358380C69ABE}"/>
              </a:ext>
            </a:extLst>
          </p:cNvPr>
          <p:cNvSpPr>
            <a:spLocks noGrp="1"/>
          </p:cNvSpPr>
          <p:nvPr>
            <p:ph type="body" idx="1"/>
          </p:nvPr>
        </p:nvSpPr>
        <p:spPr/>
        <p:txBody>
          <a:bodyPr/>
          <a:lstStyle/>
          <a:p>
            <a:pPr marL="114300" indent="0">
              <a:buNone/>
            </a:pPr>
            <a:r>
              <a:rPr lang="en-US" b="1" dirty="0"/>
              <a:t>Non-Statistical Sampling</a:t>
            </a:r>
          </a:p>
          <a:p>
            <a:pPr marL="114300" indent="0">
              <a:buNone/>
            </a:pPr>
            <a:endParaRPr lang="en-US" dirty="0"/>
          </a:p>
          <a:p>
            <a:r>
              <a:rPr lang="en-US" dirty="0"/>
              <a:t>This is a subjective sampling technique.</a:t>
            </a:r>
          </a:p>
          <a:p>
            <a:r>
              <a:rPr lang="en-US" dirty="0"/>
              <a:t>Also known as judgmental sampling.</a:t>
            </a:r>
          </a:p>
          <a:p>
            <a:r>
              <a:rPr lang="en-US" dirty="0"/>
              <a:t>The auditor uses their experience and judgement to select the samples that are material and represent a higher risk.</a:t>
            </a:r>
          </a:p>
        </p:txBody>
      </p:sp>
    </p:spTree>
    <p:extLst>
      <p:ext uri="{BB962C8B-B14F-4D97-AF65-F5344CB8AC3E}">
        <p14:creationId xmlns:p14="http://schemas.microsoft.com/office/powerpoint/2010/main" val="40585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4AFF5-E76C-8EDC-6711-1819939E5B9C}"/>
              </a:ext>
            </a:extLst>
          </p:cNvPr>
          <p:cNvSpPr>
            <a:spLocks noGrp="1"/>
          </p:cNvSpPr>
          <p:nvPr>
            <p:ph type="title"/>
          </p:nvPr>
        </p:nvSpPr>
        <p:spPr/>
        <p:txBody>
          <a:bodyPr/>
          <a:lstStyle/>
          <a:p>
            <a:r>
              <a:rPr lang="en-US" dirty="0"/>
              <a:t>Sampling approaches</a:t>
            </a:r>
          </a:p>
        </p:txBody>
      </p:sp>
      <p:sp>
        <p:nvSpPr>
          <p:cNvPr id="3" name="Text Placeholder 2">
            <a:extLst>
              <a:ext uri="{FF2B5EF4-FFF2-40B4-BE49-F238E27FC236}">
                <a16:creationId xmlns:a16="http://schemas.microsoft.com/office/drawing/2014/main" id="{CE26CD65-4481-BDF2-E05A-358380C69ABE}"/>
              </a:ext>
            </a:extLst>
          </p:cNvPr>
          <p:cNvSpPr>
            <a:spLocks noGrp="1"/>
          </p:cNvSpPr>
          <p:nvPr>
            <p:ph type="body" idx="1"/>
          </p:nvPr>
        </p:nvSpPr>
        <p:spPr>
          <a:xfrm>
            <a:off x="838200" y="1825625"/>
            <a:ext cx="10515600" cy="4667250"/>
          </a:xfrm>
        </p:spPr>
        <p:txBody>
          <a:bodyPr>
            <a:normAutofit lnSpcReduction="10000"/>
          </a:bodyPr>
          <a:lstStyle/>
          <a:p>
            <a:pPr marL="114300" indent="0">
              <a:buNone/>
            </a:pPr>
            <a:r>
              <a:rPr lang="en-US" b="1" dirty="0"/>
              <a:t>Attribute Sampling</a:t>
            </a:r>
          </a:p>
          <a:p>
            <a:pPr marL="114300" indent="0">
              <a:buNone/>
            </a:pPr>
            <a:r>
              <a:rPr lang="en-US" dirty="0"/>
              <a:t>Selecting a small number of transactions and making assumptions about how their characteristics represent the full population of which the selected items are a part.</a:t>
            </a:r>
          </a:p>
          <a:p>
            <a:pPr marL="114300" indent="0">
              <a:buNone/>
            </a:pPr>
            <a:endParaRPr lang="en-US" dirty="0"/>
          </a:p>
          <a:p>
            <a:pPr marL="114300" indent="0">
              <a:buNone/>
            </a:pPr>
            <a:r>
              <a:rPr lang="en-US" b="1" dirty="0"/>
              <a:t>Stop-or-go sampling</a:t>
            </a:r>
          </a:p>
          <a:p>
            <a:pPr marL="114300" indent="0">
              <a:buNone/>
            </a:pPr>
            <a:r>
              <a:rPr lang="en-US" dirty="0"/>
              <a:t>Stop-or-go sampling is used where controls are strong and very few errors are expected.</a:t>
            </a:r>
          </a:p>
          <a:p>
            <a:pPr marL="114300" indent="0">
              <a:buNone/>
            </a:pPr>
            <a:r>
              <a:rPr lang="en-US" dirty="0"/>
              <a:t>It helps to prevent excess sampling by allowing the audit test to end at the earliest possible moment.</a:t>
            </a:r>
          </a:p>
        </p:txBody>
      </p:sp>
    </p:spTree>
    <p:extLst>
      <p:ext uri="{BB962C8B-B14F-4D97-AF65-F5344CB8AC3E}">
        <p14:creationId xmlns:p14="http://schemas.microsoft.com/office/powerpoint/2010/main" val="297125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4AFF5-E76C-8EDC-6711-1819939E5B9C}"/>
              </a:ext>
            </a:extLst>
          </p:cNvPr>
          <p:cNvSpPr>
            <a:spLocks noGrp="1"/>
          </p:cNvSpPr>
          <p:nvPr>
            <p:ph type="title"/>
          </p:nvPr>
        </p:nvSpPr>
        <p:spPr/>
        <p:txBody>
          <a:bodyPr/>
          <a:lstStyle/>
          <a:p>
            <a:r>
              <a:rPr lang="en-US" dirty="0"/>
              <a:t>Sampling approaches</a:t>
            </a:r>
          </a:p>
        </p:txBody>
      </p:sp>
      <p:sp>
        <p:nvSpPr>
          <p:cNvPr id="3" name="Text Placeholder 2">
            <a:extLst>
              <a:ext uri="{FF2B5EF4-FFF2-40B4-BE49-F238E27FC236}">
                <a16:creationId xmlns:a16="http://schemas.microsoft.com/office/drawing/2014/main" id="{CE26CD65-4481-BDF2-E05A-358380C69ABE}"/>
              </a:ext>
            </a:extLst>
          </p:cNvPr>
          <p:cNvSpPr>
            <a:spLocks noGrp="1"/>
          </p:cNvSpPr>
          <p:nvPr>
            <p:ph type="body" idx="1"/>
          </p:nvPr>
        </p:nvSpPr>
        <p:spPr>
          <a:xfrm>
            <a:off x="838200" y="1825625"/>
            <a:ext cx="10515600" cy="4667250"/>
          </a:xfrm>
        </p:spPr>
        <p:txBody>
          <a:bodyPr>
            <a:normAutofit/>
          </a:bodyPr>
          <a:lstStyle/>
          <a:p>
            <a:pPr marL="114300" indent="0">
              <a:buNone/>
            </a:pPr>
            <a:r>
              <a:rPr lang="en-US" b="1" dirty="0"/>
              <a:t>Variable Sampling </a:t>
            </a:r>
          </a:p>
          <a:p>
            <a:r>
              <a:rPr lang="en-US" dirty="0"/>
              <a:t>Variable sampling contains more information than attribute data.</a:t>
            </a:r>
          </a:p>
          <a:p>
            <a:r>
              <a:rPr lang="en-US" dirty="0"/>
              <a:t>It answers the questions "how much?".</a:t>
            </a:r>
          </a:p>
          <a:p>
            <a:r>
              <a:rPr lang="en-US" dirty="0"/>
              <a:t>It is expressed in monetary value, weight, height, or some other measurement—for example, an average profit of $25,000.</a:t>
            </a:r>
          </a:p>
          <a:p>
            <a:r>
              <a:rPr lang="en-US" dirty="0"/>
              <a:t>Variable sampling is usually used in substantive testing</a:t>
            </a:r>
          </a:p>
        </p:txBody>
      </p:sp>
    </p:spTree>
    <p:extLst>
      <p:ext uri="{BB962C8B-B14F-4D97-AF65-F5344CB8AC3E}">
        <p14:creationId xmlns:p14="http://schemas.microsoft.com/office/powerpoint/2010/main" val="3618168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FA46-0F97-7022-28C2-C4519C8E91ED}"/>
              </a:ext>
            </a:extLst>
          </p:cNvPr>
          <p:cNvSpPr>
            <a:spLocks noGrp="1"/>
          </p:cNvSpPr>
          <p:nvPr>
            <p:ph type="title"/>
          </p:nvPr>
        </p:nvSpPr>
        <p:spPr/>
        <p:txBody>
          <a:bodyPr/>
          <a:lstStyle/>
          <a:p>
            <a:r>
              <a:rPr lang="en-US" dirty="0"/>
              <a:t>Sampling approaches</a:t>
            </a:r>
          </a:p>
        </p:txBody>
      </p:sp>
      <p:sp>
        <p:nvSpPr>
          <p:cNvPr id="3" name="Text Placeholder 2">
            <a:extLst>
              <a:ext uri="{FF2B5EF4-FFF2-40B4-BE49-F238E27FC236}">
                <a16:creationId xmlns:a16="http://schemas.microsoft.com/office/drawing/2014/main" id="{26C5DF3E-A895-624F-3C79-45FF2127622C}"/>
              </a:ext>
            </a:extLst>
          </p:cNvPr>
          <p:cNvSpPr>
            <a:spLocks noGrp="1"/>
          </p:cNvSpPr>
          <p:nvPr>
            <p:ph type="body" idx="1"/>
          </p:nvPr>
        </p:nvSpPr>
        <p:spPr/>
        <p:txBody>
          <a:bodyPr/>
          <a:lstStyle/>
          <a:p>
            <a:pPr marL="114300" indent="0">
              <a:buNone/>
            </a:pPr>
            <a:r>
              <a:rPr lang="en-US" b="1" dirty="0"/>
              <a:t>Discovery sampling</a:t>
            </a:r>
          </a:p>
          <a:p>
            <a:pPr marL="114300" indent="0">
              <a:buNone/>
            </a:pPr>
            <a:r>
              <a:rPr lang="en-US" dirty="0"/>
              <a:t>Discovery sampling is used when the objective is to detect fraud or other irregularities. If a single error is found, then the entire sample is believed to be fraudulent/irregular.</a:t>
            </a:r>
          </a:p>
        </p:txBody>
      </p:sp>
    </p:spTree>
    <p:extLst>
      <p:ext uri="{BB962C8B-B14F-4D97-AF65-F5344CB8AC3E}">
        <p14:creationId xmlns:p14="http://schemas.microsoft.com/office/powerpoint/2010/main" val="3038367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9B34-01BE-C207-383E-B258E0E2E7BB}"/>
              </a:ext>
            </a:extLst>
          </p:cNvPr>
          <p:cNvSpPr>
            <a:spLocks noGrp="1"/>
          </p:cNvSpPr>
          <p:nvPr>
            <p:ph type="title"/>
          </p:nvPr>
        </p:nvSpPr>
        <p:spPr/>
        <p:txBody>
          <a:bodyPr/>
          <a:lstStyle/>
          <a:p>
            <a:r>
              <a:rPr lang="en-US" dirty="0"/>
              <a:t>Sampling Risk</a:t>
            </a:r>
          </a:p>
        </p:txBody>
      </p:sp>
      <p:sp>
        <p:nvSpPr>
          <p:cNvPr id="3" name="Text Placeholder 2">
            <a:extLst>
              <a:ext uri="{FF2B5EF4-FFF2-40B4-BE49-F238E27FC236}">
                <a16:creationId xmlns:a16="http://schemas.microsoft.com/office/drawing/2014/main" id="{A1555DEC-F3CF-6584-87A2-392F70F0A0D4}"/>
              </a:ext>
            </a:extLst>
          </p:cNvPr>
          <p:cNvSpPr>
            <a:spLocks noGrp="1"/>
          </p:cNvSpPr>
          <p:nvPr>
            <p:ph type="body" idx="1"/>
          </p:nvPr>
        </p:nvSpPr>
        <p:spPr/>
        <p:txBody>
          <a:bodyPr>
            <a:normAutofit/>
          </a:bodyPr>
          <a:lstStyle/>
          <a:p>
            <a:r>
              <a:rPr lang="en-US" dirty="0"/>
              <a:t>Sampling risk arises from the possibility that an IS auditor’s conclusion may be different from the conclusion that would be reached if the entire population were subjected to the same audit procedure. There are two types of sampling risk:</a:t>
            </a:r>
          </a:p>
          <a:p>
            <a:pPr marL="114300" indent="0">
              <a:buNone/>
            </a:pPr>
            <a:endParaRPr lang="en-US" dirty="0"/>
          </a:p>
          <a:p>
            <a:pPr lvl="1"/>
            <a:r>
              <a:rPr lang="en-US" dirty="0"/>
              <a:t>The risk of incorrect acceptance—A material weakness is assessed as unlikely when, in fact, the population is materially misstated.</a:t>
            </a:r>
          </a:p>
          <a:p>
            <a:pPr lvl="1"/>
            <a:r>
              <a:rPr lang="en-US" dirty="0"/>
              <a:t>The risk of incorrect rejection—A material weakness is assessed as likely when, in fact, the population is not materially misstated.</a:t>
            </a:r>
          </a:p>
        </p:txBody>
      </p:sp>
    </p:spTree>
    <p:extLst>
      <p:ext uri="{BB962C8B-B14F-4D97-AF65-F5344CB8AC3E}">
        <p14:creationId xmlns:p14="http://schemas.microsoft.com/office/powerpoint/2010/main" val="1375433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328E1-E32F-7F43-616F-CFEAADD004CC}"/>
              </a:ext>
            </a:extLst>
          </p:cNvPr>
          <p:cNvSpPr>
            <a:spLocks noGrp="1"/>
          </p:cNvSpPr>
          <p:nvPr>
            <p:ph type="title"/>
          </p:nvPr>
        </p:nvSpPr>
        <p:spPr/>
        <p:txBody>
          <a:bodyPr/>
          <a:lstStyle/>
          <a:p>
            <a:r>
              <a:rPr lang="en-US" dirty="0"/>
              <a:t>Small recap</a:t>
            </a:r>
          </a:p>
        </p:txBody>
      </p:sp>
      <p:sp>
        <p:nvSpPr>
          <p:cNvPr id="3" name="Text Placeholder 2">
            <a:extLst>
              <a:ext uri="{FF2B5EF4-FFF2-40B4-BE49-F238E27FC236}">
                <a16:creationId xmlns:a16="http://schemas.microsoft.com/office/drawing/2014/main" id="{77B3FE18-191F-FDFC-8308-DE1629D8BAD8}"/>
              </a:ext>
            </a:extLst>
          </p:cNvPr>
          <p:cNvSpPr>
            <a:spLocks noGrp="1"/>
          </p:cNvSpPr>
          <p:nvPr>
            <p:ph type="body" idx="1"/>
          </p:nvPr>
        </p:nvSpPr>
        <p:spPr/>
        <p:txBody>
          <a:bodyPr/>
          <a:lstStyle/>
          <a:p>
            <a:pPr marL="114300" indent="0">
              <a:buNone/>
            </a:pPr>
            <a:r>
              <a:rPr lang="en-US" dirty="0"/>
              <a:t>How are controls implemented ?</a:t>
            </a:r>
          </a:p>
          <a:p>
            <a:pPr marL="114300" indent="0">
              <a:buNone/>
            </a:pPr>
            <a:endParaRPr lang="en-US" dirty="0"/>
          </a:p>
          <a:p>
            <a:pPr marL="114300" indent="0">
              <a:buNone/>
            </a:pPr>
            <a:endParaRPr lang="en-US" dirty="0"/>
          </a:p>
          <a:p>
            <a:pPr marL="114300" indent="0">
              <a:buNone/>
            </a:pPr>
            <a:r>
              <a:rPr lang="en-US" dirty="0"/>
              <a:t>Internal controls are normally composed of policies, procedures, practices and organizational structures which are implemented to reduce risks to the organizations</a:t>
            </a:r>
          </a:p>
          <a:p>
            <a:pPr marL="114300" indent="0">
              <a:buNone/>
            </a:pPr>
            <a:endParaRPr lang="en-US" dirty="0"/>
          </a:p>
          <a:p>
            <a:pPr marL="114300" indent="0">
              <a:buNone/>
            </a:pPr>
            <a:r>
              <a:rPr lang="en-US" dirty="0"/>
              <a:t>The board of directors are responsible for establishing the effective internal control system</a:t>
            </a:r>
          </a:p>
        </p:txBody>
      </p:sp>
    </p:spTree>
    <p:extLst>
      <p:ext uri="{BB962C8B-B14F-4D97-AF65-F5344CB8AC3E}">
        <p14:creationId xmlns:p14="http://schemas.microsoft.com/office/powerpoint/2010/main" val="391802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3"/>
          <p:cNvSpPr/>
          <p:nvPr/>
        </p:nvSpPr>
        <p:spPr>
          <a:xfrm>
            <a:off x="0" y="0"/>
            <a:ext cx="4693698" cy="6858000"/>
          </a:xfrm>
          <a:custGeom>
            <a:avLst/>
            <a:gdLst/>
            <a:ahLst/>
            <a:cxnLst/>
            <a:rect l="l" t="t" r="r" b="b"/>
            <a:pathLst>
              <a:path w="4693698" h="6858000" extrusionOk="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flipH="1">
            <a:off x="0" y="0"/>
            <a:ext cx="4838076" cy="6858000"/>
          </a:xfrm>
          <a:custGeom>
            <a:avLst/>
            <a:gdLst/>
            <a:ahLst/>
            <a:cxnLst/>
            <a:rect l="l" t="t" r="r" b="b"/>
            <a:pathLst>
              <a:path w="4838076" h="6858000" extrusionOk="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rgbClr val="1F3864">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3"/>
          <p:cNvSpPr txBox="1">
            <a:spLocks noGrp="1"/>
          </p:cNvSpPr>
          <p:nvPr>
            <p:ph type="title"/>
          </p:nvPr>
        </p:nvSpPr>
        <p:spPr>
          <a:xfrm>
            <a:off x="765051" y="662400"/>
            <a:ext cx="3384000"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100"/>
              <a:buFont typeface="Calibri"/>
              <a:buNone/>
            </a:pPr>
            <a:r>
              <a:rPr lang="en-US" sz="4100" dirty="0">
                <a:solidFill>
                  <a:schemeClr val="lt1"/>
                </a:solidFill>
              </a:rPr>
              <a:t>Risk based audit planning</a:t>
            </a:r>
            <a:endParaRPr dirty="0"/>
          </a:p>
        </p:txBody>
      </p:sp>
      <p:sp>
        <p:nvSpPr>
          <p:cNvPr id="106" name="Google Shape;106;p3"/>
          <p:cNvSpPr txBox="1">
            <a:spLocks noGrp="1"/>
          </p:cNvSpPr>
          <p:nvPr>
            <p:ph type="body" idx="1"/>
          </p:nvPr>
        </p:nvSpPr>
        <p:spPr>
          <a:xfrm>
            <a:off x="727038" y="1977390"/>
            <a:ext cx="3384000" cy="384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100"/>
              <a:buNone/>
            </a:pPr>
            <a:r>
              <a:rPr lang="en-US" sz="2100" dirty="0">
                <a:solidFill>
                  <a:schemeClr val="lt1"/>
                </a:solidFill>
              </a:rPr>
              <a:t>What is Risk ? </a:t>
            </a:r>
            <a:br>
              <a:rPr lang="en-US" dirty="0"/>
            </a:br>
            <a:endParaRPr sz="2100" dirty="0">
              <a:solidFill>
                <a:schemeClr val="lt1"/>
              </a:solidFill>
            </a:endParaRPr>
          </a:p>
          <a:p>
            <a:pPr marL="0" lvl="0" indent="0">
              <a:buClr>
                <a:schemeClr val="lt1"/>
              </a:buClr>
              <a:buSzPts val="2100"/>
              <a:buNone/>
            </a:pPr>
            <a:r>
              <a:rPr lang="en-US" sz="2100" dirty="0">
                <a:solidFill>
                  <a:schemeClr val="lt1"/>
                </a:solidFill>
              </a:rPr>
              <a:t>The Oxford English Dictionary defines risk as "The probability of something happening multiplied by the resulting cost or benefit if it does.“</a:t>
            </a:r>
          </a:p>
          <a:p>
            <a:pPr marL="0" lvl="0" indent="0">
              <a:buClr>
                <a:schemeClr val="lt1"/>
              </a:buClr>
              <a:buSzPts val="2100"/>
              <a:buNone/>
            </a:pPr>
            <a:endParaRPr lang="en-US" sz="2100" dirty="0">
              <a:solidFill>
                <a:schemeClr val="lt1"/>
              </a:solidFill>
            </a:endParaRPr>
          </a:p>
          <a:p>
            <a:pPr marL="0" lvl="0" indent="0" algn="l" rtl="0">
              <a:lnSpc>
                <a:spcPct val="90000"/>
              </a:lnSpc>
              <a:spcBef>
                <a:spcPts val="1000"/>
              </a:spcBef>
              <a:spcAft>
                <a:spcPts val="0"/>
              </a:spcAft>
              <a:buClr>
                <a:schemeClr val="lt1"/>
              </a:buClr>
              <a:buSzPts val="2100"/>
              <a:buNone/>
            </a:pPr>
            <a:r>
              <a:rPr lang="en-US" sz="2100" dirty="0">
                <a:solidFill>
                  <a:schemeClr val="lt1"/>
                </a:solidFill>
              </a:rPr>
              <a:t>Risk-based audit is the deployment of audit resources to areas within an organization that represent the greatest risk.</a:t>
            </a:r>
            <a:endParaRPr dirty="0"/>
          </a:p>
        </p:txBody>
      </p:sp>
      <p:pic>
        <p:nvPicPr>
          <p:cNvPr id="107" name="Google Shape;107;p3" descr="Graphical user interface, text, application, email&#10;&#10;Description automatically generated"/>
          <p:cNvPicPr preferRelativeResize="0"/>
          <p:nvPr/>
        </p:nvPicPr>
        <p:blipFill rotWithShape="1">
          <a:blip r:embed="rId3">
            <a:alphaModFix/>
          </a:blip>
          <a:srcRect/>
          <a:stretch/>
        </p:blipFill>
        <p:spPr>
          <a:xfrm>
            <a:off x="5006228" y="1130747"/>
            <a:ext cx="7017620" cy="500005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500"/>
                                        <p:tgtEl>
                                          <p:spTgt spid="1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
                                            <p:txEl>
                                              <p:pRg st="1" end="1"/>
                                            </p:txEl>
                                          </p:spTgt>
                                        </p:tgtEl>
                                        <p:attrNameLst>
                                          <p:attrName>style.visibility</p:attrName>
                                        </p:attrNameLst>
                                      </p:cBhvr>
                                      <p:to>
                                        <p:strVal val="visible"/>
                                      </p:to>
                                    </p:set>
                                    <p:animEffect transition="in" filter="fade">
                                      <p:cBhvr>
                                        <p:cTn id="12" dur="500"/>
                                        <p:tgtEl>
                                          <p:spTgt spid="1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
                                            <p:txEl>
                                              <p:pRg st="3" end="3"/>
                                            </p:txEl>
                                          </p:spTgt>
                                        </p:tgtEl>
                                        <p:attrNameLst>
                                          <p:attrName>style.visibility</p:attrName>
                                        </p:attrNameLst>
                                      </p:cBhvr>
                                      <p:to>
                                        <p:strVal val="visible"/>
                                      </p:to>
                                    </p:set>
                                    <p:animEffect transition="in" filter="fade">
                                      <p:cBhvr>
                                        <p:cTn id="17" dur="500"/>
                                        <p:tgtEl>
                                          <p:spTgt spid="10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fade">
                                      <p:cBhvr>
                                        <p:cTn id="2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5"/>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5"/>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5"/>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5"/>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5"/>
          <p:cNvSpPr/>
          <p:nvPr/>
        </p:nvSpPr>
        <p:spPr>
          <a:xfrm rot="5400000" flipH="1">
            <a:off x="-1410095" y="1410079"/>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5"/>
          <p:cNvSpPr txBox="1">
            <a:spLocks noGrp="1"/>
          </p:cNvSpPr>
          <p:nvPr>
            <p:ph type="title"/>
          </p:nvPr>
        </p:nvSpPr>
        <p:spPr>
          <a:xfrm>
            <a:off x="586478" y="1683756"/>
            <a:ext cx="3115265" cy="2396359"/>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rgbClr val="FFFFFF"/>
              </a:buClr>
              <a:buSzPts val="4000"/>
              <a:buFont typeface="Calibri"/>
              <a:buNone/>
            </a:pPr>
            <a:r>
              <a:rPr lang="en-US" sz="4000">
                <a:solidFill>
                  <a:srgbClr val="FFFFFF"/>
                </a:solidFill>
              </a:rPr>
              <a:t>Vulnerability and threat</a:t>
            </a:r>
            <a:endParaRPr/>
          </a:p>
        </p:txBody>
      </p:sp>
      <p:grpSp>
        <p:nvGrpSpPr>
          <p:cNvPr id="125" name="Google Shape;125;p5"/>
          <p:cNvGrpSpPr/>
          <p:nvPr/>
        </p:nvGrpSpPr>
        <p:grpSpPr>
          <a:xfrm>
            <a:off x="4905052" y="455330"/>
            <a:ext cx="6666833" cy="6099738"/>
            <a:chOff x="0" y="140370"/>
            <a:chExt cx="6666833" cy="6099738"/>
          </a:xfrm>
        </p:grpSpPr>
        <p:sp>
          <p:nvSpPr>
            <p:cNvPr id="126" name="Google Shape;126;p5"/>
            <p:cNvSpPr/>
            <p:nvPr/>
          </p:nvSpPr>
          <p:spPr>
            <a:xfrm>
              <a:off x="0" y="140370"/>
              <a:ext cx="6666833" cy="1479574"/>
            </a:xfrm>
            <a:prstGeom prst="roundRect">
              <a:avLst>
                <a:gd name="adj" fmla="val 16667"/>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txBox="1"/>
            <p:nvPr/>
          </p:nvSpPr>
          <p:spPr>
            <a:xfrm>
              <a:off x="72227" y="212597"/>
              <a:ext cx="6522379" cy="1335120"/>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lt1"/>
                </a:buClr>
                <a:buSzPts val="2100"/>
                <a:buFont typeface="Calibri"/>
                <a:buNone/>
              </a:pPr>
              <a:r>
                <a:rPr lang="en-US" sz="2100" dirty="0">
                  <a:solidFill>
                    <a:schemeClr val="lt1"/>
                  </a:solidFill>
                  <a:latin typeface="Calibri"/>
                  <a:ea typeface="Calibri"/>
                  <a:cs typeface="Calibri"/>
                  <a:sym typeface="Calibri"/>
                </a:rPr>
                <a:t>Another way of understanding risk is by understanding the notion of vulnerability and threat. </a:t>
              </a:r>
              <a:br>
                <a:rPr lang="en-US" sz="2100" dirty="0">
                  <a:solidFill>
                    <a:schemeClr val="lt1"/>
                  </a:solidFill>
                  <a:latin typeface="Calibri"/>
                  <a:ea typeface="Calibri"/>
                  <a:cs typeface="Calibri"/>
                  <a:sym typeface="Calibri"/>
                </a:rPr>
              </a:br>
              <a:endParaRPr sz="2100" dirty="0">
                <a:solidFill>
                  <a:schemeClr val="lt1"/>
                </a:solidFill>
                <a:latin typeface="Calibri"/>
                <a:ea typeface="Calibri"/>
                <a:cs typeface="Calibri"/>
                <a:sym typeface="Calibri"/>
              </a:endParaRPr>
            </a:p>
          </p:txBody>
        </p:sp>
        <p:sp>
          <p:nvSpPr>
            <p:cNvPr id="128" name="Google Shape;128;p5"/>
            <p:cNvSpPr/>
            <p:nvPr/>
          </p:nvSpPr>
          <p:spPr>
            <a:xfrm>
              <a:off x="0" y="1680425"/>
              <a:ext cx="6666833" cy="1479574"/>
            </a:xfrm>
            <a:prstGeom prst="roundRect">
              <a:avLst>
                <a:gd name="adj" fmla="val 16667"/>
              </a:avLst>
            </a:prstGeom>
            <a:gradFill>
              <a:gsLst>
                <a:gs pos="0">
                  <a:srgbClr val="67CFBD"/>
                </a:gs>
                <a:gs pos="50000">
                  <a:srgbClr val="49CEBA"/>
                </a:gs>
                <a:gs pos="100000">
                  <a:srgbClr val="39BDA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txBox="1"/>
            <p:nvPr/>
          </p:nvSpPr>
          <p:spPr>
            <a:xfrm>
              <a:off x="72227" y="1752652"/>
              <a:ext cx="6522379" cy="1335120"/>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lt1"/>
                </a:buClr>
                <a:buSzPts val="2100"/>
                <a:buFont typeface="Calibri"/>
                <a:buNone/>
              </a:pPr>
              <a:r>
                <a:rPr lang="en-US" sz="2100" dirty="0">
                  <a:solidFill>
                    <a:schemeClr val="lt1"/>
                  </a:solidFill>
                  <a:latin typeface="Calibri"/>
                  <a:ea typeface="Calibri"/>
                  <a:cs typeface="Calibri"/>
                  <a:sym typeface="Calibri"/>
                </a:rPr>
                <a:t>In simple terms, a vulnerability is a weakness, and a threat is something that can exploit said weakness. Again, both elements (V and T) should be present in order to constitute a risk.</a:t>
              </a:r>
              <a:endParaRPr dirty="0"/>
            </a:p>
          </p:txBody>
        </p:sp>
        <p:sp>
          <p:nvSpPr>
            <p:cNvPr id="130" name="Google Shape;130;p5"/>
            <p:cNvSpPr/>
            <p:nvPr/>
          </p:nvSpPr>
          <p:spPr>
            <a:xfrm>
              <a:off x="0" y="3220480"/>
              <a:ext cx="6666833" cy="1479574"/>
            </a:xfrm>
            <a:prstGeom prst="roundRect">
              <a:avLst>
                <a:gd name="adj" fmla="val 16667"/>
              </a:avLst>
            </a:prstGeom>
            <a:gradFill>
              <a:gsLst>
                <a:gs pos="0">
                  <a:srgbClr val="61C475"/>
                </a:gs>
                <a:gs pos="50000">
                  <a:srgbClr val="42C25D"/>
                </a:gs>
                <a:gs pos="100000">
                  <a:srgbClr val="33B14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txBox="1"/>
            <p:nvPr/>
          </p:nvSpPr>
          <p:spPr>
            <a:xfrm>
              <a:off x="72227" y="3292707"/>
              <a:ext cx="6522379" cy="1335120"/>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There is no threat to a useless system, even if it is highly vulnerable. As such, the risk for that system would be nil in spite of the high vulnerability.</a:t>
              </a:r>
              <a:endParaRPr/>
            </a:p>
          </p:txBody>
        </p:sp>
        <p:sp>
          <p:nvSpPr>
            <p:cNvPr id="132" name="Google Shape;132;p5"/>
            <p:cNvSpPr/>
            <p:nvPr/>
          </p:nvSpPr>
          <p:spPr>
            <a:xfrm>
              <a:off x="0" y="4760534"/>
              <a:ext cx="6666833" cy="1479574"/>
            </a:xfrm>
            <a:prstGeom prst="roundRect">
              <a:avLst>
                <a:gd name="adj" fmla="val 16667"/>
              </a:avLst>
            </a:prstGeom>
            <a:gradFill>
              <a:gsLst>
                <a:gs pos="0">
                  <a:srgbClr val="7EB55F"/>
                </a:gs>
                <a:gs pos="50000">
                  <a:srgbClr val="6EB03F"/>
                </a:gs>
                <a:gs pos="100000">
                  <a:srgbClr val="5F9F3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txBox="1"/>
            <p:nvPr/>
          </p:nvSpPr>
          <p:spPr>
            <a:xfrm>
              <a:off x="72227" y="4832761"/>
              <a:ext cx="6522379" cy="1335120"/>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Vulnerabilities are mostly internal. Threats are mostly external. </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7"/>
        <p:cNvGrpSpPr/>
        <p:nvPr/>
      </p:nvGrpSpPr>
      <p:grpSpPr>
        <a:xfrm>
          <a:off x="0" y="0"/>
          <a:ext cx="0" cy="0"/>
          <a:chOff x="0" y="0"/>
          <a:chExt cx="0" cy="0"/>
        </a:xfrm>
      </p:grpSpPr>
      <p:sp>
        <p:nvSpPr>
          <p:cNvPr id="138" name="Google Shape;138;p6"/>
          <p:cNvSpPr/>
          <p:nvPr/>
        </p:nvSpPr>
        <p:spPr>
          <a:xfrm>
            <a:off x="0" y="1"/>
            <a:ext cx="12191695"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6"/>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140" name="Google Shape;140;p6"/>
          <p:cNvSpPr txBox="1">
            <a:spLocks noGrp="1"/>
          </p:cNvSpPr>
          <p:nvPr>
            <p:ph type="title"/>
          </p:nvPr>
        </p:nvSpPr>
        <p:spPr>
          <a:xfrm>
            <a:off x="804672" y="457200"/>
            <a:ext cx="10579608" cy="11887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000"/>
              <a:buFont typeface="Calibri"/>
              <a:buNone/>
            </a:pPr>
            <a:r>
              <a:rPr lang="en-US" sz="4000">
                <a:solidFill>
                  <a:schemeClr val="dk2"/>
                </a:solidFill>
              </a:rPr>
              <a:t>Examples of Threats and Vulnerabilities	</a:t>
            </a:r>
            <a:endParaRPr/>
          </a:p>
        </p:txBody>
      </p:sp>
      <p:grpSp>
        <p:nvGrpSpPr>
          <p:cNvPr id="141" name="Google Shape;141;p6"/>
          <p:cNvGrpSpPr/>
          <p:nvPr/>
        </p:nvGrpSpPr>
        <p:grpSpPr>
          <a:xfrm rot="5400000">
            <a:off x="9262397" y="134260"/>
            <a:ext cx="3142400" cy="2716805"/>
            <a:chOff x="-305" y="-4155"/>
            <a:chExt cx="2514948" cy="2174333"/>
          </a:xfrm>
        </p:grpSpPr>
        <p:sp>
          <p:nvSpPr>
            <p:cNvPr id="142" name="Google Shape;142;p6"/>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6"/>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6"/>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145" name="Google Shape;145;p6"/>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46" name="Google Shape;146;p6"/>
          <p:cNvGrpSpPr/>
          <p:nvPr/>
        </p:nvGrpSpPr>
        <p:grpSpPr>
          <a:xfrm rot="10800000" flipH="1">
            <a:off x="0" y="5047906"/>
            <a:ext cx="2412221" cy="1810094"/>
            <a:chOff x="-305" y="-1"/>
            <a:chExt cx="3832880" cy="2876136"/>
          </a:xfrm>
        </p:grpSpPr>
        <p:sp>
          <p:nvSpPr>
            <p:cNvPr id="147" name="Google Shape;147;p6"/>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6"/>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6"/>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6"/>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51" name="Google Shape;151;p6"/>
          <p:cNvGrpSpPr/>
          <p:nvPr/>
        </p:nvGrpSpPr>
        <p:grpSpPr>
          <a:xfrm>
            <a:off x="1039284" y="2797938"/>
            <a:ext cx="10113430" cy="3057549"/>
            <a:chOff x="2964" y="254305"/>
            <a:chExt cx="10113430" cy="3057549"/>
          </a:xfrm>
        </p:grpSpPr>
        <p:sp>
          <p:nvSpPr>
            <p:cNvPr id="152" name="Google Shape;152;p6"/>
            <p:cNvSpPr/>
            <p:nvPr/>
          </p:nvSpPr>
          <p:spPr>
            <a:xfrm>
              <a:off x="2964" y="254305"/>
              <a:ext cx="2351960" cy="1411176"/>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txBox="1"/>
            <p:nvPr/>
          </p:nvSpPr>
          <p:spPr>
            <a:xfrm>
              <a:off x="2964" y="254305"/>
              <a:ext cx="2351960" cy="1411176"/>
            </a:xfrm>
            <a:prstGeom prst="rect">
              <a:avLst/>
            </a:prstGeom>
            <a:noFill/>
            <a:ln>
              <a:noFill/>
            </a:ln>
          </p:spPr>
          <p:txBody>
            <a:bodyPr spcFirstLastPara="1" wrap="square" lIns="121900" tIns="121900" rIns="121900" bIns="121900" anchor="ctr" anchorCtr="0">
              <a:noAutofit/>
            </a:bodyPr>
            <a:lstStyle/>
            <a:p>
              <a:pPr marL="0" marR="0" lvl="0" indent="0" algn="ctr" rtl="0">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Weak Coding </a:t>
              </a:r>
              <a:endParaRPr/>
            </a:p>
          </p:txBody>
        </p:sp>
        <p:sp>
          <p:nvSpPr>
            <p:cNvPr id="154" name="Google Shape;154;p6"/>
            <p:cNvSpPr/>
            <p:nvPr/>
          </p:nvSpPr>
          <p:spPr>
            <a:xfrm>
              <a:off x="2590121" y="254305"/>
              <a:ext cx="2351960" cy="1411176"/>
            </a:xfrm>
            <a:prstGeom prst="rect">
              <a:avLst/>
            </a:prstGeom>
            <a:solidFill>
              <a:srgbClr val="DE794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txBox="1"/>
            <p:nvPr/>
          </p:nvSpPr>
          <p:spPr>
            <a:xfrm>
              <a:off x="2590121" y="254305"/>
              <a:ext cx="2351960" cy="1411176"/>
            </a:xfrm>
            <a:prstGeom prst="rect">
              <a:avLst/>
            </a:prstGeom>
            <a:noFill/>
            <a:ln>
              <a:noFill/>
            </a:ln>
          </p:spPr>
          <p:txBody>
            <a:bodyPr spcFirstLastPara="1" wrap="square" lIns="121900" tIns="121900" rIns="121900" bIns="121900" anchor="ctr" anchorCtr="0">
              <a:noAutofit/>
            </a:bodyPr>
            <a:lstStyle/>
            <a:p>
              <a:pPr marL="0" marR="0" lvl="0" indent="0" algn="ctr" rtl="0">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No anti-virus</a:t>
              </a:r>
              <a:endParaRPr/>
            </a:p>
          </p:txBody>
        </p:sp>
        <p:sp>
          <p:nvSpPr>
            <p:cNvPr id="156" name="Google Shape;156;p6"/>
            <p:cNvSpPr/>
            <p:nvPr/>
          </p:nvSpPr>
          <p:spPr>
            <a:xfrm>
              <a:off x="5177278" y="254305"/>
              <a:ext cx="2351960" cy="1411176"/>
            </a:xfrm>
            <a:prstGeom prst="rect">
              <a:avLst/>
            </a:prstGeom>
            <a:solidFill>
              <a:srgbClr val="D07A5B"/>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txBox="1"/>
            <p:nvPr/>
          </p:nvSpPr>
          <p:spPr>
            <a:xfrm>
              <a:off x="5177278" y="254305"/>
              <a:ext cx="2351960" cy="1411176"/>
            </a:xfrm>
            <a:prstGeom prst="rect">
              <a:avLst/>
            </a:prstGeom>
            <a:noFill/>
            <a:ln>
              <a:noFill/>
            </a:ln>
          </p:spPr>
          <p:txBody>
            <a:bodyPr spcFirstLastPara="1" wrap="square" lIns="121900" tIns="121900" rIns="121900" bIns="121900" anchor="ctr" anchorCtr="0">
              <a:noAutofit/>
            </a:bodyPr>
            <a:lstStyle/>
            <a:p>
              <a:pPr marL="0" marR="0" lvl="0" indent="0" algn="ctr" rtl="0">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Malware</a:t>
              </a:r>
              <a:endParaRPr/>
            </a:p>
          </p:txBody>
        </p:sp>
        <p:sp>
          <p:nvSpPr>
            <p:cNvPr id="158" name="Google Shape;158;p6"/>
            <p:cNvSpPr/>
            <p:nvPr/>
          </p:nvSpPr>
          <p:spPr>
            <a:xfrm>
              <a:off x="7764434" y="254305"/>
              <a:ext cx="2351960" cy="1411176"/>
            </a:xfrm>
            <a:prstGeom prst="rect">
              <a:avLst/>
            </a:prstGeom>
            <a:solidFill>
              <a:srgbClr val="C47F6E"/>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txBox="1"/>
            <p:nvPr/>
          </p:nvSpPr>
          <p:spPr>
            <a:xfrm>
              <a:off x="7764434" y="254305"/>
              <a:ext cx="2351960" cy="1411176"/>
            </a:xfrm>
            <a:prstGeom prst="rect">
              <a:avLst/>
            </a:prstGeom>
            <a:noFill/>
            <a:ln>
              <a:noFill/>
            </a:ln>
          </p:spPr>
          <p:txBody>
            <a:bodyPr spcFirstLastPara="1" wrap="square" lIns="121900" tIns="121900" rIns="121900" bIns="121900" anchor="ctr" anchorCtr="0">
              <a:noAutofit/>
            </a:bodyPr>
            <a:lstStyle/>
            <a:p>
              <a:pPr marL="0" marR="0" lvl="0" indent="0" algn="ctr" rtl="0">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Natural Disaster</a:t>
              </a:r>
              <a:endParaRPr/>
            </a:p>
          </p:txBody>
        </p:sp>
        <p:sp>
          <p:nvSpPr>
            <p:cNvPr id="160" name="Google Shape;160;p6"/>
            <p:cNvSpPr/>
            <p:nvPr/>
          </p:nvSpPr>
          <p:spPr>
            <a:xfrm>
              <a:off x="1296543" y="1900678"/>
              <a:ext cx="2351960" cy="1411176"/>
            </a:xfrm>
            <a:prstGeom prst="rect">
              <a:avLst/>
            </a:prstGeom>
            <a:solidFill>
              <a:srgbClr val="B8888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txBox="1"/>
            <p:nvPr/>
          </p:nvSpPr>
          <p:spPr>
            <a:xfrm>
              <a:off x="1296543" y="1900678"/>
              <a:ext cx="2351960" cy="1411176"/>
            </a:xfrm>
            <a:prstGeom prst="rect">
              <a:avLst/>
            </a:prstGeom>
            <a:noFill/>
            <a:ln>
              <a:noFill/>
            </a:ln>
          </p:spPr>
          <p:txBody>
            <a:bodyPr spcFirstLastPara="1" wrap="square" lIns="121900" tIns="121900" rIns="121900" bIns="121900" anchor="ctr" anchorCtr="0">
              <a:noAutofit/>
            </a:bodyPr>
            <a:lstStyle/>
            <a:p>
              <a:pPr marL="0" marR="0" lvl="0" indent="0" algn="ctr" rtl="0">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Weak access control</a:t>
              </a:r>
              <a:endParaRPr/>
            </a:p>
          </p:txBody>
        </p:sp>
        <p:sp>
          <p:nvSpPr>
            <p:cNvPr id="162" name="Google Shape;162;p6"/>
            <p:cNvSpPr/>
            <p:nvPr/>
          </p:nvSpPr>
          <p:spPr>
            <a:xfrm>
              <a:off x="3883699" y="1900678"/>
              <a:ext cx="2351960" cy="1411176"/>
            </a:xfrm>
            <a:prstGeom prst="rect">
              <a:avLst/>
            </a:prstGeom>
            <a:solidFill>
              <a:srgbClr val="AD959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txBox="1"/>
            <p:nvPr/>
          </p:nvSpPr>
          <p:spPr>
            <a:xfrm>
              <a:off x="3883699" y="1900678"/>
              <a:ext cx="2351960" cy="1411176"/>
            </a:xfrm>
            <a:prstGeom prst="rect">
              <a:avLst/>
            </a:prstGeom>
            <a:noFill/>
            <a:ln>
              <a:noFill/>
            </a:ln>
          </p:spPr>
          <p:txBody>
            <a:bodyPr spcFirstLastPara="1" wrap="square" lIns="121900" tIns="121900" rIns="121900" bIns="121900" anchor="ctr" anchorCtr="0">
              <a:noAutofit/>
            </a:bodyPr>
            <a:lstStyle/>
            <a:p>
              <a:pPr marL="0" marR="0" lvl="0" indent="0" algn="ctr" rtl="0">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Hacker</a:t>
              </a:r>
              <a:endParaRPr/>
            </a:p>
          </p:txBody>
        </p:sp>
        <p:sp>
          <p:nvSpPr>
            <p:cNvPr id="164" name="Google Shape;164;p6"/>
            <p:cNvSpPr/>
            <p:nvPr/>
          </p:nvSpPr>
          <p:spPr>
            <a:xfrm>
              <a:off x="6470856" y="1900678"/>
              <a:ext cx="2351960" cy="1411176"/>
            </a:xfrm>
            <a:prstGeom prst="rect">
              <a:avLst/>
            </a:prstGeom>
            <a:solidFill>
              <a:srgbClr val="A4A4A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txBox="1"/>
            <p:nvPr/>
          </p:nvSpPr>
          <p:spPr>
            <a:xfrm>
              <a:off x="6470856" y="1900678"/>
              <a:ext cx="2351960" cy="1411176"/>
            </a:xfrm>
            <a:prstGeom prst="rect">
              <a:avLst/>
            </a:prstGeom>
            <a:noFill/>
            <a:ln>
              <a:noFill/>
            </a:ln>
          </p:spPr>
          <p:txBody>
            <a:bodyPr spcFirstLastPara="1" wrap="square" lIns="121900" tIns="121900" rIns="121900" bIns="121900" anchor="ctr" anchorCtr="0">
              <a:noAutofit/>
            </a:bodyPr>
            <a:lstStyle/>
            <a:p>
              <a:pPr marL="0" marR="0" lvl="0" indent="0" algn="ctr" rtl="0">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Criminal</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Types of Risks</a:t>
            </a:r>
            <a:endParaRPr dirty="0"/>
          </a:p>
        </p:txBody>
      </p:sp>
      <p:sp>
        <p:nvSpPr>
          <p:cNvPr id="180" name="Google Shape;180;p8"/>
          <p:cNvSpPr txBox="1">
            <a:spLocks noGrp="1"/>
          </p:cNvSpPr>
          <p:nvPr>
            <p:ph type="body" idx="1"/>
          </p:nvPr>
        </p:nvSpPr>
        <p:spPr>
          <a:xfrm>
            <a:off x="838200" y="1825624"/>
            <a:ext cx="10515600" cy="4808639"/>
          </a:xfrm>
          <a:prstGeom prst="rect">
            <a:avLst/>
          </a:prstGeom>
          <a:noFill/>
          <a:ln>
            <a:noFill/>
          </a:ln>
        </p:spPr>
        <p:txBody>
          <a:bodyPr spcFirstLastPara="1" wrap="square" lIns="91425" tIns="45700" rIns="91425" bIns="45700" anchor="t" anchorCtr="0">
            <a:normAutofit/>
          </a:bodyPr>
          <a:lstStyle/>
          <a:p>
            <a:pPr marL="0" lvl="0" indent="0">
              <a:spcBef>
                <a:spcPts val="0"/>
              </a:spcBef>
              <a:buSzPct val="100000"/>
              <a:buNone/>
            </a:pPr>
            <a:r>
              <a:rPr lang="en-US" dirty="0"/>
              <a:t>Audit risk - it is the risk that the auditor fails to detect material misstatements in the financial statements during the audit process</a:t>
            </a:r>
          </a:p>
          <a:p>
            <a:pPr marL="0" lvl="0" indent="0">
              <a:spcBef>
                <a:spcPts val="0"/>
              </a:spcBef>
              <a:buSzPct val="100000"/>
              <a:buNone/>
            </a:pPr>
            <a:endParaRPr lang="en-US" dirty="0"/>
          </a:p>
          <a:p>
            <a:pPr marL="0" lvl="0" indent="0">
              <a:spcBef>
                <a:spcPts val="0"/>
              </a:spcBef>
              <a:buSzPct val="100000"/>
              <a:buNone/>
            </a:pPr>
            <a:r>
              <a:rPr lang="en-US" dirty="0"/>
              <a:t>This is influenced by:</a:t>
            </a:r>
            <a:endParaRPr dirty="0"/>
          </a:p>
          <a:p>
            <a:pPr marL="228600" lvl="0" indent="-228600" algn="l" rtl="0">
              <a:lnSpc>
                <a:spcPct val="90000"/>
              </a:lnSpc>
              <a:spcBef>
                <a:spcPts val="1000"/>
              </a:spcBef>
              <a:spcAft>
                <a:spcPts val="0"/>
              </a:spcAft>
              <a:buClr>
                <a:schemeClr val="dk1"/>
              </a:buClr>
              <a:buSzPct val="100000"/>
              <a:buChar char="•"/>
            </a:pPr>
            <a:r>
              <a:rPr lang="en-US" dirty="0"/>
              <a:t>Inherent Risk - The risk that an activity poses, excluding any controls or mitigating factors. This is due to the nature of the business.</a:t>
            </a:r>
            <a:endParaRPr dirty="0"/>
          </a:p>
          <a:p>
            <a:pPr marL="228600" lvl="0" indent="-228600">
              <a:buSzPct val="100000"/>
            </a:pPr>
            <a:r>
              <a:rPr lang="en-US" dirty="0"/>
              <a:t>Control Risk - The risk that a material error exists that would not be prevented or detected on a timely basis by the system of internal controls.</a:t>
            </a:r>
          </a:p>
          <a:p>
            <a:pPr marL="228600" lvl="0" indent="-228600">
              <a:buSzPct val="100000"/>
            </a:pPr>
            <a:r>
              <a:rPr lang="en-US" dirty="0"/>
              <a:t>Detection Risk - The risk that material errors or misstatements that have occurred will not be detected by an auditor.</a:t>
            </a:r>
            <a:endParaRPr dirty="0"/>
          </a:p>
          <a:p>
            <a:pPr marL="228600" lvl="0" indent="-64135"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animEffect transition="in" filter="fade">
                                      <p:cBhvr>
                                        <p:cTn id="7" dur="500"/>
                                        <p:tgtEl>
                                          <p:spTgt spid="1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0">
                                            <p:txEl>
                                              <p:pRg st="2" end="2"/>
                                            </p:txEl>
                                          </p:spTgt>
                                        </p:tgtEl>
                                        <p:attrNameLst>
                                          <p:attrName>style.visibility</p:attrName>
                                        </p:attrNameLst>
                                      </p:cBhvr>
                                      <p:to>
                                        <p:strVal val="visible"/>
                                      </p:to>
                                    </p:set>
                                    <p:animEffect transition="in" filter="fade">
                                      <p:cBhvr>
                                        <p:cTn id="12" dur="500"/>
                                        <p:tgtEl>
                                          <p:spTgt spid="18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0">
                                            <p:txEl>
                                              <p:pRg st="3" end="3"/>
                                            </p:txEl>
                                          </p:spTgt>
                                        </p:tgtEl>
                                        <p:attrNameLst>
                                          <p:attrName>style.visibility</p:attrName>
                                        </p:attrNameLst>
                                      </p:cBhvr>
                                      <p:to>
                                        <p:strVal val="visible"/>
                                      </p:to>
                                    </p:set>
                                    <p:animEffect transition="in" filter="fade">
                                      <p:cBhvr>
                                        <p:cTn id="17" dur="500"/>
                                        <p:tgtEl>
                                          <p:spTgt spid="18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0">
                                            <p:txEl>
                                              <p:pRg st="4" end="4"/>
                                            </p:txEl>
                                          </p:spTgt>
                                        </p:tgtEl>
                                        <p:attrNameLst>
                                          <p:attrName>style.visibility</p:attrName>
                                        </p:attrNameLst>
                                      </p:cBhvr>
                                      <p:to>
                                        <p:strVal val="visible"/>
                                      </p:to>
                                    </p:set>
                                    <p:animEffect transition="in" filter="fade">
                                      <p:cBhvr>
                                        <p:cTn id="22" dur="500"/>
                                        <p:tgtEl>
                                          <p:spTgt spid="18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0">
                                            <p:txEl>
                                              <p:pRg st="5" end="5"/>
                                            </p:txEl>
                                          </p:spTgt>
                                        </p:tgtEl>
                                        <p:attrNameLst>
                                          <p:attrName>style.visibility</p:attrName>
                                        </p:attrNameLst>
                                      </p:cBhvr>
                                      <p:to>
                                        <p:strVal val="visible"/>
                                      </p:to>
                                    </p:set>
                                    <p:animEffect transition="in" filter="fade">
                                      <p:cBhvr>
                                        <p:cTn id="27" dur="500"/>
                                        <p:tgtEl>
                                          <p:spTgt spid="18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to minimize “audit” Risk</a:t>
            </a:r>
            <a:endParaRPr/>
          </a:p>
        </p:txBody>
      </p:sp>
      <p:sp>
        <p:nvSpPr>
          <p:cNvPr id="191" name="Google Shape;19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Conduct risk-based audit planning</a:t>
            </a:r>
            <a:endParaRPr/>
          </a:p>
          <a:p>
            <a:pPr marL="228600" lvl="0" indent="-228600" algn="l" rtl="0">
              <a:lnSpc>
                <a:spcPct val="90000"/>
              </a:lnSpc>
              <a:spcBef>
                <a:spcPts val="1000"/>
              </a:spcBef>
              <a:spcAft>
                <a:spcPts val="0"/>
              </a:spcAft>
              <a:buClr>
                <a:schemeClr val="dk1"/>
              </a:buClr>
              <a:buSzPts val="2800"/>
              <a:buChar char="•"/>
            </a:pPr>
            <a:r>
              <a:rPr lang="en-US"/>
              <a:t>Review the internal control system</a:t>
            </a:r>
            <a:endParaRPr/>
          </a:p>
          <a:p>
            <a:pPr marL="228600" lvl="0" indent="-228600" algn="l" rtl="0">
              <a:lnSpc>
                <a:spcPct val="90000"/>
              </a:lnSpc>
              <a:spcBef>
                <a:spcPts val="1000"/>
              </a:spcBef>
              <a:spcAft>
                <a:spcPts val="0"/>
              </a:spcAft>
              <a:buClr>
                <a:schemeClr val="dk1"/>
              </a:buClr>
              <a:buSzPts val="2800"/>
              <a:buChar char="•"/>
            </a:pPr>
            <a:r>
              <a:rPr lang="en-US"/>
              <a:t>Select appropriate statistical sampling</a:t>
            </a:r>
            <a:endParaRPr/>
          </a:p>
          <a:p>
            <a:pPr marL="228600" lvl="0" indent="-228600" algn="l" rtl="0">
              <a:lnSpc>
                <a:spcPct val="90000"/>
              </a:lnSpc>
              <a:spcBef>
                <a:spcPts val="1000"/>
              </a:spcBef>
              <a:spcAft>
                <a:spcPts val="0"/>
              </a:spcAft>
              <a:buClr>
                <a:schemeClr val="dk1"/>
              </a:buClr>
              <a:buSzPts val="2800"/>
              <a:buChar char="•"/>
            </a:pPr>
            <a:r>
              <a:rPr lang="en-US"/>
              <a:t>Assess the materiality of processes/systems in the audit scope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sp>
        <p:nvSpPr>
          <p:cNvPr id="170" name="Google Shape;170;p7"/>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7"/>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7"/>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a:solidFill>
                  <a:srgbClr val="FFFFFF"/>
                </a:solidFill>
              </a:rPr>
              <a:t>Inherent risk vs residual risk</a:t>
            </a:r>
            <a:endParaRPr/>
          </a:p>
        </p:txBody>
      </p:sp>
      <p:sp>
        <p:nvSpPr>
          <p:cNvPr id="173" name="Google Shape;173;p7"/>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7"/>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600"/>
              <a:buChar char="•"/>
            </a:pPr>
            <a:r>
              <a:rPr lang="en-US" sz="2600" dirty="0"/>
              <a:t>Inherent Risk: The risk that an activity poses, excluding any controls or mitigating factors. E.g. driving a car – you “risk” an accident and personal injury.</a:t>
            </a:r>
            <a:endParaRPr dirty="0"/>
          </a:p>
          <a:p>
            <a:pPr marL="228600" lvl="0" indent="-63500" algn="l" rtl="0">
              <a:lnSpc>
                <a:spcPct val="90000"/>
              </a:lnSpc>
              <a:spcBef>
                <a:spcPts val="1000"/>
              </a:spcBef>
              <a:spcAft>
                <a:spcPts val="0"/>
              </a:spcAft>
              <a:buClr>
                <a:schemeClr val="dk1"/>
              </a:buClr>
              <a:buSzPts val="2600"/>
              <a:buNone/>
            </a:pPr>
            <a:endParaRPr sz="2600" dirty="0"/>
          </a:p>
          <a:p>
            <a:pPr marL="228600" lvl="0" indent="-228600" algn="l" rtl="0">
              <a:lnSpc>
                <a:spcPct val="90000"/>
              </a:lnSpc>
              <a:spcBef>
                <a:spcPts val="1000"/>
              </a:spcBef>
              <a:spcAft>
                <a:spcPts val="0"/>
              </a:spcAft>
              <a:buClr>
                <a:schemeClr val="dk1"/>
              </a:buClr>
              <a:buSzPts val="2600"/>
              <a:buChar char="•"/>
            </a:pPr>
            <a:r>
              <a:rPr lang="en-US" sz="2600" dirty="0"/>
              <a:t>Residual Risk: The risk that remains after taking controls into account. E.g. wearing a seatbelt reduces risk of personal injury.</a:t>
            </a:r>
            <a:endParaRPr dirty="0"/>
          </a:p>
          <a:p>
            <a:pPr marL="228600" lvl="0" indent="-63500" algn="l" rtl="0">
              <a:lnSpc>
                <a:spcPct val="90000"/>
              </a:lnSpc>
              <a:spcBef>
                <a:spcPts val="1000"/>
              </a:spcBef>
              <a:spcAft>
                <a:spcPts val="0"/>
              </a:spcAft>
              <a:buClr>
                <a:schemeClr val="dk1"/>
              </a:buClr>
              <a:buSzPts val="2600"/>
              <a:buNone/>
            </a:pPr>
            <a:endParaRPr sz="2600" dirty="0"/>
          </a:p>
          <a:p>
            <a:pPr marL="228600" lvl="0" indent="-228600" algn="l" rtl="0">
              <a:lnSpc>
                <a:spcPct val="90000"/>
              </a:lnSpc>
              <a:spcBef>
                <a:spcPts val="1000"/>
              </a:spcBef>
              <a:spcAft>
                <a:spcPts val="0"/>
              </a:spcAft>
              <a:buClr>
                <a:schemeClr val="dk1"/>
              </a:buClr>
              <a:buSzPts val="2600"/>
              <a:buChar char="•"/>
            </a:pPr>
            <a:r>
              <a:rPr lang="en-US" sz="2600" dirty="0"/>
              <a:t>Also known as Gross risk vs Net Risk</a:t>
            </a:r>
            <a:endParaRPr dirty="0"/>
          </a:p>
          <a:p>
            <a:pPr marL="228600" lvl="0" indent="-63500" algn="l" rtl="0">
              <a:lnSpc>
                <a:spcPct val="90000"/>
              </a:lnSpc>
              <a:spcBef>
                <a:spcPts val="1000"/>
              </a:spcBef>
              <a:spcAft>
                <a:spcPts val="0"/>
              </a:spcAft>
              <a:buClr>
                <a:schemeClr val="dk1"/>
              </a:buClr>
              <a:buSzPts val="2600"/>
              <a:buNone/>
            </a:pPr>
            <a:endParaRPr sz="2600" dirty="0"/>
          </a:p>
          <a:p>
            <a:pPr marL="228600" lvl="0" indent="-228600" algn="l" rtl="0">
              <a:lnSpc>
                <a:spcPct val="90000"/>
              </a:lnSpc>
              <a:spcBef>
                <a:spcPts val="1000"/>
              </a:spcBef>
              <a:spcAft>
                <a:spcPts val="0"/>
              </a:spcAft>
              <a:buClr>
                <a:schemeClr val="dk1"/>
              </a:buClr>
              <a:buSzPts val="2600"/>
              <a:buChar char="•"/>
            </a:pPr>
            <a:r>
              <a:rPr lang="en-US" sz="2600" dirty="0"/>
              <a:t>Formula Residual Risk = Inherent Risk - Controls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xEl>
                                              <p:pRg st="2" end="2"/>
                                            </p:txEl>
                                          </p:spTgt>
                                        </p:tgtEl>
                                        <p:attrNameLst>
                                          <p:attrName>style.visibility</p:attrName>
                                        </p:attrNameLst>
                                      </p:cBhvr>
                                      <p:to>
                                        <p:strVal val="visible"/>
                                      </p:to>
                                    </p:set>
                                    <p:animEffect transition="in" filter="fade">
                                      <p:cBhvr>
                                        <p:cTn id="12" dur="500"/>
                                        <p:tgtEl>
                                          <p:spTgt spid="1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
                                            <p:txEl>
                                              <p:pRg st="4" end="4"/>
                                            </p:txEl>
                                          </p:spTgt>
                                        </p:tgtEl>
                                        <p:attrNameLst>
                                          <p:attrName>style.visibility</p:attrName>
                                        </p:attrNameLst>
                                      </p:cBhvr>
                                      <p:to>
                                        <p:strVal val="visible"/>
                                      </p:to>
                                    </p:set>
                                    <p:animEffect transition="in" filter="fade">
                                      <p:cBhvr>
                                        <p:cTn id="17" dur="500"/>
                                        <p:tgtEl>
                                          <p:spTgt spid="174">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74">
                                            <p:txEl>
                                              <p:pRg st="6" end="6"/>
                                            </p:txEl>
                                          </p:spTgt>
                                        </p:tgtEl>
                                        <p:attrNameLst>
                                          <p:attrName>style.visibility</p:attrName>
                                        </p:attrNameLst>
                                      </p:cBhvr>
                                      <p:to>
                                        <p:strVal val="visible"/>
                                      </p:to>
                                    </p:set>
                                    <p:animEffect transition="in" filter="fade">
                                      <p:cBhvr>
                                        <p:cTn id="20" dur="500"/>
                                        <p:tgtEl>
                                          <p:spTgt spid="1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861</TotalTime>
  <Words>1422</Words>
  <Application>Microsoft Office PowerPoint</Application>
  <PresentationFormat>Widescreen</PresentationFormat>
  <Paragraphs>187</Paragraphs>
  <Slides>27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Google Sans</vt:lpstr>
      <vt:lpstr>Office Theme</vt:lpstr>
      <vt:lpstr>Lecture 3</vt:lpstr>
      <vt:lpstr>Google Classroom ID</vt:lpstr>
      <vt:lpstr>Small recap</vt:lpstr>
      <vt:lpstr>Risk based audit planning</vt:lpstr>
      <vt:lpstr>Vulnerability and threat</vt:lpstr>
      <vt:lpstr>Examples of Threats and Vulnerabilities </vt:lpstr>
      <vt:lpstr>Types of Risks</vt:lpstr>
      <vt:lpstr>How to minimize “audit” Risk</vt:lpstr>
      <vt:lpstr>Inherent risk vs residual risk</vt:lpstr>
      <vt:lpstr>Approach towards Risk-based auditing  </vt:lpstr>
      <vt:lpstr>Approach towards Risk-based auditing  </vt:lpstr>
      <vt:lpstr>Compliance vs Substantive Testing</vt:lpstr>
      <vt:lpstr>Risk Assessment </vt:lpstr>
      <vt:lpstr>Risk Appetite</vt:lpstr>
      <vt:lpstr>Risk Response methodology</vt:lpstr>
      <vt:lpstr>Recap of Audit planning</vt:lpstr>
      <vt:lpstr>Audit Execution</vt:lpstr>
      <vt:lpstr>Audit project management</vt:lpstr>
      <vt:lpstr>Audit Objective</vt:lpstr>
      <vt:lpstr>Fraud, irregularities and illegal acts</vt:lpstr>
      <vt:lpstr>Sampling methodologies</vt:lpstr>
      <vt:lpstr>Sampling approaches</vt:lpstr>
      <vt:lpstr>Sampling approaches</vt:lpstr>
      <vt:lpstr>Sampling approaches</vt:lpstr>
      <vt:lpstr>Sampling approaches</vt:lpstr>
      <vt:lpstr>Sampling approaches</vt:lpstr>
      <vt:lpstr>Sampling Risk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SYED MUHAMMAD ALI - 13306</dc:creator>
  <cp:lastModifiedBy>SYED MUHAMMAD ALI - 13306</cp:lastModifiedBy>
  <cp:revision>37</cp:revision>
  <dcterms:created xsi:type="dcterms:W3CDTF">2023-01-26T16:41:47Z</dcterms:created>
  <dcterms:modified xsi:type="dcterms:W3CDTF">2024-02-16T19:45:07Z</dcterms:modified>
</cp:coreProperties>
</file>