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2" r:id="rId19"/>
    <p:sldId id="311" r:id="rId20"/>
    <p:sldId id="310" r:id="rId21"/>
    <p:sldId id="308" r:id="rId22"/>
    <p:sldId id="30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65klfP/kWgPQAZ+MyMRoCwUv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494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3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dirty="0"/>
              <a:t>Lecture 4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CS494 – Information System Audit and Control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Feb 2023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6000601" y="1073777"/>
            <a:ext cx="5623281" cy="4686943"/>
          </a:xfrm>
          <a:custGeom>
            <a:avLst/>
            <a:gdLst/>
            <a:ahLst/>
            <a:cxnLst/>
            <a:rect l="l" t="t" r="r" b="b"/>
            <a:pathLst>
              <a:path w="4574113" h="3812472" extrusionOk="0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FEED-DCA7-81D2-6FAF-AAAA7EE8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80"/>
            <a:ext cx="10515600" cy="897546"/>
          </a:xfrm>
        </p:spPr>
        <p:txBody>
          <a:bodyPr/>
          <a:lstStyle/>
          <a:p>
            <a:r>
              <a:rPr lang="en-US" dirty="0"/>
              <a:t>Continuous auditing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8944-A097-C276-F00A-25F5E1F4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04" y="1060316"/>
            <a:ext cx="11313268" cy="564204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Snapshots</a:t>
            </a:r>
            <a:r>
              <a:rPr lang="en-US" dirty="0"/>
              <a:t>: It examines the way the transactions are processed. Selected transactions are marked with special code that triggers snapshot process. Audit module records the transactions before &amp; after processing.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Integrated Test Facility (ITF)</a:t>
            </a:r>
            <a:r>
              <a:rPr lang="en-US" dirty="0"/>
              <a:t>: It involves creation of dummy entity in the application system &amp; to audit the processing of test data entered in dummy entity.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System Control Audit Review File (SCARF)</a:t>
            </a:r>
            <a:r>
              <a:rPr lang="en-US" dirty="0"/>
              <a:t>: It involves embedding audit software module within host application to provide continuous monitoring of transactions. SCARF is like snapshot with data collection capability.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Continuous and Intermittent Simulation (CIS)</a:t>
            </a:r>
            <a:r>
              <a:rPr lang="en-US" dirty="0"/>
              <a:t>: It examines the transactions that updates the database. It independently process the data, records the result &amp; compare them with those obtained by DBMS.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Audit Hooks:</a:t>
            </a:r>
            <a:r>
              <a:rPr lang="en-US" dirty="0"/>
              <a:t> It is used to flag the suspicious transactions. Auditor is informed of questionable transactions as they occur via real time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332862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27EA-EAE2-3142-4D59-AD1DDD35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Communication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8804-0469-64DA-F0BF-64324ED9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effectiveness of an audit largely depends on how the audit results are communicated and how follow-up is done for the closure of recommendations.</a:t>
            </a:r>
          </a:p>
          <a:p>
            <a:endParaRPr lang="en-US" dirty="0"/>
          </a:p>
          <a:p>
            <a:r>
              <a:rPr lang="en-US" dirty="0"/>
              <a:t>Exit interview with auditee:</a:t>
            </a:r>
          </a:p>
          <a:p>
            <a:pPr lvl="1"/>
            <a:r>
              <a:rPr lang="en-US" dirty="0"/>
              <a:t>Ensure that the facts presented in the report are correct and material.</a:t>
            </a:r>
          </a:p>
          <a:p>
            <a:pPr lvl="1"/>
            <a:r>
              <a:rPr lang="en-US" dirty="0"/>
              <a:t>Ensure that the recommendations are realistic and cost-effective and, if not, seek alternatives through negotiation with auditee management.</a:t>
            </a:r>
          </a:p>
          <a:p>
            <a:pPr lvl="1"/>
            <a:r>
              <a:rPr lang="en-US" dirty="0"/>
              <a:t>Recommend implementation dates for agreed-on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4468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A01D-9505-2B20-5876-EDC9BEB5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CDAE-0060-F65B-F6B2-1C449BEA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10" y="1825624"/>
            <a:ext cx="10857689" cy="4867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audit report should be sent to the Board Audit Committee.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Before presenting to the board, report should be discussed with the top management to determine accuracy of findings and appropriate correction plan.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management would not agree to the audit findings….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management would correct the issues during the audit, still the issues need to be reported.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auditor finds a control weakness that is not within the scope of the audit?</a:t>
            </a:r>
          </a:p>
        </p:txBody>
      </p:sp>
    </p:spTree>
    <p:extLst>
      <p:ext uri="{BB962C8B-B14F-4D97-AF65-F5344CB8AC3E}">
        <p14:creationId xmlns:p14="http://schemas.microsoft.com/office/powerpoint/2010/main" val="26913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78A8-48A4-9D19-86FA-DAD9EEDB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report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B3DC-C72E-5393-0709-5E0C3252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273"/>
          </a:xfrm>
        </p:spPr>
        <p:txBody>
          <a:bodyPr>
            <a:normAutofit/>
          </a:bodyPr>
          <a:lstStyle/>
          <a:p>
            <a:r>
              <a:rPr lang="en-US" dirty="0"/>
              <a:t>The presentation of audit findings/results to all the stakeholders (that is, the auditees).</a:t>
            </a:r>
          </a:p>
          <a:p>
            <a:r>
              <a:rPr lang="en-US" dirty="0"/>
              <a:t>The audit report serves as a formal closure to the audit committee.</a:t>
            </a:r>
          </a:p>
          <a:p>
            <a:r>
              <a:rPr lang="en-US" dirty="0"/>
              <a:t>The audit report provides assurance to the organization. It identifies the areas that require corrective action and associated suggestions.</a:t>
            </a:r>
          </a:p>
          <a:p>
            <a:r>
              <a:rPr lang="en-US" dirty="0"/>
              <a:t>It helps in follow-ups of audit findings presented in the audit reports for closure.</a:t>
            </a:r>
          </a:p>
          <a:p>
            <a:r>
              <a:rPr lang="en-US" dirty="0"/>
              <a:t>A well-defined audit report promotes audit credibility. This depends on the report being well-developed and well-written.</a:t>
            </a:r>
          </a:p>
        </p:txBody>
      </p:sp>
    </p:spTree>
    <p:extLst>
      <p:ext uri="{BB962C8B-B14F-4D97-AF65-F5344CB8AC3E}">
        <p14:creationId xmlns:p14="http://schemas.microsoft.com/office/powerpoint/2010/main" val="993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A6AD-A05B-2090-13D0-6241B859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Report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A800-04A3-C0FC-FDC1-66371968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r>
              <a:rPr lang="en-US" dirty="0"/>
              <a:t>An introduction to the report, which includes the scope of the audit, the limitations of the audit, a statement of the audit objective, the audit period, and so on.</a:t>
            </a:r>
          </a:p>
          <a:p>
            <a:endParaRPr lang="en-US" dirty="0"/>
          </a:p>
          <a:p>
            <a:r>
              <a:rPr lang="en-US" dirty="0"/>
              <a:t>Audit findings and recommendations</a:t>
            </a:r>
          </a:p>
          <a:p>
            <a:endParaRPr lang="en-US" dirty="0"/>
          </a:p>
          <a:p>
            <a:r>
              <a:rPr lang="en-US" dirty="0"/>
              <a:t>Opinion about the adequacy, effectiveness, and efficiency of the control environment.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Sample report viewing</a:t>
            </a:r>
          </a:p>
        </p:txBody>
      </p:sp>
    </p:spTree>
    <p:extLst>
      <p:ext uri="{BB962C8B-B14F-4D97-AF65-F5344CB8AC3E}">
        <p14:creationId xmlns:p14="http://schemas.microsoft.com/office/powerpoint/2010/main" val="36578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0530-23F1-9C2C-908A-7BE571F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D036-415E-B237-BDE6-932F5FB93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corrective actions been taken?</a:t>
            </a:r>
          </a:p>
          <a:p>
            <a:endParaRPr lang="en-US" dirty="0"/>
          </a:p>
          <a:p>
            <a:r>
              <a:rPr lang="en-US" dirty="0"/>
              <a:t>Timeline usually decide with management.</a:t>
            </a:r>
          </a:p>
          <a:p>
            <a:endParaRPr lang="en-US" dirty="0"/>
          </a:p>
          <a:p>
            <a:r>
              <a:rPr lang="en-US" dirty="0"/>
              <a:t>Re-report to management.</a:t>
            </a:r>
          </a:p>
        </p:txBody>
      </p:sp>
    </p:spTree>
    <p:extLst>
      <p:ext uri="{BB962C8B-B14F-4D97-AF65-F5344CB8AC3E}">
        <p14:creationId xmlns:p14="http://schemas.microsoft.com/office/powerpoint/2010/main" val="345863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3D22-E524-456A-DF14-6ADFDCDE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Self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1454-CF61-645D-BDF1-392565F78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CSA provides a framework for helping organizations to manage their risks to achieve their business objectives. In simple terms, CSA involves a structured approach to documenting business objectives, risks and controls and having operational management and staff assess the adequacy of controls.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IS auditor acts as an internal control’s expert and facilitator.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Due care should be taken when implementing the CSA function. It should not be considered as a replacement of the audit function.</a:t>
            </a:r>
          </a:p>
          <a:p>
            <a:pPr marL="114300" indent="0">
              <a:buNone/>
            </a:pPr>
            <a:r>
              <a:rPr lang="en-US" dirty="0"/>
              <a:t>An audit is an independent function and should not be waived even if CSA is being implemented.</a:t>
            </a:r>
          </a:p>
        </p:txBody>
      </p:sp>
    </p:spTree>
    <p:extLst>
      <p:ext uri="{BB962C8B-B14F-4D97-AF65-F5344CB8AC3E}">
        <p14:creationId xmlns:p14="http://schemas.microsoft.com/office/powerpoint/2010/main" val="315313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833E6-19B1-5B97-B50F-4CEB35A8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Chapter 2: Governance and Management of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F238-D498-6DD4-8F02-2A556A0C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649480"/>
            <a:ext cx="5668207" cy="6052877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000" dirty="0"/>
              <a:t>In this chapter, we will have a look at the following topics:</a:t>
            </a:r>
          </a:p>
          <a:p>
            <a:r>
              <a:rPr lang="en-US" sz="2000" dirty="0"/>
              <a:t>IT enterprise governance (EGIT)</a:t>
            </a:r>
          </a:p>
          <a:p>
            <a:r>
              <a:rPr lang="en-US" sz="2000" dirty="0"/>
              <a:t>IT-related frameworks</a:t>
            </a:r>
          </a:p>
          <a:p>
            <a:r>
              <a:rPr lang="en-US" sz="2000" dirty="0"/>
              <a:t>IT standards, policies, and procedures</a:t>
            </a:r>
          </a:p>
          <a:p>
            <a:r>
              <a:rPr lang="en-US" sz="2000" dirty="0"/>
              <a:t>Organizational structure</a:t>
            </a:r>
          </a:p>
          <a:p>
            <a:r>
              <a:rPr lang="en-US" sz="2000" dirty="0"/>
              <a:t>Enterprise architecture</a:t>
            </a:r>
          </a:p>
          <a:p>
            <a:r>
              <a:rPr lang="en-US" sz="2000" dirty="0"/>
              <a:t>Enterprise risk management</a:t>
            </a:r>
          </a:p>
          <a:p>
            <a:r>
              <a:rPr lang="en-US" sz="2000" dirty="0"/>
              <a:t>Maturity models</a:t>
            </a:r>
          </a:p>
          <a:p>
            <a:r>
              <a:rPr lang="en-US" sz="2000" dirty="0"/>
              <a:t>Laws, regulations, and industry standards affecting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5176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B06-486A-C88D-6E60-4617DEF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function of an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076CE-EC0E-B308-4F4C-18CCC4F65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E37-8969-E358-8BA5-1FE60240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vs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B85F-9EA5-96A8-0476-9C0F03AD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9891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What is governance?</a:t>
            </a:r>
          </a:p>
          <a:p>
            <a:r>
              <a:rPr lang="en-US" dirty="0"/>
              <a:t>Governance aims to provide direction for the attainment of business objectives. Direction is set through prioritization and decision-making.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What is management?</a:t>
            </a:r>
          </a:p>
          <a:p>
            <a:r>
              <a:rPr lang="en-US" dirty="0"/>
              <a:t>Management aims to implement policies and procedures to achieve the goals and direction set by the governance body.</a:t>
            </a:r>
          </a:p>
          <a:p>
            <a:endParaRPr lang="en-US" dirty="0"/>
          </a:p>
          <a:p>
            <a:r>
              <a:rPr lang="en-US" dirty="0"/>
              <a:t>Play video</a:t>
            </a:r>
          </a:p>
        </p:txBody>
      </p:sp>
    </p:spTree>
    <p:extLst>
      <p:ext uri="{BB962C8B-B14F-4D97-AF65-F5344CB8AC3E}">
        <p14:creationId xmlns:p14="http://schemas.microsoft.com/office/powerpoint/2010/main" val="14668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8E1-E32F-7F43-616F-CFEAAD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FE18-191F-FDFC-8308-DE1629D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What is compliance vs substantive testing?</a:t>
            </a:r>
          </a:p>
        </p:txBody>
      </p:sp>
    </p:spTree>
    <p:extLst>
      <p:ext uri="{BB962C8B-B14F-4D97-AF65-F5344CB8AC3E}">
        <p14:creationId xmlns:p14="http://schemas.microsoft.com/office/powerpoint/2010/main" val="39180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A757-3533-5127-7E4E-25F223A7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Enterprise Governance (EGIT)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3566-8068-EFF4-313E-D89F5329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EGIT is about the stewardship of IT resources on behalf of all stakeholders (internal and external) who expect their interests to be met.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board, senior management, internal customers and departments such as finance, provide input into the IT decision-making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411212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A757-3533-5127-7E4E-25F223A7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Enterprise Governance (EGIT)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3566-8068-EFF4-313E-D89F5329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EGIT is a process used to monitor and control IT activities. IT governance ensures that information technology provides added value to business processes and also that IT risks are appropriately addressed.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purpose of EGIT is to ensure that IT activities are aligned with business objectives. The alignment of IT and business leads to the attainment of business value.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5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188-970F-C8BB-C721-EA2FDA62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EGIT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EE1F7-0DAE-E3C9-5963-3D4FC356D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EGIT framework can be implemented by establishing and</a:t>
            </a:r>
          </a:p>
          <a:p>
            <a:pPr marL="114300" indent="0">
              <a:buNone/>
            </a:pPr>
            <a:r>
              <a:rPr lang="en-US" dirty="0"/>
              <a:t>managing the following processes: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IT resource management</a:t>
            </a:r>
          </a:p>
          <a:p>
            <a:pPr marL="114300" indent="0">
              <a:buNone/>
            </a:pPr>
            <a:r>
              <a:rPr lang="en-US" dirty="0"/>
              <a:t>Performance measurement</a:t>
            </a:r>
          </a:p>
          <a:p>
            <a:pPr marL="114300" indent="0">
              <a:buNone/>
            </a:pPr>
            <a:r>
              <a:rPr lang="en-US" dirty="0"/>
              <a:t>Compliance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739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EC62-25A7-D1BA-4408-981953E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vs Substantive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3BB1-D445-02C5-8BC9-E9984F599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Compliance testing checks for the presence of controls.</a:t>
            </a:r>
          </a:p>
          <a:p>
            <a:r>
              <a:rPr lang="en-US" dirty="0"/>
              <a:t>Substantive testing checks for the completeness, accuracy, and validity of the data.</a:t>
            </a:r>
          </a:p>
          <a:p>
            <a:endParaRPr lang="en-US" dirty="0"/>
          </a:p>
          <a:p>
            <a:r>
              <a:rPr lang="en-US" dirty="0"/>
              <a:t>Compliance involves verification of the process.</a:t>
            </a:r>
          </a:p>
          <a:p>
            <a:r>
              <a:rPr lang="en-US" dirty="0"/>
              <a:t>Substantive involves the verification of data or transactions</a:t>
            </a:r>
          </a:p>
        </p:txBody>
      </p:sp>
    </p:spTree>
    <p:extLst>
      <p:ext uri="{BB962C8B-B14F-4D97-AF65-F5344CB8AC3E}">
        <p14:creationId xmlns:p14="http://schemas.microsoft.com/office/powerpoint/2010/main" val="9152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B4F-D7A7-99B1-DF4F-77CB66B9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evidence collection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904D-6FEA-E8EA-A8B0-86F763FE6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Audits result in an “opinion” regarding processes, functions, financial statements etc.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“opinion” is based upon the evidence obtained during the audit.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Collected evidence should be reliable and objective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Scope of audit determines the extent of evidence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CAB-0E8E-4B3D-50E7-E1C284BF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/>
              <a:t>To ensure evidence is reliable?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9CF2-1EE9-EB48-9240-A16CAC2D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7426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Independence of the provider of the evidence.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Evidence obtained from outside sources is more reliable then from within the organization. This is why confirmation letters are used for verification of accounts receivable balances.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Qualifications of the individual providing the information/evidence.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IS auditor should consider qualification and responsibilities of the evidence provider. This applies on the IS auditor as well. </a:t>
            </a:r>
          </a:p>
        </p:txBody>
      </p:sp>
    </p:spTree>
    <p:extLst>
      <p:ext uri="{BB962C8B-B14F-4D97-AF65-F5344CB8AC3E}">
        <p14:creationId xmlns:p14="http://schemas.microsoft.com/office/powerpoint/2010/main" val="42292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5285-3013-198E-43E3-1265614D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6" y="165370"/>
            <a:ext cx="10515600" cy="1325563"/>
          </a:xfrm>
        </p:spPr>
        <p:txBody>
          <a:bodyPr/>
          <a:lstStyle/>
          <a:p>
            <a:r>
              <a:rPr lang="en-US" dirty="0"/>
              <a:t>Reliability of evidence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0101-9C4B-1AD4-0859-6F9A8908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66" y="1449422"/>
            <a:ext cx="10838234" cy="5243208"/>
          </a:xfrm>
        </p:spPr>
        <p:txBody>
          <a:bodyPr>
            <a:normAutofit/>
          </a:bodyPr>
          <a:lstStyle/>
          <a:p>
            <a:r>
              <a:rPr lang="en-US" dirty="0"/>
              <a:t>Objectivity of evidence</a:t>
            </a:r>
          </a:p>
          <a:p>
            <a:pPr marL="114300" indent="0">
              <a:buNone/>
            </a:pPr>
            <a:r>
              <a:rPr lang="en-US" dirty="0"/>
              <a:t>Evidence based on judgement (involving subjectivity) is less reliable than objective evidence.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Timing of the evidence</a:t>
            </a:r>
          </a:p>
          <a:p>
            <a:pPr marL="114300" indent="0">
              <a:buNone/>
            </a:pPr>
            <a:r>
              <a:rPr lang="en-US" dirty="0"/>
              <a:t>An IS auditor should consider the time during which information exists or is available in determining the nature, timing and extent of compliance testing and, if applicable, substantive testing.</a:t>
            </a:r>
          </a:p>
          <a:p>
            <a:pPr marL="114300" indent="0">
              <a:buNone/>
            </a:pPr>
            <a:r>
              <a:rPr lang="en-US" dirty="0"/>
              <a:t>For example, audit evidence processed by dynamic systems, such as spreadsheets, may not be retrievable after a specified period of time if changes to the files are not controlled or the files are not backed up</a:t>
            </a:r>
          </a:p>
        </p:txBody>
      </p:sp>
    </p:spTree>
    <p:extLst>
      <p:ext uri="{BB962C8B-B14F-4D97-AF65-F5344CB8AC3E}">
        <p14:creationId xmlns:p14="http://schemas.microsoft.com/office/powerpoint/2010/main" val="3928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16D5-EB70-913C-F9A5-0EEF7A6E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gathering techniques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4C0E-69CD-F8CA-5314-5D819551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8604"/>
            <a:ext cx="10515600" cy="520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organization structure</a:t>
            </a:r>
          </a:p>
          <a:p>
            <a:pPr lvl="1"/>
            <a:r>
              <a:rPr lang="en-US" dirty="0"/>
              <a:t>The IS auditor should review the organization structure and governance model.</a:t>
            </a:r>
          </a:p>
          <a:p>
            <a:pPr lvl="1"/>
            <a:r>
              <a:rPr lang="en-US" dirty="0"/>
              <a:t>This will help the auditor to determine the control environment of the enterprise.</a:t>
            </a:r>
          </a:p>
          <a:p>
            <a:r>
              <a:rPr lang="en-US" dirty="0"/>
              <a:t>Review IS policies, processes, and standards</a:t>
            </a:r>
          </a:p>
          <a:p>
            <a:r>
              <a:rPr lang="en-US" dirty="0"/>
              <a:t>Interviewing appropriate personnel</a:t>
            </a:r>
          </a:p>
          <a:p>
            <a:r>
              <a:rPr lang="en-US" dirty="0"/>
              <a:t>Observing process and monitoring employee performance </a:t>
            </a:r>
          </a:p>
          <a:p>
            <a:r>
              <a:rPr lang="en-US" dirty="0"/>
              <a:t>Reperformance</a:t>
            </a:r>
          </a:p>
          <a:p>
            <a:r>
              <a:rPr lang="en-US" dirty="0"/>
              <a:t>Walkthroughs</a:t>
            </a:r>
          </a:p>
          <a:p>
            <a:r>
              <a:rPr lang="en-US" dirty="0"/>
              <a:t>As an IS auditor, you should be satisfied that the evidence you have is irrefutable.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BA50-08EA-E323-D434-B3D51BBA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CAATs and GAT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C2E7-AEC9-9E3A-A499-A9F716900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assisted audit techniques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Can be defined as an auditing method that uses computer software tools to query business data to produce reports that will enhance an audit.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Generalized audit software</a:t>
            </a:r>
          </a:p>
        </p:txBody>
      </p:sp>
    </p:spTree>
    <p:extLst>
      <p:ext uri="{BB962C8B-B14F-4D97-AF65-F5344CB8AC3E}">
        <p14:creationId xmlns:p14="http://schemas.microsoft.com/office/powerpoint/2010/main" val="4795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722F-5E84-EB12-5C4D-B6D7E734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auditing and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2958-A985-BE05-D76B-AAA3DBA0A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Approach to monitor system reliability on continuous basis.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Continuous Auditing:</a:t>
            </a:r>
          </a:p>
          <a:p>
            <a:pPr marL="114300" indent="0">
              <a:buNone/>
            </a:pPr>
            <a:r>
              <a:rPr lang="en-US" dirty="0"/>
              <a:t>Conducting audits in near to real-time, then traditional audits.</a:t>
            </a:r>
          </a:p>
          <a:p>
            <a:r>
              <a:rPr lang="en-US" dirty="0"/>
              <a:t>E.g. high amount payouts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Continuous monitoring</a:t>
            </a:r>
          </a:p>
          <a:p>
            <a:pPr marL="114300" indent="0">
              <a:buNone/>
            </a:pPr>
            <a:r>
              <a:rPr lang="en-US" dirty="0"/>
              <a:t>Antivirus software, Anti money laundering, SOC</a:t>
            </a:r>
          </a:p>
        </p:txBody>
      </p:sp>
    </p:spTree>
    <p:extLst>
      <p:ext uri="{BB962C8B-B14F-4D97-AF65-F5344CB8AC3E}">
        <p14:creationId xmlns:p14="http://schemas.microsoft.com/office/powerpoint/2010/main" val="4747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1288</Words>
  <Application>Microsoft Office PowerPoint</Application>
  <PresentationFormat>Widescreen</PresentationFormat>
  <Paragraphs>136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Lecture 4</vt:lpstr>
      <vt:lpstr>Small recap</vt:lpstr>
      <vt:lpstr>Compliance vs Substantive Testing</vt:lpstr>
      <vt:lpstr>Audit evidence collection techniques</vt:lpstr>
      <vt:lpstr>To ensure evidence is reliable?</vt:lpstr>
      <vt:lpstr>Reliability of evidence</vt:lpstr>
      <vt:lpstr>Evidence gathering techniques </vt:lpstr>
      <vt:lpstr>CAATs and GAT </vt:lpstr>
      <vt:lpstr>Continuous auditing and monitoring</vt:lpstr>
      <vt:lpstr>Continuous auditing techniques</vt:lpstr>
      <vt:lpstr>Reporting and Communication techniques</vt:lpstr>
      <vt:lpstr>Audit reporting</vt:lpstr>
      <vt:lpstr>Audit report objectives</vt:lpstr>
      <vt:lpstr>Audit Report Structure</vt:lpstr>
      <vt:lpstr>Follow up activities</vt:lpstr>
      <vt:lpstr>Control Self Assessment</vt:lpstr>
      <vt:lpstr>Chapter 2: Governance and Management of IT</vt:lpstr>
      <vt:lpstr>IT function of an organization</vt:lpstr>
      <vt:lpstr>Governance vs Management</vt:lpstr>
      <vt:lpstr>IT Enterprise Governance (EGIT)</vt:lpstr>
      <vt:lpstr>IT Enterprise Governance (EGIT)</vt:lpstr>
      <vt:lpstr>EGIT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SYED MUHAMMAD ALI - 13306</dc:creator>
  <cp:lastModifiedBy>SYED MUHAMMAD ALI - 13306</cp:lastModifiedBy>
  <cp:revision>52</cp:revision>
  <dcterms:created xsi:type="dcterms:W3CDTF">2023-01-26T16:41:47Z</dcterms:created>
  <dcterms:modified xsi:type="dcterms:W3CDTF">2024-02-23T17:32:28Z</dcterms:modified>
</cp:coreProperties>
</file>