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307" r:id="rId3"/>
    <p:sldId id="311" r:id="rId4"/>
    <p:sldId id="319" r:id="rId5"/>
    <p:sldId id="312" r:id="rId6"/>
    <p:sldId id="310" r:id="rId7"/>
    <p:sldId id="318" r:id="rId8"/>
    <p:sldId id="334" r:id="rId9"/>
    <p:sldId id="335" r:id="rId10"/>
    <p:sldId id="317" r:id="rId11"/>
    <p:sldId id="314" r:id="rId12"/>
    <p:sldId id="321" r:id="rId13"/>
    <p:sldId id="322" r:id="rId14"/>
    <p:sldId id="323" r:id="rId15"/>
    <p:sldId id="324" r:id="rId16"/>
    <p:sldId id="325" r:id="rId17"/>
    <p:sldId id="326" r:id="rId18"/>
    <p:sldId id="327" r:id="rId19"/>
    <p:sldId id="336" r:id="rId20"/>
    <p:sldId id="33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dirty="0"/>
              <a:t>Lecture 5</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23</a:t>
            </a:r>
            <a:r>
              <a:rPr lang="en-US" baseline="30000" dirty="0"/>
              <a:t>rd</a:t>
            </a:r>
            <a:r>
              <a:rPr lang="en-US" dirty="0"/>
              <a:t>  Feb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B6F-F97D-0315-7C5E-C90E1349B16B}"/>
              </a:ext>
            </a:extLst>
          </p:cNvPr>
          <p:cNvSpPr>
            <a:spLocks noGrp="1"/>
          </p:cNvSpPr>
          <p:nvPr>
            <p:ph type="title"/>
          </p:nvPr>
        </p:nvSpPr>
        <p:spPr/>
        <p:txBody>
          <a:bodyPr/>
          <a:lstStyle/>
          <a:p>
            <a:r>
              <a:rPr lang="en-US" dirty="0"/>
              <a:t>IS Auditors role in IT Governance</a:t>
            </a:r>
          </a:p>
        </p:txBody>
      </p:sp>
      <p:sp>
        <p:nvSpPr>
          <p:cNvPr id="3" name="Text Placeholder 2">
            <a:extLst>
              <a:ext uri="{FF2B5EF4-FFF2-40B4-BE49-F238E27FC236}">
                <a16:creationId xmlns:a16="http://schemas.microsoft.com/office/drawing/2014/main" id="{2BB59FFA-9919-6398-2D33-FE09C14E112B}"/>
              </a:ext>
            </a:extLst>
          </p:cNvPr>
          <p:cNvSpPr>
            <a:spLocks noGrp="1"/>
          </p:cNvSpPr>
          <p:nvPr>
            <p:ph type="body" idx="1"/>
          </p:nvPr>
        </p:nvSpPr>
        <p:spPr>
          <a:xfrm>
            <a:off x="838200" y="1825624"/>
            <a:ext cx="10515600" cy="4808639"/>
          </a:xfrm>
        </p:spPr>
        <p:txBody>
          <a:bodyPr>
            <a:normAutofit/>
          </a:bodyPr>
          <a:lstStyle/>
          <a:p>
            <a:r>
              <a:rPr lang="en-US" dirty="0"/>
              <a:t>The IS auditor is required to review the organization’s chart to understand the roles, responsibilities, and authority of various functionaries.</a:t>
            </a:r>
          </a:p>
          <a:p>
            <a:endParaRPr lang="en-US" dirty="0"/>
          </a:p>
          <a:p>
            <a:r>
              <a:rPr lang="en-US" dirty="0"/>
              <a:t>Does an IT steering committee exist?</a:t>
            </a:r>
          </a:p>
          <a:p>
            <a:r>
              <a:rPr lang="en-US" dirty="0"/>
              <a:t>Does IT have representation at board level?</a:t>
            </a:r>
          </a:p>
          <a:p>
            <a:r>
              <a:rPr lang="en-US" dirty="0"/>
              <a:t>How are IT initiatives prioritized?</a:t>
            </a:r>
          </a:p>
          <a:p>
            <a:r>
              <a:rPr lang="en-US" dirty="0"/>
              <a:t>How else can IT / Business alignment be checked?</a:t>
            </a:r>
          </a:p>
          <a:p>
            <a:endParaRPr lang="en-US" dirty="0"/>
          </a:p>
        </p:txBody>
      </p:sp>
    </p:spTree>
    <p:extLst>
      <p:ext uri="{BB962C8B-B14F-4D97-AF65-F5344CB8AC3E}">
        <p14:creationId xmlns:p14="http://schemas.microsoft.com/office/powerpoint/2010/main" val="19232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B090-492C-8FFA-D6F8-B6F7CAD986B8}"/>
              </a:ext>
            </a:extLst>
          </p:cNvPr>
          <p:cNvSpPr>
            <a:spLocks noGrp="1"/>
          </p:cNvSpPr>
          <p:nvPr>
            <p:ph type="title"/>
          </p:nvPr>
        </p:nvSpPr>
        <p:spPr/>
        <p:txBody>
          <a:bodyPr/>
          <a:lstStyle/>
          <a:p>
            <a:r>
              <a:rPr lang="en-US" dirty="0"/>
              <a:t>Information Security Governance</a:t>
            </a:r>
          </a:p>
        </p:txBody>
      </p:sp>
      <p:sp>
        <p:nvSpPr>
          <p:cNvPr id="3" name="Text Placeholder 2">
            <a:extLst>
              <a:ext uri="{FF2B5EF4-FFF2-40B4-BE49-F238E27FC236}">
                <a16:creationId xmlns:a16="http://schemas.microsoft.com/office/drawing/2014/main" id="{EA3D1393-5F99-1B06-20A6-2FB1B316AF83}"/>
              </a:ext>
            </a:extLst>
          </p:cNvPr>
          <p:cNvSpPr>
            <a:spLocks noGrp="1"/>
          </p:cNvSpPr>
          <p:nvPr>
            <p:ph type="body" idx="1"/>
          </p:nvPr>
        </p:nvSpPr>
        <p:spPr/>
        <p:txBody>
          <a:bodyPr/>
          <a:lstStyle/>
          <a:p>
            <a:pPr marL="114300" indent="0">
              <a:buNone/>
            </a:pPr>
            <a:r>
              <a:rPr lang="en-US" dirty="0"/>
              <a:t>Information security governance is an integral part of IT governance</a:t>
            </a:r>
          </a:p>
          <a:p>
            <a:pPr marL="114300" indent="0">
              <a:buNone/>
            </a:pPr>
            <a:endParaRPr lang="en-US" dirty="0"/>
          </a:p>
          <a:p>
            <a:pPr marL="114300" indent="0">
              <a:buNone/>
            </a:pPr>
            <a:r>
              <a:rPr lang="en-US" dirty="0"/>
              <a:t>Accountability and responsibility for information security governance lies with the Board of Directors and senior management</a:t>
            </a:r>
          </a:p>
          <a:p>
            <a:pPr marL="114300" indent="0">
              <a:buNone/>
            </a:pPr>
            <a:endParaRPr lang="en-US" dirty="0"/>
          </a:p>
          <a:p>
            <a:pPr marL="114300" indent="0">
              <a:buNone/>
            </a:pPr>
            <a:r>
              <a:rPr lang="en-US" dirty="0"/>
              <a:t>The CEO is responsible for ensuring that appropriate policies and procedures are in place for the control of information assets</a:t>
            </a:r>
          </a:p>
        </p:txBody>
      </p:sp>
    </p:spTree>
    <p:extLst>
      <p:ext uri="{BB962C8B-B14F-4D97-AF65-F5344CB8AC3E}">
        <p14:creationId xmlns:p14="http://schemas.microsoft.com/office/powerpoint/2010/main" val="312786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FE7CD-E323-7EEA-58F7-A50EBC91444D}"/>
              </a:ext>
            </a:extLst>
          </p:cNvPr>
          <p:cNvPicPr>
            <a:picLocks noChangeAspect="1"/>
          </p:cNvPicPr>
          <p:nvPr/>
        </p:nvPicPr>
        <p:blipFill>
          <a:blip r:embed="rId2"/>
          <a:stretch>
            <a:fillRect/>
          </a:stretch>
        </p:blipFill>
        <p:spPr>
          <a:xfrm>
            <a:off x="796273" y="-267549"/>
            <a:ext cx="9525825" cy="2987299"/>
          </a:xfrm>
          <a:prstGeom prst="rect">
            <a:avLst/>
          </a:prstGeom>
        </p:spPr>
      </p:pic>
      <p:pic>
        <p:nvPicPr>
          <p:cNvPr id="7" name="Picture 6">
            <a:extLst>
              <a:ext uri="{FF2B5EF4-FFF2-40B4-BE49-F238E27FC236}">
                <a16:creationId xmlns:a16="http://schemas.microsoft.com/office/drawing/2014/main" id="{F3B7C401-68CE-9BDF-45EC-79C68DA09C23}"/>
              </a:ext>
            </a:extLst>
          </p:cNvPr>
          <p:cNvPicPr>
            <a:picLocks noChangeAspect="1"/>
          </p:cNvPicPr>
          <p:nvPr/>
        </p:nvPicPr>
        <p:blipFill rotWithShape="1">
          <a:blip r:embed="rId3"/>
          <a:srcRect l="1999" t="7079"/>
          <a:stretch/>
        </p:blipFill>
        <p:spPr>
          <a:xfrm>
            <a:off x="1040860" y="2914819"/>
            <a:ext cx="9425048" cy="1529532"/>
          </a:xfrm>
          <a:prstGeom prst="rect">
            <a:avLst/>
          </a:prstGeom>
        </p:spPr>
      </p:pic>
      <p:pic>
        <p:nvPicPr>
          <p:cNvPr id="11" name="Picture 10">
            <a:extLst>
              <a:ext uri="{FF2B5EF4-FFF2-40B4-BE49-F238E27FC236}">
                <a16:creationId xmlns:a16="http://schemas.microsoft.com/office/drawing/2014/main" id="{8D441356-52BA-A463-9D78-E2FAA1C08BE0}"/>
              </a:ext>
            </a:extLst>
          </p:cNvPr>
          <p:cNvPicPr>
            <a:picLocks noChangeAspect="1"/>
          </p:cNvPicPr>
          <p:nvPr/>
        </p:nvPicPr>
        <p:blipFill>
          <a:blip r:embed="rId4"/>
          <a:stretch>
            <a:fillRect/>
          </a:stretch>
        </p:blipFill>
        <p:spPr>
          <a:xfrm>
            <a:off x="712445" y="4834489"/>
            <a:ext cx="9609653" cy="1828958"/>
          </a:xfrm>
          <a:prstGeom prst="rect">
            <a:avLst/>
          </a:prstGeom>
        </p:spPr>
      </p:pic>
    </p:spTree>
    <p:extLst>
      <p:ext uri="{BB962C8B-B14F-4D97-AF65-F5344CB8AC3E}">
        <p14:creationId xmlns:p14="http://schemas.microsoft.com/office/powerpoint/2010/main" val="319595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C87A-787F-28E9-3C3D-2B62347B5434}"/>
              </a:ext>
            </a:extLst>
          </p:cNvPr>
          <p:cNvSpPr>
            <a:spLocks noGrp="1"/>
          </p:cNvSpPr>
          <p:nvPr>
            <p:ph type="title"/>
          </p:nvPr>
        </p:nvSpPr>
        <p:spPr/>
        <p:txBody>
          <a:bodyPr/>
          <a:lstStyle/>
          <a:p>
            <a:r>
              <a:rPr lang="en-US" dirty="0"/>
              <a:t>How are standards helpful</a:t>
            </a:r>
          </a:p>
        </p:txBody>
      </p:sp>
      <p:sp>
        <p:nvSpPr>
          <p:cNvPr id="3" name="Text Placeholder 2">
            <a:extLst>
              <a:ext uri="{FF2B5EF4-FFF2-40B4-BE49-F238E27FC236}">
                <a16:creationId xmlns:a16="http://schemas.microsoft.com/office/drawing/2014/main" id="{1DF1294D-2094-C701-3044-DE0CB6A6DBCD}"/>
              </a:ext>
            </a:extLst>
          </p:cNvPr>
          <p:cNvSpPr>
            <a:spLocks noGrp="1"/>
          </p:cNvSpPr>
          <p:nvPr>
            <p:ph type="body" idx="1"/>
          </p:nvPr>
        </p:nvSpPr>
        <p:spPr/>
        <p:txBody>
          <a:bodyPr/>
          <a:lstStyle/>
          <a:p>
            <a:r>
              <a:rPr lang="en-US" dirty="0"/>
              <a:t>A standard helps to ensure an efficient and effective process resulting in reliable products or services.</a:t>
            </a:r>
          </a:p>
          <a:p>
            <a:pPr marL="114300" indent="0">
              <a:buNone/>
            </a:pPr>
            <a:endParaRPr lang="en-US" dirty="0"/>
          </a:p>
          <a:p>
            <a:r>
              <a:rPr lang="en-US" dirty="0"/>
              <a:t>Standards are updated as and when required to be embedded within the current environment.</a:t>
            </a:r>
          </a:p>
        </p:txBody>
      </p:sp>
    </p:spTree>
    <p:extLst>
      <p:ext uri="{BB962C8B-B14F-4D97-AF65-F5344CB8AC3E}">
        <p14:creationId xmlns:p14="http://schemas.microsoft.com/office/powerpoint/2010/main" val="244129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CB9C-97A4-FE00-276E-B1DD2E9BB613}"/>
              </a:ext>
            </a:extLst>
          </p:cNvPr>
          <p:cNvSpPr>
            <a:spLocks noGrp="1"/>
          </p:cNvSpPr>
          <p:nvPr>
            <p:ph type="title"/>
          </p:nvPr>
        </p:nvSpPr>
        <p:spPr>
          <a:xfrm>
            <a:off x="447473" y="13678"/>
            <a:ext cx="10515600" cy="1325563"/>
          </a:xfrm>
        </p:spPr>
        <p:txBody>
          <a:bodyPr/>
          <a:lstStyle/>
          <a:p>
            <a:r>
              <a:rPr lang="en-US" dirty="0"/>
              <a:t>Policies</a:t>
            </a:r>
          </a:p>
        </p:txBody>
      </p:sp>
      <p:sp>
        <p:nvSpPr>
          <p:cNvPr id="3" name="Text Placeholder 2">
            <a:extLst>
              <a:ext uri="{FF2B5EF4-FFF2-40B4-BE49-F238E27FC236}">
                <a16:creationId xmlns:a16="http://schemas.microsoft.com/office/drawing/2014/main" id="{0EA62EF2-CA74-D7F3-B2EC-E7ECC82A6644}"/>
              </a:ext>
            </a:extLst>
          </p:cNvPr>
          <p:cNvSpPr>
            <a:spLocks noGrp="1"/>
          </p:cNvSpPr>
          <p:nvPr>
            <p:ph type="body" idx="1"/>
          </p:nvPr>
        </p:nvSpPr>
        <p:spPr>
          <a:xfrm>
            <a:off x="653374" y="1183598"/>
            <a:ext cx="10515600" cy="5226929"/>
          </a:xfrm>
        </p:spPr>
        <p:txBody>
          <a:bodyPr>
            <a:normAutofit lnSpcReduction="10000"/>
          </a:bodyPr>
          <a:lstStyle/>
          <a:p>
            <a:r>
              <a:rPr lang="en-US" dirty="0"/>
              <a:t>Policies are the high-level statements of management intent, expectations and direction.</a:t>
            </a:r>
          </a:p>
          <a:p>
            <a:endParaRPr lang="en-US" dirty="0"/>
          </a:p>
          <a:p>
            <a:r>
              <a:rPr lang="en-US" dirty="0"/>
              <a:t>There can be multiple policies at the corporate level as well as the department level. It should be ensured that department-wise, policies are consistent and aligned with corporate-level policies.</a:t>
            </a:r>
            <a:br>
              <a:rPr lang="en-US" dirty="0"/>
            </a:br>
            <a:endParaRPr lang="en-US" dirty="0"/>
          </a:p>
          <a:p>
            <a:r>
              <a:rPr lang="en-US" dirty="0"/>
              <a:t>Policies should be reviewed at periodic intervals to incorporate new processes, technology, and regulatory requirements. The appropriate version history should be maintained. </a:t>
            </a:r>
            <a:br>
              <a:rPr lang="en-US" dirty="0"/>
            </a:br>
            <a:endParaRPr lang="en-US" dirty="0"/>
          </a:p>
          <a:p>
            <a:r>
              <a:rPr lang="en-US" dirty="0"/>
              <a:t>IS auditors should use policies to evaluate and verify compliance.</a:t>
            </a:r>
          </a:p>
          <a:p>
            <a:endParaRPr lang="en-US" dirty="0"/>
          </a:p>
        </p:txBody>
      </p:sp>
    </p:spTree>
    <p:extLst>
      <p:ext uri="{BB962C8B-B14F-4D97-AF65-F5344CB8AC3E}">
        <p14:creationId xmlns:p14="http://schemas.microsoft.com/office/powerpoint/2010/main" val="12040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970C-32CE-5E50-BF47-92F214B2F687}"/>
              </a:ext>
            </a:extLst>
          </p:cNvPr>
          <p:cNvSpPr>
            <a:spLocks noGrp="1"/>
          </p:cNvSpPr>
          <p:nvPr>
            <p:ph type="title"/>
          </p:nvPr>
        </p:nvSpPr>
        <p:spPr/>
        <p:txBody>
          <a:bodyPr/>
          <a:lstStyle/>
          <a:p>
            <a:r>
              <a:rPr lang="en-US" dirty="0"/>
              <a:t>Procedures</a:t>
            </a:r>
          </a:p>
        </p:txBody>
      </p:sp>
      <p:sp>
        <p:nvSpPr>
          <p:cNvPr id="3" name="Text Placeholder 2">
            <a:extLst>
              <a:ext uri="{FF2B5EF4-FFF2-40B4-BE49-F238E27FC236}">
                <a16:creationId xmlns:a16="http://schemas.microsoft.com/office/drawing/2014/main" id="{901E25A2-C7D4-1B37-4C76-D6CBAA913BE0}"/>
              </a:ext>
            </a:extLst>
          </p:cNvPr>
          <p:cNvSpPr>
            <a:spLocks noGrp="1"/>
          </p:cNvSpPr>
          <p:nvPr>
            <p:ph type="body" idx="1"/>
          </p:nvPr>
        </p:nvSpPr>
        <p:spPr/>
        <p:txBody>
          <a:bodyPr>
            <a:normAutofit lnSpcReduction="10000"/>
          </a:bodyPr>
          <a:lstStyle/>
          <a:p>
            <a:r>
              <a:rPr lang="en-US" dirty="0"/>
              <a:t>Detailed actions and steps to support policy objectives.</a:t>
            </a:r>
          </a:p>
          <a:p>
            <a:endParaRPr lang="en-US" dirty="0"/>
          </a:p>
          <a:p>
            <a:r>
              <a:rPr lang="en-US" dirty="0"/>
              <a:t>Policy is why.</a:t>
            </a:r>
          </a:p>
          <a:p>
            <a:endParaRPr lang="en-US" dirty="0"/>
          </a:p>
          <a:p>
            <a:r>
              <a:rPr lang="en-US" dirty="0"/>
              <a:t>Procedure is how.</a:t>
            </a:r>
          </a:p>
          <a:p>
            <a:endParaRPr lang="en-US" dirty="0"/>
          </a:p>
          <a:p>
            <a:r>
              <a:rPr lang="en-US" dirty="0"/>
              <a:t>Guidelines should contain information such as examples, suggestions, requirements, and other details for executing procedures</a:t>
            </a:r>
          </a:p>
        </p:txBody>
      </p:sp>
    </p:spTree>
    <p:extLst>
      <p:ext uri="{BB962C8B-B14F-4D97-AF65-F5344CB8AC3E}">
        <p14:creationId xmlns:p14="http://schemas.microsoft.com/office/powerpoint/2010/main" val="381713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998DDD-D2E1-0D3D-7A9D-DF15507826EF}"/>
              </a:ext>
            </a:extLst>
          </p:cNvPr>
          <p:cNvPicPr>
            <a:picLocks noChangeAspect="1"/>
          </p:cNvPicPr>
          <p:nvPr/>
        </p:nvPicPr>
        <p:blipFill>
          <a:blip r:embed="rId2"/>
          <a:stretch>
            <a:fillRect/>
          </a:stretch>
        </p:blipFill>
        <p:spPr>
          <a:xfrm>
            <a:off x="1544921" y="0"/>
            <a:ext cx="8708032" cy="6582641"/>
          </a:xfrm>
          <a:prstGeom prst="rect">
            <a:avLst/>
          </a:prstGeom>
        </p:spPr>
      </p:pic>
    </p:spTree>
    <p:extLst>
      <p:ext uri="{BB962C8B-B14F-4D97-AF65-F5344CB8AC3E}">
        <p14:creationId xmlns:p14="http://schemas.microsoft.com/office/powerpoint/2010/main" val="2804956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54E1-CF50-890B-43AF-6D2220773079}"/>
              </a:ext>
            </a:extLst>
          </p:cNvPr>
          <p:cNvSpPr>
            <a:spLocks noGrp="1"/>
          </p:cNvSpPr>
          <p:nvPr>
            <p:ph type="title"/>
          </p:nvPr>
        </p:nvSpPr>
        <p:spPr/>
        <p:txBody>
          <a:bodyPr/>
          <a:lstStyle/>
          <a:p>
            <a:r>
              <a:rPr lang="en-US" dirty="0"/>
              <a:t>Information Security Policy </a:t>
            </a:r>
          </a:p>
        </p:txBody>
      </p:sp>
      <p:sp>
        <p:nvSpPr>
          <p:cNvPr id="3" name="Text Placeholder 2">
            <a:extLst>
              <a:ext uri="{FF2B5EF4-FFF2-40B4-BE49-F238E27FC236}">
                <a16:creationId xmlns:a16="http://schemas.microsoft.com/office/drawing/2014/main" id="{5EE3593D-ECE9-AE7D-09C5-803B325F699F}"/>
              </a:ext>
            </a:extLst>
          </p:cNvPr>
          <p:cNvSpPr>
            <a:spLocks noGrp="1"/>
          </p:cNvSpPr>
          <p:nvPr>
            <p:ph type="body" idx="1"/>
          </p:nvPr>
        </p:nvSpPr>
        <p:spPr>
          <a:xfrm>
            <a:off x="838200" y="1690688"/>
            <a:ext cx="10515600" cy="4486275"/>
          </a:xfrm>
        </p:spPr>
        <p:txBody>
          <a:bodyPr/>
          <a:lstStyle/>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 information security policy is a set of rules and/or statements developed by an organization to protect its information and related technology.</a:t>
            </a:r>
          </a:p>
          <a:p>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Information security policies must balance the level of control with the level of productivity.</a:t>
            </a:r>
          </a:p>
          <a:p>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Must be approved by senior management / BOD</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28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FBE8-D2FF-64FA-50B9-D30AD067A3EA}"/>
              </a:ext>
            </a:extLst>
          </p:cNvPr>
          <p:cNvSpPr>
            <a:spLocks noGrp="1"/>
          </p:cNvSpPr>
          <p:nvPr>
            <p:ph type="title"/>
          </p:nvPr>
        </p:nvSpPr>
        <p:spPr/>
        <p:txBody>
          <a:bodyPr/>
          <a:lstStyle/>
          <a:p>
            <a:r>
              <a:rPr lang="en-US" dirty="0"/>
              <a:t>Content of the information security policy</a:t>
            </a:r>
          </a:p>
        </p:txBody>
      </p:sp>
      <p:sp>
        <p:nvSpPr>
          <p:cNvPr id="3" name="Text Placeholder 2">
            <a:extLst>
              <a:ext uri="{FF2B5EF4-FFF2-40B4-BE49-F238E27FC236}">
                <a16:creationId xmlns:a16="http://schemas.microsoft.com/office/drawing/2014/main" id="{CFBB7B5B-53C4-515C-F000-5D6ABE25D394}"/>
              </a:ext>
            </a:extLst>
          </p:cNvPr>
          <p:cNvSpPr>
            <a:spLocks noGrp="1"/>
          </p:cNvSpPr>
          <p:nvPr>
            <p:ph type="body" idx="1"/>
          </p:nvPr>
        </p:nvSpPr>
        <p:spPr/>
        <p:txBody>
          <a:bodyPr>
            <a:normAutofit lnSpcReduction="10000"/>
          </a:bodyPr>
          <a:lstStyle/>
          <a:p>
            <a:r>
              <a:rPr lang="en-US" dirty="0"/>
              <a:t>A statement of management commitment vis-à-vis information security</a:t>
            </a:r>
          </a:p>
          <a:p>
            <a:r>
              <a:rPr lang="en-US" dirty="0"/>
              <a:t>Information security policies, principles, and compliance requirements</a:t>
            </a:r>
          </a:p>
          <a:p>
            <a:r>
              <a:rPr lang="en-US" dirty="0"/>
              <a:t>Information security awareness and training requirements for employees and third-party suppliers</a:t>
            </a:r>
          </a:p>
          <a:p>
            <a:r>
              <a:rPr lang="en-US" dirty="0"/>
              <a:t>Roles and responsibilities relating to information security</a:t>
            </a:r>
          </a:p>
          <a:p>
            <a:r>
              <a:rPr lang="en-US" dirty="0"/>
              <a:t>Business continuity arrangements</a:t>
            </a:r>
          </a:p>
          <a:p>
            <a:r>
              <a:rPr lang="en-US" dirty="0"/>
              <a:t>Reference to other relevant documents that supplements the information security policy.</a:t>
            </a:r>
          </a:p>
        </p:txBody>
      </p:sp>
    </p:spTree>
    <p:extLst>
      <p:ext uri="{BB962C8B-B14F-4D97-AF65-F5344CB8AC3E}">
        <p14:creationId xmlns:p14="http://schemas.microsoft.com/office/powerpoint/2010/main" val="378054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3726-D8DD-8FD0-2282-D32BEA2E8E4A}"/>
              </a:ext>
            </a:extLst>
          </p:cNvPr>
          <p:cNvSpPr>
            <a:spLocks noGrp="1"/>
          </p:cNvSpPr>
          <p:nvPr>
            <p:ph type="title"/>
          </p:nvPr>
        </p:nvSpPr>
        <p:spPr/>
        <p:txBody>
          <a:bodyPr/>
          <a:lstStyle/>
          <a:p>
            <a:r>
              <a:rPr lang="en-US" dirty="0"/>
              <a:t>Information Security policy</a:t>
            </a:r>
          </a:p>
        </p:txBody>
      </p:sp>
      <p:sp>
        <p:nvSpPr>
          <p:cNvPr id="3" name="Text Placeholder 2">
            <a:extLst>
              <a:ext uri="{FF2B5EF4-FFF2-40B4-BE49-F238E27FC236}">
                <a16:creationId xmlns:a16="http://schemas.microsoft.com/office/drawing/2014/main" id="{F1F7094A-8AD5-104D-7923-C7AED9645F5F}"/>
              </a:ext>
            </a:extLst>
          </p:cNvPr>
          <p:cNvSpPr>
            <a:spLocks noGrp="1"/>
          </p:cNvSpPr>
          <p:nvPr>
            <p:ph type="body" idx="1"/>
          </p:nvPr>
        </p:nvSpPr>
        <p:spPr/>
        <p:txBody>
          <a:bodyPr>
            <a:normAutofit lnSpcReduction="10000"/>
          </a:bodyPr>
          <a:lstStyle/>
          <a:p>
            <a:r>
              <a:rPr lang="en-US" dirty="0"/>
              <a:t>The policy should be disseminated to all end users. A relevant portion of information security requirements should also be made available to third-party suppliers.</a:t>
            </a:r>
          </a:p>
          <a:p>
            <a:endParaRPr lang="en-US" dirty="0"/>
          </a:p>
          <a:p>
            <a:r>
              <a:rPr lang="en-US" dirty="0"/>
              <a:t>Sign-off should be obtained from all employees and third parties having access to information assets regarding their readiness and preparedness to comply with the information security policy.</a:t>
            </a:r>
          </a:p>
          <a:p>
            <a:endParaRPr lang="en-US" dirty="0"/>
          </a:p>
          <a:p>
            <a:r>
              <a:rPr lang="en-US" dirty="0"/>
              <a:t>IS policy should be reviewed annually or when there are significant changes to the organization. </a:t>
            </a:r>
          </a:p>
        </p:txBody>
      </p:sp>
    </p:spTree>
    <p:extLst>
      <p:ext uri="{BB962C8B-B14F-4D97-AF65-F5344CB8AC3E}">
        <p14:creationId xmlns:p14="http://schemas.microsoft.com/office/powerpoint/2010/main" val="153649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833E6-19B1-5B97-B50F-4CEB35A8CA5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Chapter 2: Governance and Management of IT</a:t>
            </a:r>
          </a:p>
        </p:txBody>
      </p:sp>
      <p:sp>
        <p:nvSpPr>
          <p:cNvPr id="3" name="Text Placeholder 2">
            <a:extLst>
              <a:ext uri="{FF2B5EF4-FFF2-40B4-BE49-F238E27FC236}">
                <a16:creationId xmlns:a16="http://schemas.microsoft.com/office/drawing/2014/main" id="{C91CF238-D498-6DD4-8F02-2A556A0CCA68}"/>
              </a:ext>
            </a:extLst>
          </p:cNvPr>
          <p:cNvSpPr>
            <a:spLocks noGrp="1"/>
          </p:cNvSpPr>
          <p:nvPr>
            <p:ph type="body" idx="1"/>
          </p:nvPr>
        </p:nvSpPr>
        <p:spPr>
          <a:xfrm>
            <a:off x="6096000" y="649480"/>
            <a:ext cx="5668207" cy="6052877"/>
          </a:xfrm>
        </p:spPr>
        <p:txBody>
          <a:bodyPr anchor="ctr">
            <a:normAutofit/>
          </a:bodyPr>
          <a:lstStyle/>
          <a:p>
            <a:pPr marL="114300" indent="0">
              <a:buNone/>
            </a:pPr>
            <a:r>
              <a:rPr lang="en-US" sz="2000" dirty="0"/>
              <a:t>In this chapter, we will have a look at the following topics:</a:t>
            </a:r>
          </a:p>
          <a:p>
            <a:r>
              <a:rPr lang="en-US" sz="2000" dirty="0"/>
              <a:t>IT enterprise governance (EGIT)</a:t>
            </a:r>
          </a:p>
          <a:p>
            <a:r>
              <a:rPr lang="en-US" sz="2000" dirty="0"/>
              <a:t>IT-related frameworks</a:t>
            </a:r>
          </a:p>
          <a:p>
            <a:r>
              <a:rPr lang="en-US" sz="2000" dirty="0"/>
              <a:t>IT standards, policies, and procedures</a:t>
            </a:r>
          </a:p>
          <a:p>
            <a:r>
              <a:rPr lang="en-US" sz="2000" dirty="0"/>
              <a:t>Organizational structure</a:t>
            </a:r>
          </a:p>
          <a:p>
            <a:r>
              <a:rPr lang="en-US" sz="2000" dirty="0"/>
              <a:t>Enterprise architecture</a:t>
            </a:r>
          </a:p>
          <a:p>
            <a:r>
              <a:rPr lang="en-US" sz="2000" dirty="0"/>
              <a:t>Enterprise risk management</a:t>
            </a:r>
          </a:p>
          <a:p>
            <a:r>
              <a:rPr lang="en-US" sz="2000" dirty="0"/>
              <a:t>Maturity models</a:t>
            </a:r>
          </a:p>
          <a:p>
            <a:r>
              <a:rPr lang="en-US" sz="2000" dirty="0"/>
              <a:t>Laws, regulations, and industry standards affecting the organization</a:t>
            </a:r>
          </a:p>
        </p:txBody>
      </p:sp>
    </p:spTree>
    <p:extLst>
      <p:ext uri="{BB962C8B-B14F-4D97-AF65-F5344CB8AC3E}">
        <p14:creationId xmlns:p14="http://schemas.microsoft.com/office/powerpoint/2010/main" val="305176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5AA7-19CC-10DD-E076-1D0B0601543F}"/>
              </a:ext>
            </a:extLst>
          </p:cNvPr>
          <p:cNvSpPr>
            <a:spLocks noGrp="1"/>
          </p:cNvSpPr>
          <p:nvPr>
            <p:ph type="title"/>
          </p:nvPr>
        </p:nvSpPr>
        <p:spPr/>
        <p:txBody>
          <a:bodyPr/>
          <a:lstStyle/>
          <a:p>
            <a:r>
              <a:rPr lang="en-US" dirty="0"/>
              <a:t>Info. Sec separate from IT </a:t>
            </a:r>
          </a:p>
        </p:txBody>
      </p:sp>
      <p:sp>
        <p:nvSpPr>
          <p:cNvPr id="3" name="Text Placeholder 2">
            <a:extLst>
              <a:ext uri="{FF2B5EF4-FFF2-40B4-BE49-F238E27FC236}">
                <a16:creationId xmlns:a16="http://schemas.microsoft.com/office/drawing/2014/main" id="{87EE8BE7-62FA-83A3-6C17-F0E2069B073C}"/>
              </a:ext>
            </a:extLst>
          </p:cNvPr>
          <p:cNvSpPr>
            <a:spLocks noGrp="1"/>
          </p:cNvSpPr>
          <p:nvPr>
            <p:ph type="body" idx="1"/>
          </p:nvPr>
        </p:nvSpPr>
        <p:spPr/>
        <p:txBody>
          <a:bodyPr/>
          <a:lstStyle/>
          <a:p>
            <a:r>
              <a:rPr lang="en-US" dirty="0"/>
              <a:t>Information security management—This is a function that generally needs to be separate from the IT department and headed by a CISO. The CISO may report to the CIO or have a dotted-line (indirect reporting) relationship to the CIO. </a:t>
            </a:r>
          </a:p>
          <a:p>
            <a:endParaRPr lang="en-US" dirty="0"/>
          </a:p>
          <a:p>
            <a:r>
              <a:rPr lang="en-US" dirty="0"/>
              <a:t>Even when the security officer reports to the CIO, there is a possibility of conflict because the goals of the CIO are to efficiently provide continuous IT services whereas the CISO may be less interested in cost reduction if this impacts the quality of protection</a:t>
            </a:r>
          </a:p>
        </p:txBody>
      </p:sp>
    </p:spTree>
    <p:extLst>
      <p:ext uri="{BB962C8B-B14F-4D97-AF65-F5344CB8AC3E}">
        <p14:creationId xmlns:p14="http://schemas.microsoft.com/office/powerpoint/2010/main" val="245862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9E37-8969-E358-8BA5-1FE60240AEDD}"/>
              </a:ext>
            </a:extLst>
          </p:cNvPr>
          <p:cNvSpPr>
            <a:spLocks noGrp="1"/>
          </p:cNvSpPr>
          <p:nvPr>
            <p:ph type="title"/>
          </p:nvPr>
        </p:nvSpPr>
        <p:spPr/>
        <p:txBody>
          <a:bodyPr/>
          <a:lstStyle/>
          <a:p>
            <a:r>
              <a:rPr lang="en-US" dirty="0"/>
              <a:t>Governance vs Management</a:t>
            </a:r>
          </a:p>
        </p:txBody>
      </p:sp>
      <p:sp>
        <p:nvSpPr>
          <p:cNvPr id="3" name="Text Placeholder 2">
            <a:extLst>
              <a:ext uri="{FF2B5EF4-FFF2-40B4-BE49-F238E27FC236}">
                <a16:creationId xmlns:a16="http://schemas.microsoft.com/office/drawing/2014/main" id="{DD84B85F-9EA5-96A8-0476-9C0F03ADC718}"/>
              </a:ext>
            </a:extLst>
          </p:cNvPr>
          <p:cNvSpPr>
            <a:spLocks noGrp="1"/>
          </p:cNvSpPr>
          <p:nvPr>
            <p:ph type="body" idx="1"/>
          </p:nvPr>
        </p:nvSpPr>
        <p:spPr>
          <a:xfrm>
            <a:off x="838200" y="1825624"/>
            <a:ext cx="10515600" cy="4798911"/>
          </a:xfrm>
        </p:spPr>
        <p:txBody>
          <a:bodyPr>
            <a:normAutofit lnSpcReduction="10000"/>
          </a:bodyPr>
          <a:lstStyle/>
          <a:p>
            <a:pPr marL="114300" indent="0">
              <a:buNone/>
            </a:pPr>
            <a:r>
              <a:rPr lang="en-US" dirty="0"/>
              <a:t>What is governance?</a:t>
            </a:r>
          </a:p>
          <a:p>
            <a:r>
              <a:rPr lang="en-US" dirty="0"/>
              <a:t>Governance aims to provide direction for the attainment of business objectives. Direction is set through prioritization and decision-making.</a:t>
            </a:r>
          </a:p>
          <a:p>
            <a:endParaRPr lang="en-US" dirty="0"/>
          </a:p>
          <a:p>
            <a:pPr marL="114300" indent="0">
              <a:buNone/>
            </a:pPr>
            <a:r>
              <a:rPr lang="en-US" dirty="0"/>
              <a:t>What is management?</a:t>
            </a:r>
          </a:p>
          <a:p>
            <a:r>
              <a:rPr lang="en-US" dirty="0"/>
              <a:t>Management aims to implement policies and procedures to achieve the goals and direction set by the governance body.</a:t>
            </a:r>
          </a:p>
          <a:p>
            <a:endParaRPr lang="en-US" dirty="0"/>
          </a:p>
          <a:p>
            <a:r>
              <a:rPr lang="en-US" dirty="0"/>
              <a:t>Play video</a:t>
            </a:r>
          </a:p>
        </p:txBody>
      </p:sp>
    </p:spTree>
    <p:extLst>
      <p:ext uri="{BB962C8B-B14F-4D97-AF65-F5344CB8AC3E}">
        <p14:creationId xmlns:p14="http://schemas.microsoft.com/office/powerpoint/2010/main" val="1466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5C0D-1807-F34F-F8CC-1DD015F1E83A}"/>
              </a:ext>
            </a:extLst>
          </p:cNvPr>
          <p:cNvSpPr>
            <a:spLocks noGrp="1"/>
          </p:cNvSpPr>
          <p:nvPr>
            <p:ph type="title"/>
          </p:nvPr>
        </p:nvSpPr>
        <p:spPr/>
        <p:txBody>
          <a:bodyPr/>
          <a:lstStyle/>
          <a:p>
            <a:r>
              <a:rPr lang="en-US" dirty="0"/>
              <a:t>What does IT do for you?</a:t>
            </a:r>
          </a:p>
        </p:txBody>
      </p:sp>
      <p:sp>
        <p:nvSpPr>
          <p:cNvPr id="3" name="Text Placeholder 2">
            <a:extLst>
              <a:ext uri="{FF2B5EF4-FFF2-40B4-BE49-F238E27FC236}">
                <a16:creationId xmlns:a16="http://schemas.microsoft.com/office/drawing/2014/main" id="{F18998C8-4A05-6225-D051-52E0C97392B1}"/>
              </a:ext>
            </a:extLst>
          </p:cNvPr>
          <p:cNvSpPr>
            <a:spLocks noGrp="1"/>
          </p:cNvSpPr>
          <p:nvPr>
            <p:ph type="body" idx="1"/>
          </p:nvPr>
        </p:nvSpPr>
        <p:spPr/>
        <p:txBody>
          <a:bodyPr/>
          <a:lstStyle/>
          <a:p>
            <a:pPr marL="114300" indent="0">
              <a:buNone/>
            </a:pPr>
            <a:endParaRPr lang="en-US" dirty="0"/>
          </a:p>
        </p:txBody>
      </p:sp>
    </p:spTree>
    <p:extLst>
      <p:ext uri="{BB962C8B-B14F-4D97-AF65-F5344CB8AC3E}">
        <p14:creationId xmlns:p14="http://schemas.microsoft.com/office/powerpoint/2010/main" val="239104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3B06-486A-C88D-6E60-4617DEF365CC}"/>
              </a:ext>
            </a:extLst>
          </p:cNvPr>
          <p:cNvSpPr>
            <a:spLocks noGrp="1"/>
          </p:cNvSpPr>
          <p:nvPr>
            <p:ph type="title"/>
          </p:nvPr>
        </p:nvSpPr>
        <p:spPr/>
        <p:txBody>
          <a:bodyPr/>
          <a:lstStyle/>
          <a:p>
            <a:r>
              <a:rPr lang="en-US" dirty="0"/>
              <a:t>IT function of an organization</a:t>
            </a:r>
          </a:p>
        </p:txBody>
      </p:sp>
      <p:sp>
        <p:nvSpPr>
          <p:cNvPr id="3" name="Text Placeholder 2">
            <a:extLst>
              <a:ext uri="{FF2B5EF4-FFF2-40B4-BE49-F238E27FC236}">
                <a16:creationId xmlns:a16="http://schemas.microsoft.com/office/drawing/2014/main" id="{B28076CE-EC0E-B308-4F4C-18CCC4F6547A}"/>
              </a:ext>
            </a:extLst>
          </p:cNvPr>
          <p:cNvSpPr>
            <a:spLocks noGrp="1"/>
          </p:cNvSpPr>
          <p:nvPr>
            <p:ph type="body" idx="1"/>
          </p:nvPr>
        </p:nvSpPr>
        <p:spPr/>
        <p:txBody>
          <a:bodyPr/>
          <a:lstStyle/>
          <a:p>
            <a:pPr marL="114300" indent="0">
              <a:buNone/>
            </a:pPr>
            <a:r>
              <a:rPr lang="en-US" dirty="0"/>
              <a:t>So what does the IT department do?</a:t>
            </a:r>
          </a:p>
          <a:p>
            <a:endParaRPr lang="en-US" dirty="0"/>
          </a:p>
          <a:p>
            <a:r>
              <a:rPr lang="en-US" dirty="0"/>
              <a:t>Enabling business to achieve their goals.</a:t>
            </a:r>
          </a:p>
          <a:p>
            <a:r>
              <a:rPr lang="en-US" dirty="0"/>
              <a:t>Adding value to business </a:t>
            </a:r>
          </a:p>
          <a:p>
            <a:endParaRPr lang="en-US" dirty="0"/>
          </a:p>
          <a:p>
            <a:endParaRPr lang="en-US" dirty="0"/>
          </a:p>
          <a:p>
            <a:pPr marL="114300" indent="0">
              <a:buNone/>
            </a:pPr>
            <a:r>
              <a:rPr lang="en-US" dirty="0"/>
              <a:t>So how do we ensure IT is adding value to the business? </a:t>
            </a:r>
          </a:p>
        </p:txBody>
      </p:sp>
    </p:spTree>
    <p:extLst>
      <p:ext uri="{BB962C8B-B14F-4D97-AF65-F5344CB8AC3E}">
        <p14:creationId xmlns:p14="http://schemas.microsoft.com/office/powerpoint/2010/main" val="247392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A757-3533-5127-7E4E-25F223A705C6}"/>
              </a:ext>
            </a:extLst>
          </p:cNvPr>
          <p:cNvSpPr>
            <a:spLocks noGrp="1"/>
          </p:cNvSpPr>
          <p:nvPr>
            <p:ph type="title"/>
          </p:nvPr>
        </p:nvSpPr>
        <p:spPr/>
        <p:txBody>
          <a:bodyPr/>
          <a:lstStyle/>
          <a:p>
            <a:r>
              <a:rPr lang="en-US" dirty="0"/>
              <a:t>IT Governance</a:t>
            </a:r>
          </a:p>
        </p:txBody>
      </p:sp>
      <p:sp>
        <p:nvSpPr>
          <p:cNvPr id="3" name="Text Placeholder 2">
            <a:extLst>
              <a:ext uri="{FF2B5EF4-FFF2-40B4-BE49-F238E27FC236}">
                <a16:creationId xmlns:a16="http://schemas.microsoft.com/office/drawing/2014/main" id="{56C63566-8068-EFF4-313E-D89F5329A189}"/>
              </a:ext>
            </a:extLst>
          </p:cNvPr>
          <p:cNvSpPr>
            <a:spLocks noGrp="1"/>
          </p:cNvSpPr>
          <p:nvPr>
            <p:ph type="body" idx="1"/>
          </p:nvPr>
        </p:nvSpPr>
        <p:spPr>
          <a:xfrm>
            <a:off x="838200" y="1690688"/>
            <a:ext cx="10515600" cy="4486275"/>
          </a:xfrm>
        </p:spPr>
        <p:txBody>
          <a:bodyPr>
            <a:normAutofit lnSpcReduction="10000"/>
          </a:bodyPr>
          <a:lstStyle/>
          <a:p>
            <a:r>
              <a:rPr lang="en-US" dirty="0"/>
              <a:t>IT Governance is about the stewardship of IT resources on behalf of all stakeholders (internal and external) who expect their interests to be met.</a:t>
            </a:r>
          </a:p>
          <a:p>
            <a:endParaRPr lang="en-US" dirty="0"/>
          </a:p>
          <a:p>
            <a:r>
              <a:rPr lang="en-US" dirty="0"/>
              <a:t>IT governance is designed to ensure the optimal use of IT resources to support business objectives.</a:t>
            </a:r>
          </a:p>
          <a:p>
            <a:endParaRPr lang="en-US" dirty="0"/>
          </a:p>
          <a:p>
            <a:r>
              <a:rPr lang="en-US" dirty="0"/>
              <a:t>The board, senior management, internal customers and departments such as finance, provide input into the IT decision-making process.</a:t>
            </a:r>
          </a:p>
        </p:txBody>
      </p:sp>
    </p:spTree>
    <p:extLst>
      <p:ext uri="{BB962C8B-B14F-4D97-AF65-F5344CB8AC3E}">
        <p14:creationId xmlns:p14="http://schemas.microsoft.com/office/powerpoint/2010/main" val="41121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8B0C-7AA5-9B15-6525-898403DA61EB}"/>
              </a:ext>
            </a:extLst>
          </p:cNvPr>
          <p:cNvSpPr>
            <a:spLocks noGrp="1"/>
          </p:cNvSpPr>
          <p:nvPr>
            <p:ph type="title"/>
          </p:nvPr>
        </p:nvSpPr>
        <p:spPr>
          <a:xfrm>
            <a:off x="838200" y="-48638"/>
            <a:ext cx="10515600" cy="1325563"/>
          </a:xfrm>
        </p:spPr>
        <p:txBody>
          <a:bodyPr/>
          <a:lstStyle/>
          <a:p>
            <a:r>
              <a:rPr lang="en-US" dirty="0"/>
              <a:t>Why is IT Governance is required?</a:t>
            </a:r>
          </a:p>
        </p:txBody>
      </p:sp>
      <p:sp>
        <p:nvSpPr>
          <p:cNvPr id="3" name="Text Placeholder 2">
            <a:extLst>
              <a:ext uri="{FF2B5EF4-FFF2-40B4-BE49-F238E27FC236}">
                <a16:creationId xmlns:a16="http://schemas.microsoft.com/office/drawing/2014/main" id="{C250785B-7A14-7736-ACAB-79FF8FB44A53}"/>
              </a:ext>
            </a:extLst>
          </p:cNvPr>
          <p:cNvSpPr>
            <a:spLocks noGrp="1"/>
          </p:cNvSpPr>
          <p:nvPr>
            <p:ph type="body" idx="1"/>
          </p:nvPr>
        </p:nvSpPr>
        <p:spPr>
          <a:xfrm>
            <a:off x="838200" y="1276925"/>
            <a:ext cx="10515600" cy="5405977"/>
          </a:xfrm>
        </p:spPr>
        <p:txBody>
          <a:bodyPr>
            <a:normAutofit fontScale="92500" lnSpcReduction="10000"/>
          </a:bodyPr>
          <a:lstStyle/>
          <a:p>
            <a:r>
              <a:rPr lang="en-US" dirty="0"/>
              <a:t>Business managers and boards demanding a better return from IT investments (i.e., that IT deliver what the business needs to enhance stakeholder value)</a:t>
            </a:r>
          </a:p>
          <a:p>
            <a:endParaRPr lang="en-US" dirty="0"/>
          </a:p>
          <a:p>
            <a:r>
              <a:rPr lang="en-US" dirty="0"/>
              <a:t>Concern over the generally increasing level of IT expenditure</a:t>
            </a:r>
          </a:p>
          <a:p>
            <a:endParaRPr lang="en-US" dirty="0"/>
          </a:p>
          <a:p>
            <a:r>
              <a:rPr lang="en-US" dirty="0"/>
              <a:t>The need to meet regulatory requirements for IT controls in areas such as privacy and financial reporting (e.g., the US Sarbanes-Oxley Act, Basel Accords, the European Union (EU) General Data Protection Regulation, GDPR etc.</a:t>
            </a:r>
          </a:p>
          <a:p>
            <a:endParaRPr lang="en-US" dirty="0"/>
          </a:p>
          <a:p>
            <a:r>
              <a:rPr lang="en-US" dirty="0"/>
              <a:t>The selection of service providers and the management of service outsourcing and acquisition (e.g., cloud computing)</a:t>
            </a:r>
          </a:p>
        </p:txBody>
      </p:sp>
    </p:spTree>
    <p:extLst>
      <p:ext uri="{BB962C8B-B14F-4D97-AF65-F5344CB8AC3E}">
        <p14:creationId xmlns:p14="http://schemas.microsoft.com/office/powerpoint/2010/main" val="113261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2C8A-70A7-E391-F1D7-7F7A4DF3F6C8}"/>
              </a:ext>
            </a:extLst>
          </p:cNvPr>
          <p:cNvSpPr>
            <a:spLocks noGrp="1"/>
          </p:cNvSpPr>
          <p:nvPr>
            <p:ph type="title"/>
          </p:nvPr>
        </p:nvSpPr>
        <p:spPr/>
        <p:txBody>
          <a:bodyPr/>
          <a:lstStyle/>
          <a:p>
            <a:r>
              <a:rPr lang="en-US" dirty="0"/>
              <a:t>Effective IT Governance</a:t>
            </a:r>
          </a:p>
        </p:txBody>
      </p:sp>
      <p:sp>
        <p:nvSpPr>
          <p:cNvPr id="3" name="Text Placeholder 2">
            <a:extLst>
              <a:ext uri="{FF2B5EF4-FFF2-40B4-BE49-F238E27FC236}">
                <a16:creationId xmlns:a16="http://schemas.microsoft.com/office/drawing/2014/main" id="{6B1E7666-4500-305D-D7A5-18B17CEC59C9}"/>
              </a:ext>
            </a:extLst>
          </p:cNvPr>
          <p:cNvSpPr>
            <a:spLocks noGrp="1"/>
          </p:cNvSpPr>
          <p:nvPr>
            <p:ph type="body" idx="1"/>
          </p:nvPr>
        </p:nvSpPr>
        <p:spPr/>
        <p:txBody>
          <a:bodyPr>
            <a:normAutofit/>
          </a:bodyPr>
          <a:lstStyle/>
          <a:p>
            <a:r>
              <a:rPr lang="en-US" dirty="0"/>
              <a:t>IT governance is primarily the responsibility of directors and senior management. </a:t>
            </a:r>
          </a:p>
          <a:p>
            <a:endParaRPr lang="en-US" dirty="0"/>
          </a:p>
          <a:p>
            <a:r>
              <a:rPr lang="en-US" dirty="0"/>
              <a:t>IT governance is designed to ensure the optimal use of IT resources to support business objectives.</a:t>
            </a:r>
            <a:br>
              <a:rPr lang="en-US" dirty="0"/>
            </a:br>
            <a:endParaRPr lang="en-US" dirty="0"/>
          </a:p>
          <a:p>
            <a:r>
              <a:rPr lang="en-US" dirty="0"/>
              <a:t>The effectiveness of an IT governance implementation can be determined most effectively by ensuring the involvement of all stakeholders.</a:t>
            </a:r>
          </a:p>
          <a:p>
            <a:endParaRPr lang="en-US" dirty="0"/>
          </a:p>
        </p:txBody>
      </p:sp>
    </p:spTree>
    <p:extLst>
      <p:ext uri="{BB962C8B-B14F-4D97-AF65-F5344CB8AC3E}">
        <p14:creationId xmlns:p14="http://schemas.microsoft.com/office/powerpoint/2010/main" val="233859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2C8A-70A7-E391-F1D7-7F7A4DF3F6C8}"/>
              </a:ext>
            </a:extLst>
          </p:cNvPr>
          <p:cNvSpPr>
            <a:spLocks noGrp="1"/>
          </p:cNvSpPr>
          <p:nvPr>
            <p:ph type="title"/>
          </p:nvPr>
        </p:nvSpPr>
        <p:spPr/>
        <p:txBody>
          <a:bodyPr/>
          <a:lstStyle/>
          <a:p>
            <a:r>
              <a:rPr lang="en-US" dirty="0"/>
              <a:t>Effective IT Governance</a:t>
            </a:r>
          </a:p>
        </p:txBody>
      </p:sp>
      <p:sp>
        <p:nvSpPr>
          <p:cNvPr id="3" name="Text Placeholder 2">
            <a:extLst>
              <a:ext uri="{FF2B5EF4-FFF2-40B4-BE49-F238E27FC236}">
                <a16:creationId xmlns:a16="http://schemas.microsoft.com/office/drawing/2014/main" id="{6B1E7666-4500-305D-D7A5-18B17CEC59C9}"/>
              </a:ext>
            </a:extLst>
          </p:cNvPr>
          <p:cNvSpPr>
            <a:spLocks noGrp="1"/>
          </p:cNvSpPr>
          <p:nvPr>
            <p:ph type="body" idx="1"/>
          </p:nvPr>
        </p:nvSpPr>
        <p:spPr>
          <a:xfrm>
            <a:off x="740923" y="1485156"/>
            <a:ext cx="10515600" cy="4808639"/>
          </a:xfrm>
        </p:spPr>
        <p:txBody>
          <a:bodyPr>
            <a:normAutofit fontScale="92500" lnSpcReduction="10000"/>
          </a:bodyPr>
          <a:lstStyle/>
          <a:p>
            <a:r>
              <a:rPr lang="en-US" dirty="0"/>
              <a:t>The IS auditor is required to review the organization’s chart to understand the roles, responsibilities, and authority of various functionaries</a:t>
            </a:r>
            <a:br>
              <a:rPr lang="en-US" dirty="0"/>
            </a:br>
            <a:endParaRPr lang="en-US" dirty="0"/>
          </a:p>
          <a:p>
            <a:r>
              <a:rPr lang="en-US" dirty="0"/>
              <a:t>IT can add value to the business only if IT strategies are aligned with the business strategy. </a:t>
            </a:r>
            <a:br>
              <a:rPr lang="en-US" dirty="0"/>
            </a:br>
            <a:endParaRPr lang="en-US" dirty="0"/>
          </a:p>
          <a:p>
            <a:r>
              <a:rPr lang="en-US" dirty="0"/>
              <a:t>The IS auditor should determine whether IT and business requirements are integrated and heading in the same direction. </a:t>
            </a:r>
          </a:p>
          <a:p>
            <a:endParaRPr lang="en-US" dirty="0"/>
          </a:p>
          <a:p>
            <a:r>
              <a:rPr lang="en-US" dirty="0"/>
              <a:t>A strategic IT plan must contain a clear statement regarding the vision and mission of IT</a:t>
            </a:r>
          </a:p>
          <a:p>
            <a:endParaRPr lang="en-US" dirty="0"/>
          </a:p>
          <a:p>
            <a:endParaRPr lang="en-US" dirty="0"/>
          </a:p>
        </p:txBody>
      </p:sp>
    </p:spTree>
    <p:extLst>
      <p:ext uri="{BB962C8B-B14F-4D97-AF65-F5344CB8AC3E}">
        <p14:creationId xmlns:p14="http://schemas.microsoft.com/office/powerpoint/2010/main" val="36856728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5740</TotalTime>
  <Words>1016</Words>
  <Application>Microsoft Office PowerPoint</Application>
  <PresentationFormat>Widescreen</PresentationFormat>
  <Paragraphs>109</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Lecture 5</vt:lpstr>
      <vt:lpstr>Chapter 2: Governance and Management of IT</vt:lpstr>
      <vt:lpstr>Governance vs Management</vt:lpstr>
      <vt:lpstr>What does IT do for you?</vt:lpstr>
      <vt:lpstr>IT function of an organization</vt:lpstr>
      <vt:lpstr>IT Governance</vt:lpstr>
      <vt:lpstr>Why is IT Governance is required?</vt:lpstr>
      <vt:lpstr>Effective IT Governance</vt:lpstr>
      <vt:lpstr>Effective IT Governance</vt:lpstr>
      <vt:lpstr>IS Auditors role in IT Governance</vt:lpstr>
      <vt:lpstr>Information Security Governance</vt:lpstr>
      <vt:lpstr>PowerPoint Presentation</vt:lpstr>
      <vt:lpstr>How are standards helpful</vt:lpstr>
      <vt:lpstr>Policies</vt:lpstr>
      <vt:lpstr>Procedures</vt:lpstr>
      <vt:lpstr>PowerPoint Presentation</vt:lpstr>
      <vt:lpstr>Information Security Policy </vt:lpstr>
      <vt:lpstr>Content of the information security policy</vt:lpstr>
      <vt:lpstr>Information Security policy</vt:lpstr>
      <vt:lpstr>Info. Sec separate from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86</cp:revision>
  <dcterms:created xsi:type="dcterms:W3CDTF">2023-01-26T16:41:47Z</dcterms:created>
  <dcterms:modified xsi:type="dcterms:W3CDTF">2024-03-08T14:44:48Z</dcterms:modified>
</cp:coreProperties>
</file>