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333" r:id="rId3"/>
    <p:sldId id="348" r:id="rId4"/>
    <p:sldId id="349" r:id="rId5"/>
    <p:sldId id="350" r:id="rId6"/>
    <p:sldId id="351" r:id="rId7"/>
    <p:sldId id="352" r:id="rId8"/>
    <p:sldId id="353" r:id="rId9"/>
    <p:sldId id="354" r:id="rId10"/>
    <p:sldId id="356" r:id="rId11"/>
    <p:sldId id="357" r:id="rId12"/>
    <p:sldId id="358" r:id="rId13"/>
    <p:sldId id="359" r:id="rId14"/>
    <p:sldId id="360" r:id="rId15"/>
    <p:sldId id="362" r:id="rId16"/>
    <p:sldId id="363" r:id="rId17"/>
    <p:sldId id="364" r:id="rId18"/>
    <p:sldId id="365" r:id="rId19"/>
    <p:sldId id="366" r:id="rId20"/>
    <p:sldId id="371" r:id="rId21"/>
    <p:sldId id="367" r:id="rId22"/>
    <p:sldId id="374" r:id="rId23"/>
    <p:sldId id="368" r:id="rId24"/>
    <p:sldId id="36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dirty="0"/>
              <a:t>Lecture 6</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11</a:t>
            </a:r>
            <a:r>
              <a:rPr lang="en-US" baseline="30000" dirty="0"/>
              <a:t>th</a:t>
            </a:r>
            <a:r>
              <a:rPr lang="en-US" dirty="0"/>
              <a:t> March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20C4-3B48-89EB-11A5-D0EDD375AA74}"/>
              </a:ext>
            </a:extLst>
          </p:cNvPr>
          <p:cNvSpPr>
            <a:spLocks noGrp="1"/>
          </p:cNvSpPr>
          <p:nvPr>
            <p:ph type="title"/>
          </p:nvPr>
        </p:nvSpPr>
        <p:spPr>
          <a:xfrm>
            <a:off x="243191" y="0"/>
            <a:ext cx="11198158" cy="1325563"/>
          </a:xfrm>
        </p:spPr>
        <p:txBody>
          <a:bodyPr/>
          <a:lstStyle/>
          <a:p>
            <a:r>
              <a:rPr lang="en-US" dirty="0"/>
              <a:t>IT Resource Management – Other policies</a:t>
            </a:r>
          </a:p>
        </p:txBody>
      </p:sp>
      <p:sp>
        <p:nvSpPr>
          <p:cNvPr id="3" name="Text Placeholder 2">
            <a:extLst>
              <a:ext uri="{FF2B5EF4-FFF2-40B4-BE49-F238E27FC236}">
                <a16:creationId xmlns:a16="http://schemas.microsoft.com/office/drawing/2014/main" id="{F666AB56-64DE-5C68-1E4C-F4F97F550C79}"/>
              </a:ext>
            </a:extLst>
          </p:cNvPr>
          <p:cNvSpPr>
            <a:spLocks noGrp="1"/>
          </p:cNvSpPr>
          <p:nvPr>
            <p:ph type="body" idx="1"/>
          </p:nvPr>
        </p:nvSpPr>
        <p:spPr>
          <a:xfrm>
            <a:off x="612843" y="1235413"/>
            <a:ext cx="10740957" cy="5486400"/>
          </a:xfrm>
        </p:spPr>
        <p:txBody>
          <a:bodyPr>
            <a:normAutofit/>
          </a:bodyPr>
          <a:lstStyle/>
          <a:p>
            <a:r>
              <a:rPr lang="en-US" dirty="0"/>
              <a:t>Trainings </a:t>
            </a:r>
          </a:p>
          <a:p>
            <a:pPr lvl="1"/>
            <a:r>
              <a:rPr lang="en-US" dirty="0"/>
              <a:t>Keeping IT Professionals up to date. </a:t>
            </a:r>
          </a:p>
          <a:p>
            <a:pPr lvl="1"/>
            <a:r>
              <a:rPr lang="en-US" dirty="0"/>
              <a:t>Cross functional trainings to removal dependencies.</a:t>
            </a:r>
          </a:p>
          <a:p>
            <a:pPr lvl="1"/>
            <a:r>
              <a:rPr lang="en-US" dirty="0"/>
              <a:t>Training should also cover the organization's method of change management, crisis management, and business continuity structure.</a:t>
            </a:r>
          </a:p>
          <a:p>
            <a:pPr lvl="1"/>
            <a:r>
              <a:rPr lang="en-US" dirty="0"/>
              <a:t>Any infrastructure changes should be accompanied by appropriate training.</a:t>
            </a:r>
          </a:p>
          <a:p>
            <a:pPr lvl="1"/>
            <a:endParaRPr lang="en-US" dirty="0"/>
          </a:p>
          <a:p>
            <a:r>
              <a:rPr lang="en-US" dirty="0"/>
              <a:t>Scheduling and time reporting</a:t>
            </a:r>
          </a:p>
          <a:p>
            <a:pPr lvl="1"/>
            <a:r>
              <a:rPr lang="en-US" dirty="0"/>
              <a:t>With proper time and scheduling reporting, Management can determine whether staffing is adequate and whether the operation is running efficiently.</a:t>
            </a:r>
          </a:p>
          <a:p>
            <a:pPr lvl="1"/>
            <a:endParaRPr lang="en-US" dirty="0"/>
          </a:p>
          <a:p>
            <a:pPr lvl="1"/>
            <a:r>
              <a:rPr lang="en-US" dirty="0"/>
              <a:t>One of the scarcest resources in IT is time, and its proper reporting will definitely help to better manage this finite resource.</a:t>
            </a:r>
          </a:p>
        </p:txBody>
      </p:sp>
    </p:spTree>
    <p:extLst>
      <p:ext uri="{BB962C8B-B14F-4D97-AF65-F5344CB8AC3E}">
        <p14:creationId xmlns:p14="http://schemas.microsoft.com/office/powerpoint/2010/main" val="301430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20C4-3B48-89EB-11A5-D0EDD375AA74}"/>
              </a:ext>
            </a:extLst>
          </p:cNvPr>
          <p:cNvSpPr>
            <a:spLocks noGrp="1"/>
          </p:cNvSpPr>
          <p:nvPr>
            <p:ph type="title"/>
          </p:nvPr>
        </p:nvSpPr>
        <p:spPr>
          <a:xfrm>
            <a:off x="925749" y="0"/>
            <a:ext cx="10515600" cy="1325563"/>
          </a:xfrm>
        </p:spPr>
        <p:txBody>
          <a:bodyPr/>
          <a:lstStyle/>
          <a:p>
            <a:r>
              <a:rPr lang="en-US" dirty="0"/>
              <a:t>IT Resource Management – Other policies</a:t>
            </a:r>
          </a:p>
        </p:txBody>
      </p:sp>
      <p:sp>
        <p:nvSpPr>
          <p:cNvPr id="3" name="Text Placeholder 2">
            <a:extLst>
              <a:ext uri="{FF2B5EF4-FFF2-40B4-BE49-F238E27FC236}">
                <a16:creationId xmlns:a16="http://schemas.microsoft.com/office/drawing/2014/main" id="{F666AB56-64DE-5C68-1E4C-F4F97F550C79}"/>
              </a:ext>
            </a:extLst>
          </p:cNvPr>
          <p:cNvSpPr>
            <a:spLocks noGrp="1"/>
          </p:cNvSpPr>
          <p:nvPr>
            <p:ph type="body" idx="1"/>
          </p:nvPr>
        </p:nvSpPr>
        <p:spPr>
          <a:xfrm>
            <a:off x="838200" y="1031132"/>
            <a:ext cx="10515600" cy="5690681"/>
          </a:xfrm>
        </p:spPr>
        <p:txBody>
          <a:bodyPr>
            <a:normAutofit lnSpcReduction="10000"/>
          </a:bodyPr>
          <a:lstStyle/>
          <a:p>
            <a:r>
              <a:rPr lang="en-US" dirty="0"/>
              <a:t>Terms and Conditions for employment </a:t>
            </a:r>
          </a:p>
          <a:p>
            <a:pPr lvl="1"/>
            <a:r>
              <a:rPr lang="en-US" dirty="0"/>
              <a:t>Employee roles and responsibilities should be documented in a job description. </a:t>
            </a:r>
            <a:br>
              <a:rPr lang="en-US" dirty="0"/>
            </a:br>
            <a:endParaRPr lang="en-US" dirty="0"/>
          </a:p>
          <a:p>
            <a:pPr lvl="1"/>
            <a:r>
              <a:rPr lang="en-US" dirty="0"/>
              <a:t>Employees should be aware of their roles and responsibilities. Doing this will improve the employee's understanding of the responsibility that they have for their position and reduces the chance of human error.</a:t>
            </a:r>
            <a:br>
              <a:rPr lang="en-US" dirty="0"/>
            </a:br>
            <a:endParaRPr lang="en-US" dirty="0"/>
          </a:p>
          <a:p>
            <a:pPr lvl="1"/>
            <a:r>
              <a:rPr lang="en-US" dirty="0"/>
              <a:t>Standards for the performance evaluation of employees should be structured and quantified as far as possible.</a:t>
            </a:r>
            <a:br>
              <a:rPr lang="en-US" dirty="0"/>
            </a:br>
            <a:endParaRPr lang="en-US" dirty="0"/>
          </a:p>
          <a:p>
            <a:pPr lvl="1"/>
            <a:r>
              <a:rPr lang="en-US" dirty="0"/>
              <a:t>Mandatory vacation policies should be implemented for each employee. During the absence of a dishonest employee, the majority of frauds are uncovered.</a:t>
            </a:r>
            <a:br>
              <a:rPr lang="en-US" dirty="0"/>
            </a:br>
            <a:endParaRPr lang="en-US" dirty="0"/>
          </a:p>
          <a:p>
            <a:pPr lvl="1"/>
            <a:r>
              <a:rPr lang="en-US" dirty="0"/>
              <a:t>Mandatory job rotation policies should also be implemented. This expands the possibilities for monitoring the risk of fraudulent or malicious acts.</a:t>
            </a:r>
          </a:p>
        </p:txBody>
      </p:sp>
    </p:spTree>
    <p:extLst>
      <p:ext uri="{BB962C8B-B14F-4D97-AF65-F5344CB8AC3E}">
        <p14:creationId xmlns:p14="http://schemas.microsoft.com/office/powerpoint/2010/main" val="204539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6EEA-A069-12C2-235A-B063F8C097A8}"/>
              </a:ext>
            </a:extLst>
          </p:cNvPr>
          <p:cNvSpPr>
            <a:spLocks noGrp="1"/>
          </p:cNvSpPr>
          <p:nvPr>
            <p:ph type="title"/>
          </p:nvPr>
        </p:nvSpPr>
        <p:spPr/>
        <p:txBody>
          <a:bodyPr/>
          <a:lstStyle/>
          <a:p>
            <a:r>
              <a:rPr lang="en-US" dirty="0"/>
              <a:t>IT Resource Management – Other policies</a:t>
            </a:r>
          </a:p>
        </p:txBody>
      </p:sp>
      <p:sp>
        <p:nvSpPr>
          <p:cNvPr id="3" name="Text Placeholder 2">
            <a:extLst>
              <a:ext uri="{FF2B5EF4-FFF2-40B4-BE49-F238E27FC236}">
                <a16:creationId xmlns:a16="http://schemas.microsoft.com/office/drawing/2014/main" id="{09A69A5E-FEB3-E725-0C68-589DA63F771D}"/>
              </a:ext>
            </a:extLst>
          </p:cNvPr>
          <p:cNvSpPr>
            <a:spLocks noGrp="1"/>
          </p:cNvSpPr>
          <p:nvPr>
            <p:ph type="body" idx="1"/>
          </p:nvPr>
        </p:nvSpPr>
        <p:spPr>
          <a:xfrm>
            <a:off x="838200" y="1517515"/>
            <a:ext cx="10515600" cy="5184842"/>
          </a:xfrm>
        </p:spPr>
        <p:txBody>
          <a:bodyPr>
            <a:normAutofit fontScale="85000" lnSpcReduction="20000"/>
          </a:bodyPr>
          <a:lstStyle/>
          <a:p>
            <a:r>
              <a:rPr lang="en-US" dirty="0"/>
              <a:t>Termination policies: Written termination policies should be established to provide clearly defined steps for employee separation.</a:t>
            </a:r>
          </a:p>
          <a:p>
            <a:endParaRPr lang="en-US" dirty="0"/>
          </a:p>
          <a:p>
            <a:pPr lvl="1"/>
            <a:r>
              <a:rPr lang="en-US" dirty="0"/>
              <a:t>Return of all devices, access keys, ID cards and badges—To prevent easy physical access</a:t>
            </a:r>
            <a:br>
              <a:rPr lang="en-US" dirty="0"/>
            </a:br>
            <a:endParaRPr lang="en-US" dirty="0"/>
          </a:p>
          <a:p>
            <a:pPr lvl="1"/>
            <a:r>
              <a:rPr lang="en-US" dirty="0"/>
              <a:t>Deletion/revocation of assigned logon IDs and passwords—To prohibit system access</a:t>
            </a:r>
            <a:br>
              <a:rPr lang="en-US" dirty="0"/>
            </a:br>
            <a:endParaRPr lang="en-US" dirty="0"/>
          </a:p>
          <a:p>
            <a:pPr lvl="1"/>
            <a:r>
              <a:rPr lang="en-US" dirty="0"/>
              <a:t>Notification—To alert appropriate staff and security personnel regarding the employee’s status change to “terminated”</a:t>
            </a:r>
            <a:br>
              <a:rPr lang="en-US" dirty="0"/>
            </a:br>
            <a:endParaRPr lang="en-US" dirty="0"/>
          </a:p>
          <a:p>
            <a:pPr lvl="1"/>
            <a:r>
              <a:rPr lang="en-US" dirty="0"/>
              <a:t>Arrangement of the final pay routines—To remove the employee from active payroll files</a:t>
            </a:r>
            <a:br>
              <a:rPr lang="en-US" dirty="0"/>
            </a:br>
            <a:endParaRPr lang="en-US" dirty="0"/>
          </a:p>
          <a:p>
            <a:pPr lvl="1"/>
            <a:r>
              <a:rPr lang="en-US" dirty="0"/>
              <a:t>Performance of a termination interview—To gather insight on the employee’s perception of management</a:t>
            </a:r>
          </a:p>
          <a:p>
            <a:pPr marL="571500" lvl="1" indent="0">
              <a:buNone/>
            </a:pPr>
            <a:endParaRPr lang="en-US" dirty="0"/>
          </a:p>
          <a:p>
            <a:pPr marL="457200" lvl="1" indent="0">
              <a:buNone/>
            </a:pPr>
            <a:r>
              <a:rPr lang="en-US" sz="2800" dirty="0"/>
              <a:t>Changes in job role and responsibilities, such as a transfer to a different department, may necessitate revocation and reissuance of system and work area access rights similar to termination procedures.</a:t>
            </a:r>
          </a:p>
        </p:txBody>
      </p:sp>
    </p:spTree>
    <p:extLst>
      <p:ext uri="{BB962C8B-B14F-4D97-AF65-F5344CB8AC3E}">
        <p14:creationId xmlns:p14="http://schemas.microsoft.com/office/powerpoint/2010/main" val="263523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F3F300-CEFC-301F-8C87-772838566A46}"/>
              </a:ext>
            </a:extLst>
          </p:cNvPr>
          <p:cNvPicPr>
            <a:picLocks noChangeAspect="1"/>
          </p:cNvPicPr>
          <p:nvPr/>
        </p:nvPicPr>
        <p:blipFill>
          <a:blip r:embed="rId2"/>
          <a:stretch>
            <a:fillRect/>
          </a:stretch>
        </p:blipFill>
        <p:spPr>
          <a:xfrm>
            <a:off x="179483" y="294241"/>
            <a:ext cx="9167654" cy="2339543"/>
          </a:xfrm>
          <a:prstGeom prst="rect">
            <a:avLst/>
          </a:prstGeom>
        </p:spPr>
      </p:pic>
      <p:pic>
        <p:nvPicPr>
          <p:cNvPr id="7" name="Picture 6">
            <a:extLst>
              <a:ext uri="{FF2B5EF4-FFF2-40B4-BE49-F238E27FC236}">
                <a16:creationId xmlns:a16="http://schemas.microsoft.com/office/drawing/2014/main" id="{59FC10EF-8F0A-5EA8-ED7E-ADF84C5BB478}"/>
              </a:ext>
            </a:extLst>
          </p:cNvPr>
          <p:cNvPicPr>
            <a:picLocks noChangeAspect="1"/>
          </p:cNvPicPr>
          <p:nvPr/>
        </p:nvPicPr>
        <p:blipFill>
          <a:blip r:embed="rId3"/>
          <a:stretch>
            <a:fillRect/>
          </a:stretch>
        </p:blipFill>
        <p:spPr>
          <a:xfrm>
            <a:off x="0" y="2633784"/>
            <a:ext cx="12192000" cy="5339229"/>
          </a:xfrm>
          <a:prstGeom prst="rect">
            <a:avLst/>
          </a:prstGeom>
        </p:spPr>
      </p:pic>
    </p:spTree>
    <p:extLst>
      <p:ext uri="{BB962C8B-B14F-4D97-AF65-F5344CB8AC3E}">
        <p14:creationId xmlns:p14="http://schemas.microsoft.com/office/powerpoint/2010/main" val="182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0B3B-68D5-9DE0-BFD0-3F55D5A8B927}"/>
              </a:ext>
            </a:extLst>
          </p:cNvPr>
          <p:cNvSpPr>
            <a:spLocks noGrp="1"/>
          </p:cNvSpPr>
          <p:nvPr>
            <p:ph type="title"/>
          </p:nvPr>
        </p:nvSpPr>
        <p:spPr/>
        <p:txBody>
          <a:bodyPr/>
          <a:lstStyle/>
          <a:p>
            <a:r>
              <a:rPr lang="en-US" dirty="0"/>
              <a:t>Why are these policies necessary?</a:t>
            </a:r>
          </a:p>
        </p:txBody>
      </p:sp>
      <p:sp>
        <p:nvSpPr>
          <p:cNvPr id="3" name="Text Placeholder 2">
            <a:extLst>
              <a:ext uri="{FF2B5EF4-FFF2-40B4-BE49-F238E27FC236}">
                <a16:creationId xmlns:a16="http://schemas.microsoft.com/office/drawing/2014/main" id="{E1C47F31-0E8C-E675-22E7-A8E693EB7C6F}"/>
              </a:ext>
            </a:extLst>
          </p:cNvPr>
          <p:cNvSpPr>
            <a:spLocks noGrp="1"/>
          </p:cNvSpPr>
          <p:nvPr>
            <p:ph type="body" idx="1"/>
          </p:nvPr>
        </p:nvSpPr>
        <p:spPr/>
        <p:txBody>
          <a:bodyPr/>
          <a:lstStyle/>
          <a:p>
            <a:r>
              <a:rPr lang="en-US" dirty="0"/>
              <a:t>Policies are necessary to ensure consistent actions in known situations. </a:t>
            </a:r>
          </a:p>
          <a:p>
            <a:endParaRPr lang="en-US" dirty="0"/>
          </a:p>
          <a:p>
            <a:r>
              <a:rPr lang="en-US" dirty="0"/>
              <a:t>Policies and procedures remove human dependencies. </a:t>
            </a:r>
          </a:p>
          <a:p>
            <a:endParaRPr lang="en-US" dirty="0"/>
          </a:p>
          <a:p>
            <a:r>
              <a:rPr lang="en-US" dirty="0"/>
              <a:t>Failure to implement policies can cause risks to emerge.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9281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1AAE-D72E-B6F0-2CF6-D7A10DC11294}"/>
              </a:ext>
            </a:extLst>
          </p:cNvPr>
          <p:cNvSpPr>
            <a:spLocks noGrp="1"/>
          </p:cNvSpPr>
          <p:nvPr>
            <p:ph type="title"/>
          </p:nvPr>
        </p:nvSpPr>
        <p:spPr/>
        <p:txBody>
          <a:bodyPr/>
          <a:lstStyle/>
          <a:p>
            <a:r>
              <a:rPr lang="en-US" dirty="0"/>
              <a:t>IT service provider acquisition and management</a:t>
            </a:r>
          </a:p>
        </p:txBody>
      </p:sp>
      <p:sp>
        <p:nvSpPr>
          <p:cNvPr id="3" name="Text Placeholder 2">
            <a:extLst>
              <a:ext uri="{FF2B5EF4-FFF2-40B4-BE49-F238E27FC236}">
                <a16:creationId xmlns:a16="http://schemas.microsoft.com/office/drawing/2014/main" id="{DFF387F8-4FBD-EAAD-3CCE-B43E2015B1F4}"/>
              </a:ext>
            </a:extLst>
          </p:cNvPr>
          <p:cNvSpPr>
            <a:spLocks noGrp="1"/>
          </p:cNvSpPr>
          <p:nvPr>
            <p:ph type="body" idx="1"/>
          </p:nvPr>
        </p:nvSpPr>
        <p:spPr/>
        <p:txBody>
          <a:bodyPr/>
          <a:lstStyle/>
          <a:p>
            <a:r>
              <a:rPr lang="en-US" dirty="0"/>
              <a:t>Outsourcing services to a third-party vendor is a widely accepted practice in today's world for two major reasons. </a:t>
            </a:r>
          </a:p>
          <a:p>
            <a:endParaRPr lang="en-US" dirty="0"/>
          </a:p>
          <a:p>
            <a:r>
              <a:rPr lang="en-US" dirty="0"/>
              <a:t>One of them is the tremendous savings in cost and the other is to avail the service of experts in the field.</a:t>
            </a:r>
          </a:p>
        </p:txBody>
      </p:sp>
    </p:spTree>
    <p:extLst>
      <p:ext uri="{BB962C8B-B14F-4D97-AF65-F5344CB8AC3E}">
        <p14:creationId xmlns:p14="http://schemas.microsoft.com/office/powerpoint/2010/main" val="301732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2DF9-0B14-964E-BE14-12340508C68B}"/>
              </a:ext>
            </a:extLst>
          </p:cNvPr>
          <p:cNvSpPr>
            <a:spLocks noGrp="1"/>
          </p:cNvSpPr>
          <p:nvPr>
            <p:ph type="title"/>
          </p:nvPr>
        </p:nvSpPr>
        <p:spPr/>
        <p:txBody>
          <a:bodyPr/>
          <a:lstStyle/>
          <a:p>
            <a:r>
              <a:rPr lang="en-US" dirty="0"/>
              <a:t>IT service provider acquisition and management</a:t>
            </a:r>
          </a:p>
        </p:txBody>
      </p:sp>
      <p:sp>
        <p:nvSpPr>
          <p:cNvPr id="3" name="Text Placeholder 2">
            <a:extLst>
              <a:ext uri="{FF2B5EF4-FFF2-40B4-BE49-F238E27FC236}">
                <a16:creationId xmlns:a16="http://schemas.microsoft.com/office/drawing/2014/main" id="{74A78F0C-0F31-0084-DD0F-2097E71D0F97}"/>
              </a:ext>
            </a:extLst>
          </p:cNvPr>
          <p:cNvSpPr>
            <a:spLocks noGrp="1"/>
          </p:cNvSpPr>
          <p:nvPr>
            <p:ph type="body" idx="1"/>
          </p:nvPr>
        </p:nvSpPr>
        <p:spPr>
          <a:xfrm>
            <a:off x="838200" y="1825625"/>
            <a:ext cx="10515600" cy="4667250"/>
          </a:xfrm>
        </p:spPr>
        <p:txBody>
          <a:bodyPr>
            <a:normAutofit fontScale="85000" lnSpcReduction="20000"/>
          </a:bodyPr>
          <a:lstStyle/>
          <a:p>
            <a:pPr marL="114300" indent="0">
              <a:buNone/>
            </a:pPr>
            <a:r>
              <a:rPr lang="en-US" dirty="0"/>
              <a:t>Sourcing practices relate to the way in which the organization will obtain</a:t>
            </a:r>
          </a:p>
          <a:p>
            <a:pPr marL="114300" indent="0">
              <a:buNone/>
            </a:pPr>
            <a:r>
              <a:rPr lang="en-US" dirty="0"/>
              <a:t>the IT functions required to support the business.</a:t>
            </a:r>
          </a:p>
          <a:p>
            <a:pPr marL="114300" indent="0">
              <a:buNone/>
            </a:pPr>
            <a:endParaRPr lang="en-US" dirty="0"/>
          </a:p>
          <a:p>
            <a:pPr marL="114300" indent="0">
              <a:buNone/>
            </a:pPr>
            <a:r>
              <a:rPr lang="en-US" dirty="0"/>
              <a:t>Delivery of IT functions can be characterized as:</a:t>
            </a:r>
          </a:p>
          <a:p>
            <a:pPr marL="114300" indent="0">
              <a:buNone/>
            </a:pPr>
            <a:endParaRPr lang="en-US" dirty="0"/>
          </a:p>
          <a:p>
            <a:r>
              <a:rPr lang="en-US" dirty="0"/>
              <a:t>Insourced—Fully performed by the organization’s staff</a:t>
            </a:r>
          </a:p>
          <a:p>
            <a:r>
              <a:rPr lang="en-US" dirty="0"/>
              <a:t>Outsourced—Fully performed by the vendor’s staff</a:t>
            </a:r>
          </a:p>
          <a:p>
            <a:r>
              <a:rPr lang="en-US" dirty="0"/>
              <a:t>Hybrid—Performed by a mix of the organizations and the vendor’s staffs;</a:t>
            </a:r>
          </a:p>
          <a:p>
            <a:r>
              <a:rPr lang="en-US" dirty="0"/>
              <a:t>Onsite: Staff working onsite in the IT department</a:t>
            </a:r>
          </a:p>
          <a:p>
            <a:r>
              <a:rPr lang="en-US" dirty="0"/>
              <a:t>Offsite: Staff working from remote locations in the same geographical area</a:t>
            </a:r>
          </a:p>
          <a:p>
            <a:r>
              <a:rPr lang="en-US" dirty="0"/>
              <a:t>Offshore: Staff working from remote locations indifferent geographical areas</a:t>
            </a:r>
          </a:p>
        </p:txBody>
      </p:sp>
    </p:spTree>
    <p:extLst>
      <p:ext uri="{BB962C8B-B14F-4D97-AF65-F5344CB8AC3E}">
        <p14:creationId xmlns:p14="http://schemas.microsoft.com/office/powerpoint/2010/main" val="410920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397F-4224-59CC-B42F-B053F6822A01}"/>
              </a:ext>
            </a:extLst>
          </p:cNvPr>
          <p:cNvSpPr>
            <a:spLocks noGrp="1"/>
          </p:cNvSpPr>
          <p:nvPr>
            <p:ph type="title"/>
          </p:nvPr>
        </p:nvSpPr>
        <p:spPr/>
        <p:txBody>
          <a:bodyPr/>
          <a:lstStyle/>
          <a:p>
            <a:r>
              <a:rPr lang="en-US" dirty="0"/>
              <a:t>Evaluation criteria for outsourcing</a:t>
            </a:r>
          </a:p>
        </p:txBody>
      </p:sp>
      <p:sp>
        <p:nvSpPr>
          <p:cNvPr id="3" name="Text Placeholder 2">
            <a:extLst>
              <a:ext uri="{FF2B5EF4-FFF2-40B4-BE49-F238E27FC236}">
                <a16:creationId xmlns:a16="http://schemas.microsoft.com/office/drawing/2014/main" id="{D5711F04-B77F-22D7-6CF6-D79D1BBA77F7}"/>
              </a:ext>
            </a:extLst>
          </p:cNvPr>
          <p:cNvSpPr>
            <a:spLocks noGrp="1"/>
          </p:cNvSpPr>
          <p:nvPr>
            <p:ph type="body" idx="1"/>
          </p:nvPr>
        </p:nvSpPr>
        <p:spPr>
          <a:xfrm>
            <a:off x="838200" y="1536970"/>
            <a:ext cx="10515600" cy="5136204"/>
          </a:xfrm>
        </p:spPr>
        <p:txBody>
          <a:bodyPr>
            <a:normAutofit/>
          </a:bodyPr>
          <a:lstStyle/>
          <a:p>
            <a:pPr marL="114300" indent="0">
              <a:buNone/>
            </a:pPr>
            <a:r>
              <a:rPr lang="en-US" dirty="0"/>
              <a:t>Outsourcing of functions can be done if the following applies:</a:t>
            </a:r>
            <a:br>
              <a:rPr lang="en-US" dirty="0"/>
            </a:br>
            <a:endParaRPr lang="en-US" dirty="0"/>
          </a:p>
          <a:p>
            <a:r>
              <a:rPr lang="en-US" dirty="0"/>
              <a:t>Functions that can be carried out by another party to the same level of quality or better, at the same price or lower, without increasing risk.</a:t>
            </a:r>
          </a:p>
          <a:p>
            <a:endParaRPr lang="en-US" dirty="0"/>
          </a:p>
          <a:p>
            <a:r>
              <a:rPr lang="en-US" dirty="0"/>
              <a:t>The following functions should not be outsourced:</a:t>
            </a:r>
          </a:p>
          <a:p>
            <a:pPr lvl="1"/>
            <a:r>
              <a:rPr lang="en-US" dirty="0"/>
              <a:t>The core functions of the organization – Why?</a:t>
            </a:r>
          </a:p>
          <a:p>
            <a:pPr lvl="1"/>
            <a:r>
              <a:rPr lang="en-US" dirty="0"/>
              <a:t>Roles that require specific expertise. Why?</a:t>
            </a:r>
          </a:p>
          <a:p>
            <a:pPr lvl="1"/>
            <a:r>
              <a:rPr lang="en-US" dirty="0"/>
              <a:t>Functions that cannot be outsourced due to contractual or regulatory constraints.</a:t>
            </a:r>
          </a:p>
        </p:txBody>
      </p:sp>
    </p:spTree>
    <p:extLst>
      <p:ext uri="{BB962C8B-B14F-4D97-AF65-F5344CB8AC3E}">
        <p14:creationId xmlns:p14="http://schemas.microsoft.com/office/powerpoint/2010/main" val="304726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4AA8-93BE-5EE4-2FC5-575C13FCC11D}"/>
              </a:ext>
            </a:extLst>
          </p:cNvPr>
          <p:cNvSpPr>
            <a:spLocks noGrp="1"/>
          </p:cNvSpPr>
          <p:nvPr>
            <p:ph type="title"/>
          </p:nvPr>
        </p:nvSpPr>
        <p:spPr/>
        <p:txBody>
          <a:bodyPr/>
          <a:lstStyle/>
          <a:p>
            <a:r>
              <a:rPr lang="en-US" dirty="0"/>
              <a:t>As an IS auditor</a:t>
            </a:r>
          </a:p>
        </p:txBody>
      </p:sp>
      <p:sp>
        <p:nvSpPr>
          <p:cNvPr id="3" name="Text Placeholder 2">
            <a:extLst>
              <a:ext uri="{FF2B5EF4-FFF2-40B4-BE49-F238E27FC236}">
                <a16:creationId xmlns:a16="http://schemas.microsoft.com/office/drawing/2014/main" id="{99E1F08C-226B-5E20-C831-95A3184C73F5}"/>
              </a:ext>
            </a:extLst>
          </p:cNvPr>
          <p:cNvSpPr>
            <a:spLocks noGrp="1"/>
          </p:cNvSpPr>
          <p:nvPr>
            <p:ph type="body" idx="1"/>
          </p:nvPr>
        </p:nvSpPr>
        <p:spPr/>
        <p:txBody>
          <a:bodyPr>
            <a:normAutofit lnSpcReduction="10000"/>
          </a:bodyPr>
          <a:lstStyle/>
          <a:p>
            <a:r>
              <a:rPr lang="en-US" dirty="0"/>
              <a:t>An IS auditor must understand the variety of vendor-provided services(e.g., commercial off-the-shelf HW/SW products, outsourced services to include cloud offerings, managed services) and the functional requirements these services are addressing. </a:t>
            </a:r>
            <a:br>
              <a:rPr lang="en-US" dirty="0"/>
            </a:br>
            <a:endParaRPr lang="en-US" dirty="0"/>
          </a:p>
          <a:p>
            <a:r>
              <a:rPr lang="en-US" dirty="0"/>
              <a:t>Furthermore, an IS auditor needs to understand the vendor’s SLAs that are in place to address system/software operational and technical support requirements. </a:t>
            </a:r>
            <a:br>
              <a:rPr lang="en-US" dirty="0"/>
            </a:br>
            <a:endParaRPr lang="en-US" dirty="0"/>
          </a:p>
          <a:p>
            <a:r>
              <a:rPr lang="en-US" dirty="0"/>
              <a:t>Additional considerations also include suppliers’ financial viability, licensing scalability and provisions for software escrow.</a:t>
            </a:r>
          </a:p>
        </p:txBody>
      </p:sp>
    </p:spTree>
    <p:extLst>
      <p:ext uri="{BB962C8B-B14F-4D97-AF65-F5344CB8AC3E}">
        <p14:creationId xmlns:p14="http://schemas.microsoft.com/office/powerpoint/2010/main" val="200070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4089-7C53-93AD-9266-37773B678E4A}"/>
              </a:ext>
            </a:extLst>
          </p:cNvPr>
          <p:cNvSpPr>
            <a:spLocks noGrp="1"/>
          </p:cNvSpPr>
          <p:nvPr>
            <p:ph type="title"/>
          </p:nvPr>
        </p:nvSpPr>
        <p:spPr/>
        <p:txBody>
          <a:bodyPr/>
          <a:lstStyle/>
          <a:p>
            <a:r>
              <a:rPr lang="en-US" dirty="0"/>
              <a:t>Outsourcing steps</a:t>
            </a:r>
          </a:p>
        </p:txBody>
      </p:sp>
      <p:pic>
        <p:nvPicPr>
          <p:cNvPr id="5" name="Picture 4">
            <a:extLst>
              <a:ext uri="{FF2B5EF4-FFF2-40B4-BE49-F238E27FC236}">
                <a16:creationId xmlns:a16="http://schemas.microsoft.com/office/drawing/2014/main" id="{C12BDFF1-9D3E-5C02-A981-0C548D5C3B9D}"/>
              </a:ext>
            </a:extLst>
          </p:cNvPr>
          <p:cNvPicPr>
            <a:picLocks noChangeAspect="1"/>
          </p:cNvPicPr>
          <p:nvPr/>
        </p:nvPicPr>
        <p:blipFill>
          <a:blip r:embed="rId2"/>
          <a:stretch>
            <a:fillRect/>
          </a:stretch>
        </p:blipFill>
        <p:spPr>
          <a:xfrm>
            <a:off x="2469452" y="1501417"/>
            <a:ext cx="9011019" cy="4879928"/>
          </a:xfrm>
          <a:prstGeom prst="rect">
            <a:avLst/>
          </a:prstGeom>
        </p:spPr>
      </p:pic>
    </p:spTree>
    <p:extLst>
      <p:ext uri="{BB962C8B-B14F-4D97-AF65-F5344CB8AC3E}">
        <p14:creationId xmlns:p14="http://schemas.microsoft.com/office/powerpoint/2010/main" val="294409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9E37-8969-E358-8BA5-1FE60240AEDD}"/>
              </a:ext>
            </a:extLst>
          </p:cNvPr>
          <p:cNvSpPr>
            <a:spLocks noGrp="1"/>
          </p:cNvSpPr>
          <p:nvPr>
            <p:ph type="title"/>
          </p:nvPr>
        </p:nvSpPr>
        <p:spPr/>
        <p:txBody>
          <a:bodyPr/>
          <a:lstStyle/>
          <a:p>
            <a:r>
              <a:rPr lang="en-US" dirty="0"/>
              <a:t>Recap – Governance and Management of IT</a:t>
            </a:r>
          </a:p>
        </p:txBody>
      </p:sp>
      <p:sp>
        <p:nvSpPr>
          <p:cNvPr id="3" name="Text Placeholder 2">
            <a:extLst>
              <a:ext uri="{FF2B5EF4-FFF2-40B4-BE49-F238E27FC236}">
                <a16:creationId xmlns:a16="http://schemas.microsoft.com/office/drawing/2014/main" id="{DD84B85F-9EA5-96A8-0476-9C0F03ADC718}"/>
              </a:ext>
            </a:extLst>
          </p:cNvPr>
          <p:cNvSpPr>
            <a:spLocks noGrp="1"/>
          </p:cNvSpPr>
          <p:nvPr>
            <p:ph type="body" idx="1"/>
          </p:nvPr>
        </p:nvSpPr>
        <p:spPr>
          <a:xfrm>
            <a:off x="838200" y="1825624"/>
            <a:ext cx="10515600" cy="4798911"/>
          </a:xfrm>
        </p:spPr>
        <p:txBody>
          <a:bodyPr>
            <a:normAutofit/>
          </a:bodyPr>
          <a:lstStyle/>
          <a:p>
            <a:pPr marL="114300" indent="0">
              <a:buNone/>
            </a:pPr>
            <a:r>
              <a:rPr lang="en-US" dirty="0"/>
              <a:t>IT Governance</a:t>
            </a:r>
          </a:p>
          <a:p>
            <a:pPr marL="114300" indent="0">
              <a:buNone/>
            </a:pPr>
            <a:r>
              <a:rPr lang="en-US" dirty="0"/>
              <a:t>Information Security Governance </a:t>
            </a:r>
          </a:p>
          <a:p>
            <a:pPr marL="114300" indent="0">
              <a:buNone/>
            </a:pPr>
            <a:r>
              <a:rPr lang="en-US" dirty="0"/>
              <a:t>Information Security policy </a:t>
            </a:r>
          </a:p>
          <a:p>
            <a:pPr marL="114300" indent="0">
              <a:buNone/>
            </a:pPr>
            <a:r>
              <a:rPr lang="en-US" dirty="0"/>
              <a:t>IT operational procedures</a:t>
            </a:r>
          </a:p>
          <a:p>
            <a:pPr marL="114300" indent="0">
              <a:buNone/>
            </a:pPr>
            <a:r>
              <a:rPr lang="en-US" dirty="0"/>
              <a:t>IT Strategy</a:t>
            </a:r>
          </a:p>
          <a:p>
            <a:pPr marL="114300" indent="0">
              <a:buNone/>
            </a:pPr>
            <a:endParaRPr lang="en-US" dirty="0"/>
          </a:p>
        </p:txBody>
      </p:sp>
    </p:spTree>
    <p:extLst>
      <p:ext uri="{BB962C8B-B14F-4D97-AF65-F5344CB8AC3E}">
        <p14:creationId xmlns:p14="http://schemas.microsoft.com/office/powerpoint/2010/main" val="1466821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B3F1-09A6-16A1-D52C-E9CE94365E2A}"/>
              </a:ext>
            </a:extLst>
          </p:cNvPr>
          <p:cNvSpPr>
            <a:spLocks noGrp="1"/>
          </p:cNvSpPr>
          <p:nvPr>
            <p:ph type="title"/>
          </p:nvPr>
        </p:nvSpPr>
        <p:spPr/>
        <p:txBody>
          <a:bodyPr/>
          <a:lstStyle/>
          <a:p>
            <a:r>
              <a:rPr lang="en-US" dirty="0"/>
              <a:t>Read </a:t>
            </a:r>
          </a:p>
        </p:txBody>
      </p:sp>
      <p:sp>
        <p:nvSpPr>
          <p:cNvPr id="3" name="Text Placeholder 2">
            <a:extLst>
              <a:ext uri="{FF2B5EF4-FFF2-40B4-BE49-F238E27FC236}">
                <a16:creationId xmlns:a16="http://schemas.microsoft.com/office/drawing/2014/main" id="{A65B5135-419A-234B-9E4C-B4EA04D94E4A}"/>
              </a:ext>
            </a:extLst>
          </p:cNvPr>
          <p:cNvSpPr>
            <a:spLocks noGrp="1"/>
          </p:cNvSpPr>
          <p:nvPr>
            <p:ph type="body" idx="1"/>
          </p:nvPr>
        </p:nvSpPr>
        <p:spPr/>
        <p:txBody>
          <a:bodyPr/>
          <a:lstStyle/>
          <a:p>
            <a:r>
              <a:rPr lang="en-US" dirty="0"/>
              <a:t>https://versionone.vc/never-ever-outsource-your-core/#:~:text=Outsourcing%20a%20core%20function%20may,as%20invested%20in%20your%20success.</a:t>
            </a:r>
          </a:p>
        </p:txBody>
      </p:sp>
    </p:spTree>
    <p:extLst>
      <p:ext uri="{BB962C8B-B14F-4D97-AF65-F5344CB8AC3E}">
        <p14:creationId xmlns:p14="http://schemas.microsoft.com/office/powerpoint/2010/main" val="509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CB1A-362B-72A4-8594-1AD2E9B64F83}"/>
              </a:ext>
            </a:extLst>
          </p:cNvPr>
          <p:cNvSpPr>
            <a:spLocks noGrp="1"/>
          </p:cNvSpPr>
          <p:nvPr>
            <p:ph type="title"/>
          </p:nvPr>
        </p:nvSpPr>
        <p:spPr/>
        <p:txBody>
          <a:bodyPr/>
          <a:lstStyle/>
          <a:p>
            <a:r>
              <a:rPr lang="en-US" dirty="0"/>
              <a:t>Reducing risk in outsourcing decisions</a:t>
            </a:r>
          </a:p>
        </p:txBody>
      </p:sp>
      <p:sp>
        <p:nvSpPr>
          <p:cNvPr id="3" name="Text Placeholder 2">
            <a:extLst>
              <a:ext uri="{FF2B5EF4-FFF2-40B4-BE49-F238E27FC236}">
                <a16:creationId xmlns:a16="http://schemas.microsoft.com/office/drawing/2014/main" id="{E41C84A9-D4FE-55B7-6A1C-DC8AE20F2B97}"/>
              </a:ext>
            </a:extLst>
          </p:cNvPr>
          <p:cNvSpPr>
            <a:spLocks noGrp="1"/>
          </p:cNvSpPr>
          <p:nvPr>
            <p:ph type="body" idx="1"/>
          </p:nvPr>
        </p:nvSpPr>
        <p:spPr/>
        <p:txBody>
          <a:bodyPr>
            <a:normAutofit/>
          </a:bodyPr>
          <a:lstStyle/>
          <a:p>
            <a:r>
              <a:rPr lang="en-US" dirty="0"/>
              <a:t>A requirement for achievable output should be included in the SLA.</a:t>
            </a:r>
          </a:p>
          <a:p>
            <a:r>
              <a:rPr lang="en-US" dirty="0"/>
              <a:t>The use of an escrow arrangement for software assets.</a:t>
            </a:r>
          </a:p>
          <a:p>
            <a:r>
              <a:rPr lang="en-US" dirty="0"/>
              <a:t>The use of multiple suppliers helps to lower the risk of dependence.</a:t>
            </a:r>
          </a:p>
          <a:p>
            <a:r>
              <a:rPr lang="en-US" dirty="0"/>
              <a:t>Periodic reviews of performance.</a:t>
            </a:r>
          </a:p>
          <a:p>
            <a:r>
              <a:rPr lang="en-US" dirty="0"/>
              <a:t>Building a cross-functional contract management team.</a:t>
            </a:r>
          </a:p>
          <a:p>
            <a:r>
              <a:rPr lang="en-US" dirty="0"/>
              <a:t>Setting up appropriate controls for any anticipated contingencies</a:t>
            </a:r>
          </a:p>
        </p:txBody>
      </p:sp>
    </p:spTree>
    <p:extLst>
      <p:ext uri="{BB962C8B-B14F-4D97-AF65-F5344CB8AC3E}">
        <p14:creationId xmlns:p14="http://schemas.microsoft.com/office/powerpoint/2010/main" val="19885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F688-9B9C-7101-9019-05130FBAA6FE}"/>
              </a:ext>
            </a:extLst>
          </p:cNvPr>
          <p:cNvSpPr>
            <a:spLocks noGrp="1"/>
          </p:cNvSpPr>
          <p:nvPr>
            <p:ph type="title"/>
          </p:nvPr>
        </p:nvSpPr>
        <p:spPr/>
        <p:txBody>
          <a:bodyPr/>
          <a:lstStyle/>
          <a:p>
            <a:r>
              <a:rPr lang="en-US" dirty="0"/>
              <a:t>Provisions for an outsourcing contract</a:t>
            </a:r>
          </a:p>
        </p:txBody>
      </p:sp>
      <p:sp>
        <p:nvSpPr>
          <p:cNvPr id="3" name="Text Placeholder 2">
            <a:extLst>
              <a:ext uri="{FF2B5EF4-FFF2-40B4-BE49-F238E27FC236}">
                <a16:creationId xmlns:a16="http://schemas.microsoft.com/office/drawing/2014/main" id="{C6893794-5263-B41F-561B-773E89C2D59F}"/>
              </a:ext>
            </a:extLst>
          </p:cNvPr>
          <p:cNvSpPr>
            <a:spLocks noGrp="1"/>
          </p:cNvSpPr>
          <p:nvPr>
            <p:ph type="body" idx="1"/>
          </p:nvPr>
        </p:nvSpPr>
        <p:spPr/>
        <p:txBody>
          <a:bodyPr>
            <a:normAutofit lnSpcReduction="10000"/>
          </a:bodyPr>
          <a:lstStyle/>
          <a:p>
            <a:pPr marL="114300" indent="0">
              <a:buNone/>
            </a:pPr>
            <a:r>
              <a:rPr lang="en-US" dirty="0"/>
              <a:t>SLAs will serve as a monitoring tool for the outsourcing process They should contain, at the least, the following clauses:</a:t>
            </a:r>
          </a:p>
          <a:p>
            <a:r>
              <a:rPr lang="en-US" dirty="0"/>
              <a:t>Requirements for achievable output</a:t>
            </a:r>
          </a:p>
          <a:p>
            <a:r>
              <a:rPr lang="en-US" dirty="0"/>
              <a:t>Confidentiality, Integrity, and Availability (CIA) requirements for resources/systems/data</a:t>
            </a:r>
          </a:p>
          <a:p>
            <a:r>
              <a:rPr lang="en-US" dirty="0"/>
              <a:t>Confidentiality agreements to protect both parties</a:t>
            </a:r>
          </a:p>
          <a:p>
            <a:r>
              <a:rPr lang="en-US" dirty="0"/>
              <a:t>A right-to-audit clause</a:t>
            </a:r>
          </a:p>
          <a:p>
            <a:r>
              <a:rPr lang="en-US" dirty="0"/>
              <a:t>Business continuity and disaster recovery provisions</a:t>
            </a:r>
          </a:p>
          <a:p>
            <a:r>
              <a:rPr lang="en-US" dirty="0"/>
              <a:t>Intellectual property right</a:t>
            </a:r>
          </a:p>
        </p:txBody>
      </p:sp>
    </p:spTree>
    <p:extLst>
      <p:ext uri="{BB962C8B-B14F-4D97-AF65-F5344CB8AC3E}">
        <p14:creationId xmlns:p14="http://schemas.microsoft.com/office/powerpoint/2010/main" val="361319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2EF6-8CBF-31BE-2589-480023BF7041}"/>
              </a:ext>
            </a:extLst>
          </p:cNvPr>
          <p:cNvSpPr>
            <a:spLocks noGrp="1"/>
          </p:cNvSpPr>
          <p:nvPr>
            <p:ph type="title"/>
          </p:nvPr>
        </p:nvSpPr>
        <p:spPr/>
        <p:txBody>
          <a:bodyPr/>
          <a:lstStyle/>
          <a:p>
            <a:r>
              <a:rPr lang="en-US" dirty="0"/>
              <a:t>Role of IS Auditor </a:t>
            </a:r>
          </a:p>
        </p:txBody>
      </p:sp>
      <p:sp>
        <p:nvSpPr>
          <p:cNvPr id="3" name="Text Placeholder 2">
            <a:extLst>
              <a:ext uri="{FF2B5EF4-FFF2-40B4-BE49-F238E27FC236}">
                <a16:creationId xmlns:a16="http://schemas.microsoft.com/office/drawing/2014/main" id="{11628DA7-2FF8-DBE2-2E2D-A5DB79CA38C0}"/>
              </a:ext>
            </a:extLst>
          </p:cNvPr>
          <p:cNvSpPr>
            <a:spLocks noGrp="1"/>
          </p:cNvSpPr>
          <p:nvPr>
            <p:ph type="body" idx="1"/>
          </p:nvPr>
        </p:nvSpPr>
        <p:spPr/>
        <p:txBody>
          <a:bodyPr/>
          <a:lstStyle/>
          <a:p>
            <a:pPr marL="114300" indent="0">
              <a:buNone/>
            </a:pPr>
            <a:r>
              <a:rPr lang="en-US" dirty="0"/>
              <a:t>The following are some of the important functions of the IS auditor in monitoring outsourced activities:</a:t>
            </a:r>
          </a:p>
          <a:p>
            <a:r>
              <a:rPr lang="en-US" dirty="0"/>
              <a:t>To review contracts at the service level at periodic intervals</a:t>
            </a:r>
            <a:br>
              <a:rPr lang="en-US" dirty="0"/>
            </a:br>
            <a:endParaRPr lang="en-US" dirty="0"/>
          </a:p>
          <a:p>
            <a:r>
              <a:rPr lang="en-US" dirty="0"/>
              <a:t>To review documented procedures and outcomes of the outsourcer's quality assurance programs</a:t>
            </a:r>
            <a:br>
              <a:rPr lang="en-US" dirty="0"/>
            </a:br>
            <a:endParaRPr lang="en-US" dirty="0"/>
          </a:p>
          <a:p>
            <a:r>
              <a:rPr lang="en-US" dirty="0"/>
              <a:t>Periodic checks to ensure that the processes and procedures comply with outsourcer's quality standards</a:t>
            </a:r>
          </a:p>
        </p:txBody>
      </p:sp>
    </p:spTree>
    <p:extLst>
      <p:ext uri="{BB962C8B-B14F-4D97-AF65-F5344CB8AC3E}">
        <p14:creationId xmlns:p14="http://schemas.microsoft.com/office/powerpoint/2010/main" val="158767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900-E17A-D295-3944-02990CB5CAF2}"/>
              </a:ext>
            </a:extLst>
          </p:cNvPr>
          <p:cNvSpPr>
            <a:spLocks noGrp="1"/>
          </p:cNvSpPr>
          <p:nvPr>
            <p:ph type="title"/>
          </p:nvPr>
        </p:nvSpPr>
        <p:spPr/>
        <p:txBody>
          <a:bodyPr/>
          <a:lstStyle/>
          <a:p>
            <a:r>
              <a:rPr lang="en-US" dirty="0"/>
              <a:t>Outsourcing and 3</a:t>
            </a:r>
            <a:r>
              <a:rPr lang="en-US" baseline="30000" dirty="0"/>
              <a:t>rd</a:t>
            </a:r>
            <a:r>
              <a:rPr lang="en-US" dirty="0"/>
              <a:t> party audit reports</a:t>
            </a:r>
          </a:p>
        </p:txBody>
      </p:sp>
      <p:sp>
        <p:nvSpPr>
          <p:cNvPr id="3" name="Text Placeholder 2">
            <a:extLst>
              <a:ext uri="{FF2B5EF4-FFF2-40B4-BE49-F238E27FC236}">
                <a16:creationId xmlns:a16="http://schemas.microsoft.com/office/drawing/2014/main" id="{84B3D927-66D8-8F79-FCF0-A189F5930FC8}"/>
              </a:ext>
            </a:extLst>
          </p:cNvPr>
          <p:cNvSpPr>
            <a:spLocks noGrp="1"/>
          </p:cNvSpPr>
          <p:nvPr>
            <p:ph type="body" idx="1"/>
          </p:nvPr>
        </p:nvSpPr>
        <p:spPr/>
        <p:txBody>
          <a:bodyPr>
            <a:normAutofit/>
          </a:bodyPr>
          <a:lstStyle/>
          <a:p>
            <a:pPr marL="114300" indent="0">
              <a:buNone/>
            </a:pPr>
            <a:r>
              <a:rPr lang="en-US" dirty="0"/>
              <a:t>Monitoring third-party performance and compliance with the SLA and other statutory requirements is important. Obtaining an independent third-party audit report will provide clarity regarding the state of affairs of service providers.</a:t>
            </a:r>
          </a:p>
          <a:p>
            <a:pPr marL="114300" indent="0">
              <a:buNone/>
            </a:pPr>
            <a:endParaRPr lang="en-US" dirty="0"/>
          </a:p>
          <a:p>
            <a:pPr marL="114300" indent="0">
              <a:buNone/>
            </a:pPr>
            <a:r>
              <a:rPr lang="en-US" dirty="0"/>
              <a:t>An audit report should cover any confidentiality, integrity, </a:t>
            </a:r>
            <a:r>
              <a:rPr lang="en-US" dirty="0" err="1"/>
              <a:t>data,and</a:t>
            </a:r>
            <a:r>
              <a:rPr lang="en-US" dirty="0"/>
              <a:t> system availability issues. Regulatory bodies mandate some third-party audits.</a:t>
            </a:r>
          </a:p>
          <a:p>
            <a:r>
              <a:rPr lang="en-US" dirty="0"/>
              <a:t>E.g. Unilever and HP</a:t>
            </a:r>
          </a:p>
        </p:txBody>
      </p:sp>
    </p:spTree>
    <p:extLst>
      <p:ext uri="{BB962C8B-B14F-4D97-AF65-F5344CB8AC3E}">
        <p14:creationId xmlns:p14="http://schemas.microsoft.com/office/powerpoint/2010/main" val="160363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9DC0-0514-E556-EC87-C45A6438519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45A9A0D-1483-29B2-81E5-63265695F8C6}"/>
              </a:ext>
            </a:extLst>
          </p:cNvPr>
          <p:cNvSpPr>
            <a:spLocks noGrp="1"/>
          </p:cNvSpPr>
          <p:nvPr>
            <p:ph type="body" idx="1"/>
          </p:nvPr>
        </p:nvSpPr>
        <p:spPr/>
        <p:txBody>
          <a:bodyPr/>
          <a:lstStyle/>
          <a:p>
            <a:pPr marL="114300" indent="0">
              <a:buNone/>
            </a:pPr>
            <a:r>
              <a:rPr lang="en-US" dirty="0"/>
              <a:t>Which of the following is a determining factor in not maintaining customer data at an offshore location?</a:t>
            </a:r>
          </a:p>
          <a:p>
            <a:pPr marL="114300" indent="0">
              <a:buNone/>
            </a:pPr>
            <a:endParaRPr lang="en-US" dirty="0"/>
          </a:p>
          <a:p>
            <a:pPr marL="628650" indent="-514350">
              <a:buFont typeface="+mj-lt"/>
              <a:buAutoNum type="alphaUcPeriod"/>
            </a:pPr>
            <a:r>
              <a:rPr lang="en-US" dirty="0"/>
              <a:t>1. Time zone differences could prevent IT teams from interacting</a:t>
            </a:r>
          </a:p>
          <a:p>
            <a:pPr marL="628650" indent="-514350">
              <a:buFont typeface="+mj-lt"/>
              <a:buAutoNum type="alphaUcPeriod"/>
            </a:pPr>
            <a:r>
              <a:rPr lang="en-US" dirty="0"/>
              <a:t>2. The high cost of telecommunications lines</a:t>
            </a:r>
          </a:p>
          <a:p>
            <a:pPr marL="628650" indent="-514350">
              <a:buFont typeface="+mj-lt"/>
              <a:buAutoNum type="alphaUcPeriod"/>
            </a:pPr>
            <a:r>
              <a:rPr lang="en-US" dirty="0"/>
              <a:t>3. Privacy laws could prevent the flow of information across borders</a:t>
            </a:r>
          </a:p>
          <a:p>
            <a:pPr marL="628650" indent="-514350">
              <a:buFont typeface="+mj-lt"/>
              <a:buAutoNum type="alphaUcPeriod"/>
            </a:pPr>
            <a:r>
              <a:rPr lang="en-US" dirty="0"/>
              <a:t>4. Differences in software development standards</a:t>
            </a:r>
          </a:p>
        </p:txBody>
      </p:sp>
    </p:spTree>
    <p:extLst>
      <p:ext uri="{BB962C8B-B14F-4D97-AF65-F5344CB8AC3E}">
        <p14:creationId xmlns:p14="http://schemas.microsoft.com/office/powerpoint/2010/main" val="138230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D47C-F75F-02C4-3C9B-AB48583D4AC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1DACDD3-1A0F-3F20-FA57-826A3D1A5576}"/>
              </a:ext>
            </a:extLst>
          </p:cNvPr>
          <p:cNvSpPr>
            <a:spLocks noGrp="1"/>
          </p:cNvSpPr>
          <p:nvPr>
            <p:ph type="body" idx="1"/>
          </p:nvPr>
        </p:nvSpPr>
        <p:spPr/>
        <p:txBody>
          <a:bodyPr>
            <a:normAutofit/>
          </a:bodyPr>
          <a:lstStyle/>
          <a:p>
            <a:pPr marL="114300" indent="0">
              <a:buNone/>
            </a:pPr>
            <a:r>
              <a:rPr lang="en-US" dirty="0"/>
              <a:t>Which of the following is a major concern for an IS auditor when reviewing regulatory compliance of an organization? </a:t>
            </a:r>
          </a:p>
          <a:p>
            <a:pPr marL="114300" indent="0">
              <a:buNone/>
            </a:pPr>
            <a:endParaRPr lang="en-US" dirty="0"/>
          </a:p>
          <a:p>
            <a:pPr marL="628650" indent="-514350">
              <a:buFont typeface="+mj-lt"/>
              <a:buAutoNum type="alphaUcPeriod"/>
            </a:pPr>
            <a:r>
              <a:rPr lang="en-US" dirty="0"/>
              <a:t>A lack of documented processes for reporting offences</a:t>
            </a:r>
          </a:p>
          <a:p>
            <a:pPr marL="628650" indent="-514350">
              <a:buFont typeface="+mj-lt"/>
              <a:buAutoNum type="alphaUcPeriod"/>
            </a:pPr>
            <a:r>
              <a:rPr lang="en-US" dirty="0"/>
              <a:t>A lack of staff training regarding regulatory requirements</a:t>
            </a:r>
          </a:p>
          <a:p>
            <a:pPr marL="628650" indent="-514350">
              <a:buFont typeface="+mj-lt"/>
              <a:buAutoNum type="alphaUcPeriod"/>
            </a:pPr>
            <a:r>
              <a:rPr lang="en-US" dirty="0"/>
              <a:t>Junior staff are in charge of monitoring regulatory compliance</a:t>
            </a:r>
          </a:p>
          <a:p>
            <a:pPr marL="628650" indent="-514350">
              <a:buFont typeface="+mj-lt"/>
              <a:buAutoNum type="alphaUcPeriod"/>
            </a:pPr>
            <a:r>
              <a:rPr lang="en-US" dirty="0"/>
              <a:t>No list of applicable laws and regulations is maintained</a:t>
            </a:r>
          </a:p>
        </p:txBody>
      </p:sp>
    </p:spTree>
    <p:extLst>
      <p:ext uri="{BB962C8B-B14F-4D97-AF65-F5344CB8AC3E}">
        <p14:creationId xmlns:p14="http://schemas.microsoft.com/office/powerpoint/2010/main" val="266378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word brainstorming engraved in a metal">
            <a:extLst>
              <a:ext uri="{FF2B5EF4-FFF2-40B4-BE49-F238E27FC236}">
                <a16:creationId xmlns:a16="http://schemas.microsoft.com/office/drawing/2014/main" id="{1A0DCB55-27B1-0499-947D-E1A364340576}"/>
              </a:ext>
            </a:extLst>
          </p:cNvPr>
          <p:cNvPicPr>
            <a:picLocks noChangeAspect="1"/>
          </p:cNvPicPr>
          <p:nvPr/>
        </p:nvPicPr>
        <p:blipFill rotWithShape="1">
          <a:blip r:embed="rId2"/>
          <a:srcRect l="3581" r="12046"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3761BD-D911-87BB-5B0D-1A9760573875}"/>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kern="1200" dirty="0">
                <a:solidFill>
                  <a:schemeClr val="tx1"/>
                </a:solidFill>
                <a:latin typeface="+mj-lt"/>
                <a:ea typeface="+mj-ea"/>
                <a:cs typeface="+mj-cs"/>
              </a:rPr>
              <a:t>Section 2 – IT Management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9942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3C79-E127-3A91-7145-8082B601C941}"/>
              </a:ext>
            </a:extLst>
          </p:cNvPr>
          <p:cNvSpPr>
            <a:spLocks noGrp="1"/>
          </p:cNvSpPr>
          <p:nvPr>
            <p:ph type="title"/>
          </p:nvPr>
        </p:nvSpPr>
        <p:spPr>
          <a:xfrm>
            <a:off x="0" y="18255"/>
            <a:ext cx="10515600" cy="1325563"/>
          </a:xfrm>
        </p:spPr>
        <p:txBody>
          <a:bodyPr/>
          <a:lstStyle/>
          <a:p>
            <a:r>
              <a:rPr lang="en-US" dirty="0"/>
              <a:t>Governance vs Management?</a:t>
            </a:r>
          </a:p>
        </p:txBody>
      </p:sp>
      <p:sp>
        <p:nvSpPr>
          <p:cNvPr id="3" name="Text Placeholder 2">
            <a:extLst>
              <a:ext uri="{FF2B5EF4-FFF2-40B4-BE49-F238E27FC236}">
                <a16:creationId xmlns:a16="http://schemas.microsoft.com/office/drawing/2014/main" id="{3146512E-E091-E383-957A-11FCA886C7F1}"/>
              </a:ext>
            </a:extLst>
          </p:cNvPr>
          <p:cNvSpPr>
            <a:spLocks noGrp="1"/>
          </p:cNvSpPr>
          <p:nvPr>
            <p:ph type="body" idx="1"/>
          </p:nvPr>
        </p:nvSpPr>
        <p:spPr>
          <a:xfrm>
            <a:off x="439365" y="1185237"/>
            <a:ext cx="11467289" cy="5312840"/>
          </a:xfrm>
        </p:spPr>
        <p:txBody>
          <a:bodyPr>
            <a:normAutofit fontScale="92500" lnSpcReduction="10000"/>
          </a:bodyPr>
          <a:lstStyle/>
          <a:p>
            <a:pPr marL="114300" indent="0">
              <a:buNone/>
            </a:pPr>
            <a:r>
              <a:rPr lang="en-US" dirty="0"/>
              <a:t>What is governance?</a:t>
            </a:r>
          </a:p>
          <a:p>
            <a:r>
              <a:rPr lang="en-US" dirty="0"/>
              <a:t>Governance aims to provide direction for the attainment of business objectives. Direction is set through prioritization and decision-making.</a:t>
            </a:r>
          </a:p>
          <a:p>
            <a:r>
              <a:rPr lang="en-US" dirty="0"/>
              <a:t>Governance is concerned with setting goals, making strategic decisions, and providing oversight to ensure that an organization is achieving its objectives in a responsible and sustainable way</a:t>
            </a:r>
          </a:p>
          <a:p>
            <a:endParaRPr lang="en-US" dirty="0"/>
          </a:p>
          <a:p>
            <a:pPr marL="114300" indent="0">
              <a:buNone/>
            </a:pPr>
            <a:r>
              <a:rPr lang="en-US" dirty="0"/>
              <a:t>What is management?</a:t>
            </a:r>
          </a:p>
          <a:p>
            <a:r>
              <a:rPr lang="en-US" dirty="0"/>
              <a:t>Management aims to implement policies and procedures to achieve the goals and direction set by the governance body.</a:t>
            </a:r>
          </a:p>
          <a:p>
            <a:r>
              <a:rPr lang="en-US" dirty="0"/>
              <a:t>Management is responsible for implementing the decisions made by the governing body, managing resources effectively, and ensuring that the organization runs smoothly on a day-to-day basis</a:t>
            </a:r>
          </a:p>
          <a:p>
            <a:endParaRPr lang="en-US" dirty="0"/>
          </a:p>
        </p:txBody>
      </p:sp>
    </p:spTree>
    <p:extLst>
      <p:ext uri="{BB962C8B-B14F-4D97-AF65-F5344CB8AC3E}">
        <p14:creationId xmlns:p14="http://schemas.microsoft.com/office/powerpoint/2010/main" val="165079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BE58-CAA2-3CDE-79C4-3E43A88B4D94}"/>
              </a:ext>
            </a:extLst>
          </p:cNvPr>
          <p:cNvSpPr>
            <a:spLocks noGrp="1"/>
          </p:cNvSpPr>
          <p:nvPr>
            <p:ph type="title"/>
          </p:nvPr>
        </p:nvSpPr>
        <p:spPr/>
        <p:txBody>
          <a:bodyPr/>
          <a:lstStyle/>
          <a:p>
            <a:r>
              <a:rPr lang="en-US" dirty="0"/>
              <a:t>What is the objective of IT Management?</a:t>
            </a:r>
          </a:p>
        </p:txBody>
      </p:sp>
      <p:sp>
        <p:nvSpPr>
          <p:cNvPr id="3" name="Text Placeholder 2">
            <a:extLst>
              <a:ext uri="{FF2B5EF4-FFF2-40B4-BE49-F238E27FC236}">
                <a16:creationId xmlns:a16="http://schemas.microsoft.com/office/drawing/2014/main" id="{638D254C-B80E-5C04-D532-E459157BAB34}"/>
              </a:ext>
            </a:extLst>
          </p:cNvPr>
          <p:cNvSpPr>
            <a:spLocks noGrp="1"/>
          </p:cNvSpPr>
          <p:nvPr>
            <p:ph type="body" idx="1"/>
          </p:nvPr>
        </p:nvSpPr>
        <p:spPr/>
        <p:txBody>
          <a:bodyPr/>
          <a:lstStyle/>
          <a:p>
            <a:r>
              <a:rPr lang="en-US" dirty="0"/>
              <a:t>IT management refers to the monitoring, administration, and controlling of the IT assets of an organization.</a:t>
            </a:r>
          </a:p>
          <a:p>
            <a:endParaRPr lang="en-US" dirty="0"/>
          </a:p>
          <a:p>
            <a:r>
              <a:rPr lang="en-US" dirty="0"/>
              <a:t>One objective of IT management is to ensure that IT assets operate effectively and efficiently.</a:t>
            </a:r>
          </a:p>
          <a:p>
            <a:endParaRPr lang="en-US" dirty="0"/>
          </a:p>
          <a:p>
            <a:r>
              <a:rPr lang="en-US" dirty="0"/>
              <a:t>It aims to align the performance of those IT assets with the given business requirements.</a:t>
            </a:r>
          </a:p>
        </p:txBody>
      </p:sp>
    </p:spTree>
    <p:extLst>
      <p:ext uri="{BB962C8B-B14F-4D97-AF65-F5344CB8AC3E}">
        <p14:creationId xmlns:p14="http://schemas.microsoft.com/office/powerpoint/2010/main" val="144075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3A8F-4A7C-9E9C-A294-D38F397D62E5}"/>
              </a:ext>
            </a:extLst>
          </p:cNvPr>
          <p:cNvSpPr>
            <a:spLocks noGrp="1"/>
          </p:cNvSpPr>
          <p:nvPr>
            <p:ph type="title"/>
          </p:nvPr>
        </p:nvSpPr>
        <p:spPr/>
        <p:txBody>
          <a:bodyPr/>
          <a:lstStyle/>
          <a:p>
            <a:r>
              <a:rPr lang="en-US" dirty="0"/>
              <a:t>What will we cover?</a:t>
            </a:r>
          </a:p>
        </p:txBody>
      </p:sp>
      <p:sp>
        <p:nvSpPr>
          <p:cNvPr id="3" name="Text Placeholder 2">
            <a:extLst>
              <a:ext uri="{FF2B5EF4-FFF2-40B4-BE49-F238E27FC236}">
                <a16:creationId xmlns:a16="http://schemas.microsoft.com/office/drawing/2014/main" id="{8335ADB8-8363-0DFD-192E-49B66AF508C8}"/>
              </a:ext>
            </a:extLst>
          </p:cNvPr>
          <p:cNvSpPr>
            <a:spLocks noGrp="1"/>
          </p:cNvSpPr>
          <p:nvPr>
            <p:ph type="body" idx="1"/>
          </p:nvPr>
        </p:nvSpPr>
        <p:spPr/>
        <p:txBody>
          <a:bodyPr/>
          <a:lstStyle/>
          <a:p>
            <a:r>
              <a:rPr lang="en-US" dirty="0"/>
              <a:t>IT resource management.</a:t>
            </a:r>
            <a:br>
              <a:rPr lang="en-US" dirty="0"/>
            </a:br>
            <a:endParaRPr lang="en-US" dirty="0"/>
          </a:p>
          <a:p>
            <a:r>
              <a:rPr lang="en-US" dirty="0"/>
              <a:t>IT service provider acquisition and management.</a:t>
            </a:r>
          </a:p>
          <a:p>
            <a:endParaRPr lang="en-US" dirty="0"/>
          </a:p>
          <a:p>
            <a:r>
              <a:rPr lang="en-US" dirty="0"/>
              <a:t>IT performance monitoring and reporting.</a:t>
            </a:r>
          </a:p>
          <a:p>
            <a:endParaRPr lang="en-US" dirty="0"/>
          </a:p>
          <a:p>
            <a:r>
              <a:rPr lang="en-US" dirty="0"/>
              <a:t>Quality assurance and quality management in IT.</a:t>
            </a:r>
          </a:p>
        </p:txBody>
      </p:sp>
    </p:spTree>
    <p:extLst>
      <p:ext uri="{BB962C8B-B14F-4D97-AF65-F5344CB8AC3E}">
        <p14:creationId xmlns:p14="http://schemas.microsoft.com/office/powerpoint/2010/main" val="22141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2EA6-4D47-1862-4A1F-99B5C3A6AB89}"/>
              </a:ext>
            </a:extLst>
          </p:cNvPr>
          <p:cNvSpPr>
            <a:spLocks noGrp="1"/>
          </p:cNvSpPr>
          <p:nvPr>
            <p:ph type="title"/>
          </p:nvPr>
        </p:nvSpPr>
        <p:spPr/>
        <p:txBody>
          <a:bodyPr/>
          <a:lstStyle/>
          <a:p>
            <a:r>
              <a:rPr lang="en-US" dirty="0"/>
              <a:t>IT Resource Management </a:t>
            </a:r>
          </a:p>
        </p:txBody>
      </p:sp>
      <p:sp>
        <p:nvSpPr>
          <p:cNvPr id="3" name="Text Placeholder 2">
            <a:extLst>
              <a:ext uri="{FF2B5EF4-FFF2-40B4-BE49-F238E27FC236}">
                <a16:creationId xmlns:a16="http://schemas.microsoft.com/office/drawing/2014/main" id="{DBA71134-D014-FF96-7448-B29FC3732FC1}"/>
              </a:ext>
            </a:extLst>
          </p:cNvPr>
          <p:cNvSpPr>
            <a:spLocks noGrp="1"/>
          </p:cNvSpPr>
          <p:nvPr>
            <p:ph type="body" idx="1"/>
          </p:nvPr>
        </p:nvSpPr>
        <p:spPr/>
        <p:txBody>
          <a:bodyPr>
            <a:normAutofit/>
          </a:bodyPr>
          <a:lstStyle/>
          <a:p>
            <a:r>
              <a:rPr lang="en-US" dirty="0"/>
              <a:t>Each enterprise faces the challenge of using its limited resources, including people and money, to achieve its goals and objectives.</a:t>
            </a:r>
          </a:p>
          <a:p>
            <a:endParaRPr lang="en-US" dirty="0"/>
          </a:p>
          <a:p>
            <a:r>
              <a:rPr lang="en-US" dirty="0"/>
              <a:t>Hiring is one of the most important aspects of IT management.</a:t>
            </a:r>
          </a:p>
          <a:p>
            <a:endParaRPr lang="en-US" dirty="0"/>
          </a:p>
          <a:p>
            <a:r>
              <a:rPr lang="en-US" dirty="0"/>
              <a:t>An organization’s hiring practices are important to ensure that the most effective and efficient employees are chosen and the organization is in compliance with legal recruitment requirements.</a:t>
            </a:r>
          </a:p>
        </p:txBody>
      </p:sp>
    </p:spTree>
    <p:extLst>
      <p:ext uri="{BB962C8B-B14F-4D97-AF65-F5344CB8AC3E}">
        <p14:creationId xmlns:p14="http://schemas.microsoft.com/office/powerpoint/2010/main" val="198959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8551</TotalTime>
  <Words>1417</Words>
  <Application>Microsoft Office PowerPoint</Application>
  <PresentationFormat>Widescreen</PresentationFormat>
  <Paragraphs>141</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Lecture 6</vt:lpstr>
      <vt:lpstr>Recap – Governance and Management of IT</vt:lpstr>
      <vt:lpstr>PowerPoint Presentation</vt:lpstr>
      <vt:lpstr>PowerPoint Presentation</vt:lpstr>
      <vt:lpstr>Section 2 – IT Management </vt:lpstr>
      <vt:lpstr>Governance vs Management?</vt:lpstr>
      <vt:lpstr>What is the objective of IT Management?</vt:lpstr>
      <vt:lpstr>What will we cover?</vt:lpstr>
      <vt:lpstr>IT Resource Management </vt:lpstr>
      <vt:lpstr>IT Resource Management – Other policies</vt:lpstr>
      <vt:lpstr>IT Resource Management – Other policies</vt:lpstr>
      <vt:lpstr>IT Resource Management – Other policies</vt:lpstr>
      <vt:lpstr>PowerPoint Presentation</vt:lpstr>
      <vt:lpstr>Why are these policies necessary?</vt:lpstr>
      <vt:lpstr>IT service provider acquisition and management</vt:lpstr>
      <vt:lpstr>IT service provider acquisition and management</vt:lpstr>
      <vt:lpstr>Evaluation criteria for outsourcing</vt:lpstr>
      <vt:lpstr>As an IS auditor</vt:lpstr>
      <vt:lpstr>Outsourcing steps</vt:lpstr>
      <vt:lpstr>Read </vt:lpstr>
      <vt:lpstr>Reducing risk in outsourcing decisions</vt:lpstr>
      <vt:lpstr>Provisions for an outsourcing contract</vt:lpstr>
      <vt:lpstr>Role of IS Auditor </vt:lpstr>
      <vt:lpstr>Outsourcing and 3rd party audit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131</cp:revision>
  <dcterms:created xsi:type="dcterms:W3CDTF">2023-01-26T16:41:47Z</dcterms:created>
  <dcterms:modified xsi:type="dcterms:W3CDTF">2024-03-15T16:40:10Z</dcterms:modified>
</cp:coreProperties>
</file>