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353" r:id="rId3"/>
    <p:sldId id="370" r:id="rId4"/>
    <p:sldId id="393" r:id="rId5"/>
    <p:sldId id="394" r:id="rId6"/>
    <p:sldId id="373" r:id="rId7"/>
    <p:sldId id="395" r:id="rId8"/>
    <p:sldId id="402" r:id="rId9"/>
    <p:sldId id="396" r:id="rId10"/>
    <p:sldId id="397" r:id="rId11"/>
    <p:sldId id="374" r:id="rId12"/>
    <p:sldId id="375" r:id="rId13"/>
    <p:sldId id="376" r:id="rId14"/>
    <p:sldId id="377" r:id="rId15"/>
    <p:sldId id="378" r:id="rId16"/>
    <p:sldId id="379" r:id="rId17"/>
    <p:sldId id="381" r:id="rId18"/>
    <p:sldId id="384" r:id="rId19"/>
    <p:sldId id="380" r:id="rId20"/>
    <p:sldId id="382" r:id="rId21"/>
    <p:sldId id="383" r:id="rId22"/>
    <p:sldId id="398" r:id="rId23"/>
    <p:sldId id="399" r:id="rId24"/>
    <p:sldId id="400" r:id="rId25"/>
    <p:sldId id="401" r:id="rId26"/>
    <p:sldId id="385" r:id="rId27"/>
    <p:sldId id="387" r:id="rId28"/>
    <p:sldId id="386" r:id="rId29"/>
    <p:sldId id="388" r:id="rId30"/>
    <p:sldId id="389" r:id="rId31"/>
    <p:sldId id="390" r:id="rId32"/>
    <p:sldId id="391"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65klfP/kWgPQAZ+MyMRoCwUvE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79" d="100"/>
          <a:sy n="79" d="100"/>
        </p:scale>
        <p:origin x="797"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4494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03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880281" y="921452"/>
            <a:ext cx="4985018" cy="32686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7200"/>
              <a:buFont typeface="Calibri"/>
              <a:buNone/>
            </a:pPr>
            <a:r>
              <a:rPr lang="en-US" sz="7200" dirty="0"/>
              <a:t>Lecture 7</a:t>
            </a:r>
            <a:endParaRPr dirty="0"/>
          </a:p>
        </p:txBody>
      </p:sp>
      <p:sp>
        <p:nvSpPr>
          <p:cNvPr id="90" name="Google Shape;90;p1"/>
          <p:cNvSpPr txBox="1">
            <a:spLocks noGrp="1"/>
          </p:cNvSpPr>
          <p:nvPr>
            <p:ph type="subTitle" idx="1"/>
          </p:nvPr>
        </p:nvSpPr>
        <p:spPr>
          <a:xfrm>
            <a:off x="880281" y="4285129"/>
            <a:ext cx="4985017" cy="14204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CS494 – Information System Audit and Control </a:t>
            </a:r>
            <a:endParaRPr dirty="0"/>
          </a:p>
          <a:p>
            <a:pPr marL="0" lvl="0" indent="0" algn="l" rtl="0">
              <a:lnSpc>
                <a:spcPct val="90000"/>
              </a:lnSpc>
              <a:spcBef>
                <a:spcPts val="1000"/>
              </a:spcBef>
              <a:spcAft>
                <a:spcPts val="0"/>
              </a:spcAft>
              <a:buClr>
                <a:schemeClr val="dk1"/>
              </a:buClr>
              <a:buSzPts val="2400"/>
              <a:buNone/>
            </a:pPr>
            <a:r>
              <a:rPr lang="en-US" dirty="0"/>
              <a:t>25</a:t>
            </a:r>
            <a:r>
              <a:rPr lang="en-US" baseline="30000" dirty="0"/>
              <a:t>th</a:t>
            </a:r>
            <a:r>
              <a:rPr lang="en-US" dirty="0"/>
              <a:t>  March 2023</a:t>
            </a:r>
            <a:endParaRPr dirty="0"/>
          </a:p>
        </p:txBody>
      </p:sp>
      <p:sp>
        <p:nvSpPr>
          <p:cNvPr id="91" name="Google Shape;91;p1"/>
          <p:cNvSpPr/>
          <p:nvPr/>
        </p:nvSpPr>
        <p:spPr>
          <a:xfrm>
            <a:off x="6000601" y="1073777"/>
            <a:ext cx="5623281" cy="4686943"/>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6AD2-B306-FA7E-9367-FDBCD2EB398B}"/>
              </a:ext>
            </a:extLst>
          </p:cNvPr>
          <p:cNvSpPr>
            <a:spLocks noGrp="1"/>
          </p:cNvSpPr>
          <p:nvPr>
            <p:ph type="title"/>
          </p:nvPr>
        </p:nvSpPr>
        <p:spPr/>
        <p:txBody>
          <a:bodyPr/>
          <a:lstStyle/>
          <a:p>
            <a:r>
              <a:rPr lang="en-US" dirty="0"/>
              <a:t>Quality Assurance vs Quality Control </a:t>
            </a:r>
          </a:p>
        </p:txBody>
      </p:sp>
      <p:sp>
        <p:nvSpPr>
          <p:cNvPr id="3" name="Text Placeholder 2">
            <a:extLst>
              <a:ext uri="{FF2B5EF4-FFF2-40B4-BE49-F238E27FC236}">
                <a16:creationId xmlns:a16="http://schemas.microsoft.com/office/drawing/2014/main" id="{03712C07-72D7-23A2-2CB4-86FC579A0135}"/>
              </a:ext>
            </a:extLst>
          </p:cNvPr>
          <p:cNvSpPr>
            <a:spLocks noGrp="1"/>
          </p:cNvSpPr>
          <p:nvPr>
            <p:ph type="body" idx="1"/>
          </p:nvPr>
        </p:nvSpPr>
        <p:spPr/>
        <p:txBody>
          <a:bodyPr>
            <a:normAutofit/>
          </a:bodyPr>
          <a:lstStyle/>
          <a:p>
            <a:pPr marL="114300" indent="0">
              <a:buNone/>
            </a:pPr>
            <a:r>
              <a:rPr lang="en-US" dirty="0"/>
              <a:t>Quality assurance (QA) refers to the process of ensuring that products or services are designed and developed to meet the required quality standards.</a:t>
            </a:r>
          </a:p>
          <a:p>
            <a:pPr marL="114300" indent="0">
              <a:buNone/>
            </a:pPr>
            <a:endParaRPr lang="en-US" dirty="0"/>
          </a:p>
          <a:p>
            <a:pPr marL="114300" indent="0">
              <a:buNone/>
            </a:pPr>
            <a:r>
              <a:rPr lang="en-US" dirty="0"/>
              <a:t>Quality control (QC) is a method for performing tests or reviews to verify that the product is free of defects and meets the user’s requirements. </a:t>
            </a:r>
          </a:p>
          <a:p>
            <a:pPr marL="114300" indent="0">
              <a:buNone/>
            </a:pPr>
            <a:endParaRPr lang="en-US" dirty="0"/>
          </a:p>
          <a:p>
            <a:pPr marL="114300" indent="0">
              <a:buNone/>
            </a:pPr>
            <a:r>
              <a:rPr lang="en-US" dirty="0"/>
              <a:t>QA is preventive – QC is detective.</a:t>
            </a:r>
          </a:p>
        </p:txBody>
      </p:sp>
    </p:spTree>
    <p:extLst>
      <p:ext uri="{BB962C8B-B14F-4D97-AF65-F5344CB8AC3E}">
        <p14:creationId xmlns:p14="http://schemas.microsoft.com/office/powerpoint/2010/main" val="91661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8F1A41F4-3045-E26E-5339-2A27D39298F9}"/>
              </a:ext>
            </a:extLst>
          </p:cNvPr>
          <p:cNvPicPr>
            <a:picLocks noChangeAspect="1"/>
          </p:cNvPicPr>
          <p:nvPr/>
        </p:nvPicPr>
        <p:blipFill rotWithShape="1">
          <a:blip r:embed="rId2"/>
          <a:srcRect r="28900" b="-446"/>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133898-3DE5-E603-D761-7F38C678C13A}"/>
              </a:ext>
            </a:extLst>
          </p:cNvPr>
          <p:cNvSpPr>
            <a:spLocks noGrp="1"/>
          </p:cNvSpPr>
          <p:nvPr>
            <p:ph type="title"/>
          </p:nvPr>
        </p:nvSpPr>
        <p:spPr>
          <a:xfrm>
            <a:off x="435309" y="1122363"/>
            <a:ext cx="8579482" cy="3204134"/>
          </a:xfrm>
        </p:spPr>
        <p:txBody>
          <a:bodyPr vert="horz" lIns="91440" tIns="45720" rIns="91440" bIns="45720" rtlCol="0" anchor="b">
            <a:normAutofit/>
          </a:bodyPr>
          <a:lstStyle/>
          <a:p>
            <a:pPr>
              <a:spcBef>
                <a:spcPct val="0"/>
              </a:spcBef>
            </a:pPr>
            <a:r>
              <a:rPr lang="en-US" sz="3700" kern="1200" dirty="0">
                <a:solidFill>
                  <a:schemeClr val="tx1"/>
                </a:solidFill>
                <a:latin typeface="+mj-lt"/>
                <a:ea typeface="+mj-ea"/>
                <a:cs typeface="+mj-cs"/>
              </a:rPr>
              <a:t>Chapter 3 –</a:t>
            </a:r>
            <a:br>
              <a:rPr lang="en-US" sz="3700" kern="1200" dirty="0">
                <a:solidFill>
                  <a:schemeClr val="tx1"/>
                </a:solidFill>
                <a:latin typeface="+mj-lt"/>
                <a:ea typeface="+mj-ea"/>
                <a:cs typeface="+mj-cs"/>
              </a:rPr>
            </a:br>
            <a:br>
              <a:rPr lang="en-US" sz="3700" kern="1200" dirty="0">
                <a:solidFill>
                  <a:schemeClr val="tx1"/>
                </a:solidFill>
                <a:latin typeface="+mj-lt"/>
                <a:ea typeface="+mj-ea"/>
                <a:cs typeface="+mj-cs"/>
              </a:rPr>
            </a:br>
            <a:r>
              <a:rPr lang="en-US" sz="3700" kern="1200" dirty="0">
                <a:solidFill>
                  <a:schemeClr val="tx1"/>
                </a:solidFill>
                <a:latin typeface="+mj-lt"/>
                <a:ea typeface="+mj-ea"/>
                <a:cs typeface="+mj-cs"/>
              </a:rPr>
              <a:t>Information Systems Acquisition,</a:t>
            </a:r>
            <a:br>
              <a:rPr lang="en-US" sz="3700" kern="1200" dirty="0">
                <a:solidFill>
                  <a:schemeClr val="tx1"/>
                </a:solidFill>
                <a:latin typeface="+mj-lt"/>
                <a:ea typeface="+mj-ea"/>
                <a:cs typeface="+mj-cs"/>
              </a:rPr>
            </a:br>
            <a:r>
              <a:rPr lang="en-US" sz="3700" kern="1200" dirty="0">
                <a:solidFill>
                  <a:schemeClr val="tx1"/>
                </a:solidFill>
                <a:latin typeface="+mj-lt"/>
                <a:ea typeface="+mj-ea"/>
                <a:cs typeface="+mj-cs"/>
              </a:rPr>
              <a:t>Development, and Implementation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343760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E356-1380-01DD-3BFC-C6ED61A4C17B}"/>
              </a:ext>
            </a:extLst>
          </p:cNvPr>
          <p:cNvSpPr>
            <a:spLocks noGrp="1"/>
          </p:cNvSpPr>
          <p:nvPr>
            <p:ph type="title"/>
          </p:nvPr>
        </p:nvSpPr>
        <p:spPr/>
        <p:txBody>
          <a:bodyPr/>
          <a:lstStyle/>
          <a:p>
            <a:r>
              <a:rPr lang="en-US" dirty="0"/>
              <a:t>Learning objective</a:t>
            </a:r>
          </a:p>
        </p:txBody>
      </p:sp>
      <p:sp>
        <p:nvSpPr>
          <p:cNvPr id="3" name="Text Placeholder 2">
            <a:extLst>
              <a:ext uri="{FF2B5EF4-FFF2-40B4-BE49-F238E27FC236}">
                <a16:creationId xmlns:a16="http://schemas.microsoft.com/office/drawing/2014/main" id="{167B376F-8DC6-7415-51E0-D3A94CA2FC0A}"/>
              </a:ext>
            </a:extLst>
          </p:cNvPr>
          <p:cNvSpPr>
            <a:spLocks noGrp="1"/>
          </p:cNvSpPr>
          <p:nvPr>
            <p:ph type="body" idx="1"/>
          </p:nvPr>
        </p:nvSpPr>
        <p:spPr>
          <a:xfrm>
            <a:off x="838200" y="1825624"/>
            <a:ext cx="10515600" cy="4915643"/>
          </a:xfrm>
        </p:spPr>
        <p:txBody>
          <a:bodyPr>
            <a:normAutofit/>
          </a:bodyPr>
          <a:lstStyle/>
          <a:p>
            <a:pPr marL="114300" indent="0">
              <a:buNone/>
            </a:pPr>
            <a:r>
              <a:rPr lang="en-US" dirty="0"/>
              <a:t>Information systems are implemented to meet certain business objectives? </a:t>
            </a:r>
          </a:p>
          <a:p>
            <a:pPr marL="114300" indent="0">
              <a:buNone/>
            </a:pPr>
            <a:r>
              <a:rPr lang="en-US" dirty="0"/>
              <a:t>Having an information system implemented itself isn’t an objective.</a:t>
            </a:r>
          </a:p>
          <a:p>
            <a:pPr marL="114300" indent="0">
              <a:buNone/>
            </a:pPr>
            <a:r>
              <a:rPr lang="en-US" dirty="0"/>
              <a:t>An auditor needs to examine the process via which this is done to ensure business objectives are met in the end. </a:t>
            </a:r>
          </a:p>
          <a:p>
            <a:pPr marL="114300" indent="0">
              <a:buNone/>
            </a:pPr>
            <a:r>
              <a:rPr lang="en-US" dirty="0"/>
              <a:t>E.g. Oracle Fusion implementation</a:t>
            </a:r>
          </a:p>
        </p:txBody>
      </p:sp>
    </p:spTree>
    <p:extLst>
      <p:ext uri="{BB962C8B-B14F-4D97-AF65-F5344CB8AC3E}">
        <p14:creationId xmlns:p14="http://schemas.microsoft.com/office/powerpoint/2010/main" val="387074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3991-0FF3-7143-E818-A6ABC16A42F7}"/>
              </a:ext>
            </a:extLst>
          </p:cNvPr>
          <p:cNvSpPr>
            <a:spLocks noGrp="1"/>
          </p:cNvSpPr>
          <p:nvPr>
            <p:ph type="title"/>
          </p:nvPr>
        </p:nvSpPr>
        <p:spPr/>
        <p:txBody>
          <a:bodyPr/>
          <a:lstStyle/>
          <a:p>
            <a:r>
              <a:rPr lang="en-US" dirty="0"/>
              <a:t>What we will cover</a:t>
            </a:r>
          </a:p>
        </p:txBody>
      </p:sp>
      <p:sp>
        <p:nvSpPr>
          <p:cNvPr id="3" name="Text Placeholder 2">
            <a:extLst>
              <a:ext uri="{FF2B5EF4-FFF2-40B4-BE49-F238E27FC236}">
                <a16:creationId xmlns:a16="http://schemas.microsoft.com/office/drawing/2014/main" id="{948E5195-2DED-4505-0306-CCF6C8D8592D}"/>
              </a:ext>
            </a:extLst>
          </p:cNvPr>
          <p:cNvSpPr>
            <a:spLocks noGrp="1"/>
          </p:cNvSpPr>
          <p:nvPr>
            <p:ph type="body" idx="1"/>
          </p:nvPr>
        </p:nvSpPr>
        <p:spPr/>
        <p:txBody>
          <a:bodyPr/>
          <a:lstStyle/>
          <a:p>
            <a:pPr marL="114300" indent="0">
              <a:buNone/>
            </a:pPr>
            <a:r>
              <a:rPr lang="en-US" dirty="0"/>
              <a:t>The following topics will be covered in this chapter:</a:t>
            </a:r>
          </a:p>
          <a:p>
            <a:pPr marL="114300" indent="0">
              <a:buNone/>
            </a:pPr>
            <a:endParaRPr lang="en-US" dirty="0"/>
          </a:p>
          <a:p>
            <a:r>
              <a:rPr lang="en-US" dirty="0"/>
              <a:t>Project management structure</a:t>
            </a:r>
          </a:p>
          <a:p>
            <a:r>
              <a:rPr lang="en-US" dirty="0"/>
              <a:t>Business case and feasibility analysis</a:t>
            </a:r>
          </a:p>
          <a:p>
            <a:r>
              <a:rPr lang="en-US" dirty="0"/>
              <a:t>System development methodologies</a:t>
            </a:r>
          </a:p>
          <a:p>
            <a:r>
              <a:rPr lang="en-US" dirty="0"/>
              <a:t>Control identification and design</a:t>
            </a:r>
          </a:p>
        </p:txBody>
      </p:sp>
    </p:spTree>
    <p:extLst>
      <p:ext uri="{BB962C8B-B14F-4D97-AF65-F5344CB8AC3E}">
        <p14:creationId xmlns:p14="http://schemas.microsoft.com/office/powerpoint/2010/main" val="197938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A642-5034-F1ED-B2B4-81BFD4AE3F8D}"/>
              </a:ext>
            </a:extLst>
          </p:cNvPr>
          <p:cNvSpPr>
            <a:spLocks noGrp="1"/>
          </p:cNvSpPr>
          <p:nvPr>
            <p:ph type="title"/>
          </p:nvPr>
        </p:nvSpPr>
        <p:spPr/>
        <p:txBody>
          <a:bodyPr/>
          <a:lstStyle/>
          <a:p>
            <a:r>
              <a:rPr lang="en-US" dirty="0"/>
              <a:t> Project management structure</a:t>
            </a:r>
          </a:p>
        </p:txBody>
      </p:sp>
      <p:sp>
        <p:nvSpPr>
          <p:cNvPr id="3" name="Text Placeholder 2">
            <a:extLst>
              <a:ext uri="{FF2B5EF4-FFF2-40B4-BE49-F238E27FC236}">
                <a16:creationId xmlns:a16="http://schemas.microsoft.com/office/drawing/2014/main" id="{E1681CED-6477-41CA-69B6-764E1C1CEC4F}"/>
              </a:ext>
            </a:extLst>
          </p:cNvPr>
          <p:cNvSpPr>
            <a:spLocks noGrp="1"/>
          </p:cNvSpPr>
          <p:nvPr>
            <p:ph type="body" idx="1"/>
          </p:nvPr>
        </p:nvSpPr>
        <p:spPr>
          <a:xfrm>
            <a:off x="838200" y="1825624"/>
            <a:ext cx="10515600" cy="4857277"/>
          </a:xfrm>
        </p:spPr>
        <p:txBody>
          <a:bodyPr>
            <a:normAutofit/>
          </a:bodyPr>
          <a:lstStyle/>
          <a:p>
            <a:pPr marL="114300" indent="0">
              <a:buNone/>
            </a:pPr>
            <a:r>
              <a:rPr lang="en-US" dirty="0"/>
              <a:t>Three types of project management organizational structures outline the authority and control within an organization:</a:t>
            </a:r>
          </a:p>
          <a:p>
            <a:endParaRPr lang="en-US" dirty="0"/>
          </a:p>
          <a:p>
            <a:r>
              <a:rPr lang="en-US" dirty="0"/>
              <a:t>Functional Structured </a:t>
            </a:r>
          </a:p>
          <a:p>
            <a:r>
              <a:rPr lang="en-US" dirty="0"/>
              <a:t>Project Structured </a:t>
            </a:r>
          </a:p>
          <a:p>
            <a:r>
              <a:rPr lang="en-US" dirty="0"/>
              <a:t>Matrix Structured </a:t>
            </a:r>
          </a:p>
          <a:p>
            <a:endParaRPr lang="en-US" dirty="0"/>
          </a:p>
        </p:txBody>
      </p:sp>
    </p:spTree>
    <p:extLst>
      <p:ext uri="{BB962C8B-B14F-4D97-AF65-F5344CB8AC3E}">
        <p14:creationId xmlns:p14="http://schemas.microsoft.com/office/powerpoint/2010/main" val="91754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9854-502A-70BE-7D09-F3FCA76062E4}"/>
              </a:ext>
            </a:extLst>
          </p:cNvPr>
          <p:cNvSpPr>
            <a:spLocks noGrp="1"/>
          </p:cNvSpPr>
          <p:nvPr>
            <p:ph type="title"/>
          </p:nvPr>
        </p:nvSpPr>
        <p:spPr/>
        <p:txBody>
          <a:bodyPr/>
          <a:lstStyle/>
          <a:p>
            <a:r>
              <a:rPr lang="en-US" dirty="0"/>
              <a:t> Project management structure</a:t>
            </a:r>
          </a:p>
        </p:txBody>
      </p:sp>
      <p:sp>
        <p:nvSpPr>
          <p:cNvPr id="3" name="Text Placeholder 2">
            <a:extLst>
              <a:ext uri="{FF2B5EF4-FFF2-40B4-BE49-F238E27FC236}">
                <a16:creationId xmlns:a16="http://schemas.microsoft.com/office/drawing/2014/main" id="{53120085-D59B-4820-FB3F-32641474C61B}"/>
              </a:ext>
            </a:extLst>
          </p:cNvPr>
          <p:cNvSpPr>
            <a:spLocks noGrp="1"/>
          </p:cNvSpPr>
          <p:nvPr>
            <p:ph type="body" idx="1"/>
          </p:nvPr>
        </p:nvSpPr>
        <p:spPr/>
        <p:txBody>
          <a:bodyPr/>
          <a:lstStyle/>
          <a:p>
            <a:pPr marL="114300" indent="0">
              <a:buNone/>
            </a:pPr>
            <a:r>
              <a:rPr lang="en-US" dirty="0"/>
              <a:t>Functional Structured</a:t>
            </a:r>
          </a:p>
          <a:p>
            <a:pPr marL="114300" indent="0">
              <a:buNone/>
            </a:pPr>
            <a:endParaRPr lang="en-US" dirty="0"/>
          </a:p>
          <a:p>
            <a:pPr marL="114300" indent="0">
              <a:buNone/>
            </a:pPr>
            <a:r>
              <a:rPr lang="en-US" dirty="0"/>
              <a:t>A functional manager heads each department and reports to an executive. These functional managers — not other staff — coordinate the project, and they select team members from each department to support the project, in addition to their functional responsibilities.</a:t>
            </a:r>
          </a:p>
          <a:p>
            <a:pPr marL="114300" indent="0">
              <a:buNone/>
            </a:pPr>
            <a:endParaRPr lang="en-US" dirty="0"/>
          </a:p>
          <a:p>
            <a:pPr marL="114300" indent="0">
              <a:buNone/>
            </a:pPr>
            <a:r>
              <a:rPr lang="en-US" dirty="0"/>
              <a:t>e.g. Most organizations … </a:t>
            </a:r>
          </a:p>
          <a:p>
            <a:endParaRPr lang="en-US" dirty="0"/>
          </a:p>
        </p:txBody>
      </p:sp>
    </p:spTree>
    <p:extLst>
      <p:ext uri="{BB962C8B-B14F-4D97-AF65-F5344CB8AC3E}">
        <p14:creationId xmlns:p14="http://schemas.microsoft.com/office/powerpoint/2010/main" val="195936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D731-E7BB-2D3B-AFF3-17D14A9DD1DB}"/>
              </a:ext>
            </a:extLst>
          </p:cNvPr>
          <p:cNvSpPr>
            <a:spLocks noGrp="1"/>
          </p:cNvSpPr>
          <p:nvPr>
            <p:ph type="title"/>
          </p:nvPr>
        </p:nvSpPr>
        <p:spPr/>
        <p:txBody>
          <a:bodyPr/>
          <a:lstStyle/>
          <a:p>
            <a:r>
              <a:rPr lang="en-US" dirty="0"/>
              <a:t> Project management structure</a:t>
            </a:r>
          </a:p>
        </p:txBody>
      </p:sp>
      <p:sp>
        <p:nvSpPr>
          <p:cNvPr id="3" name="Text Placeholder 2">
            <a:extLst>
              <a:ext uri="{FF2B5EF4-FFF2-40B4-BE49-F238E27FC236}">
                <a16:creationId xmlns:a16="http://schemas.microsoft.com/office/drawing/2014/main" id="{6F46A016-988F-64A3-643B-B37A569F4064}"/>
              </a:ext>
            </a:extLst>
          </p:cNvPr>
          <p:cNvSpPr>
            <a:spLocks noGrp="1"/>
          </p:cNvSpPr>
          <p:nvPr>
            <p:ph type="body" idx="1"/>
          </p:nvPr>
        </p:nvSpPr>
        <p:spPr/>
        <p:txBody>
          <a:bodyPr/>
          <a:lstStyle/>
          <a:p>
            <a:pPr marL="114300" indent="0">
              <a:buNone/>
            </a:pPr>
            <a:r>
              <a:rPr lang="en-US" dirty="0"/>
              <a:t>Project Structured</a:t>
            </a:r>
          </a:p>
          <a:p>
            <a:endParaRPr lang="en-US" dirty="0"/>
          </a:p>
          <a:p>
            <a:pPr marL="114300" indent="0">
              <a:buNone/>
            </a:pPr>
            <a:r>
              <a:rPr lang="en-US" dirty="0"/>
              <a:t>Dedicated project division within an organization. Project managers maintain sole authority for the project and are assigned dedicated staff who work toward project goal</a:t>
            </a:r>
          </a:p>
          <a:p>
            <a:endParaRPr lang="en-US" dirty="0"/>
          </a:p>
          <a:p>
            <a:r>
              <a:rPr lang="en-US" dirty="0"/>
              <a:t>E.g. Construction projects / oil rigs / mining companies</a:t>
            </a:r>
          </a:p>
        </p:txBody>
      </p:sp>
    </p:spTree>
    <p:extLst>
      <p:ext uri="{BB962C8B-B14F-4D97-AF65-F5344CB8AC3E}">
        <p14:creationId xmlns:p14="http://schemas.microsoft.com/office/powerpoint/2010/main" val="214080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D731-E7BB-2D3B-AFF3-17D14A9DD1DB}"/>
              </a:ext>
            </a:extLst>
          </p:cNvPr>
          <p:cNvSpPr>
            <a:spLocks noGrp="1"/>
          </p:cNvSpPr>
          <p:nvPr>
            <p:ph type="title"/>
          </p:nvPr>
        </p:nvSpPr>
        <p:spPr/>
        <p:txBody>
          <a:bodyPr/>
          <a:lstStyle/>
          <a:p>
            <a:r>
              <a:rPr lang="en-US" dirty="0"/>
              <a:t> Project management structure</a:t>
            </a:r>
          </a:p>
        </p:txBody>
      </p:sp>
      <p:sp>
        <p:nvSpPr>
          <p:cNvPr id="3" name="Text Placeholder 2">
            <a:extLst>
              <a:ext uri="{FF2B5EF4-FFF2-40B4-BE49-F238E27FC236}">
                <a16:creationId xmlns:a16="http://schemas.microsoft.com/office/drawing/2014/main" id="{6F46A016-988F-64A3-643B-B37A569F4064}"/>
              </a:ext>
            </a:extLst>
          </p:cNvPr>
          <p:cNvSpPr>
            <a:spLocks noGrp="1"/>
          </p:cNvSpPr>
          <p:nvPr>
            <p:ph type="body" idx="1"/>
          </p:nvPr>
        </p:nvSpPr>
        <p:spPr/>
        <p:txBody>
          <a:bodyPr/>
          <a:lstStyle/>
          <a:p>
            <a:pPr marL="114300" indent="0">
              <a:buNone/>
            </a:pPr>
            <a:r>
              <a:rPr lang="en-US" dirty="0"/>
              <a:t>Matrix Structured </a:t>
            </a:r>
          </a:p>
          <a:p>
            <a:endParaRPr lang="en-US" dirty="0"/>
          </a:p>
          <a:p>
            <a:pPr marL="114300" indent="0">
              <a:buNone/>
            </a:pPr>
            <a:r>
              <a:rPr lang="en-US" dirty="0"/>
              <a:t>In a matrix-structured organization, management authority is shared between the project manager and the department heads.</a:t>
            </a:r>
          </a:p>
          <a:p>
            <a:pPr marL="114300" indent="0">
              <a:buNone/>
            </a:pPr>
            <a:endParaRPr lang="en-US" dirty="0"/>
          </a:p>
          <a:p>
            <a:r>
              <a:rPr lang="en-US" dirty="0"/>
              <a:t>E.g. Gerry’s FedEx?</a:t>
            </a:r>
          </a:p>
        </p:txBody>
      </p:sp>
    </p:spTree>
    <p:extLst>
      <p:ext uri="{BB962C8B-B14F-4D97-AF65-F5344CB8AC3E}">
        <p14:creationId xmlns:p14="http://schemas.microsoft.com/office/powerpoint/2010/main" val="10676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80DB-A3DC-E8E5-62DE-8E4B3BC196C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E35F319-CEF2-FFB0-4D48-E4A6B1441D97}"/>
              </a:ext>
            </a:extLst>
          </p:cNvPr>
          <p:cNvSpPr>
            <a:spLocks noGrp="1"/>
          </p:cNvSpPr>
          <p:nvPr>
            <p:ph type="body" idx="1"/>
          </p:nvPr>
        </p:nvSpPr>
        <p:spPr/>
        <p:txBody>
          <a:bodyPr>
            <a:normAutofit/>
          </a:bodyPr>
          <a:lstStyle/>
          <a:p>
            <a:r>
              <a:rPr lang="en-US" sz="3000" dirty="0"/>
              <a:t>What structure is Procom out of all three? </a:t>
            </a:r>
          </a:p>
        </p:txBody>
      </p:sp>
    </p:spTree>
    <p:extLst>
      <p:ext uri="{BB962C8B-B14F-4D97-AF65-F5344CB8AC3E}">
        <p14:creationId xmlns:p14="http://schemas.microsoft.com/office/powerpoint/2010/main" val="418198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A106-2D71-BDE1-5F13-E16C7C96FF2B}"/>
              </a:ext>
            </a:extLst>
          </p:cNvPr>
          <p:cNvSpPr>
            <a:spLocks noGrp="1"/>
          </p:cNvSpPr>
          <p:nvPr>
            <p:ph type="title"/>
          </p:nvPr>
        </p:nvSpPr>
        <p:spPr/>
        <p:txBody>
          <a:bodyPr/>
          <a:lstStyle/>
          <a:p>
            <a:r>
              <a:rPr lang="en-US" dirty="0"/>
              <a:t>Project Management Roles / Responsibilities</a:t>
            </a:r>
          </a:p>
        </p:txBody>
      </p:sp>
      <p:sp>
        <p:nvSpPr>
          <p:cNvPr id="3" name="Text Placeholder 2">
            <a:extLst>
              <a:ext uri="{FF2B5EF4-FFF2-40B4-BE49-F238E27FC236}">
                <a16:creationId xmlns:a16="http://schemas.microsoft.com/office/drawing/2014/main" id="{5113D763-C86A-7EDB-F31D-0987EF753127}"/>
              </a:ext>
            </a:extLst>
          </p:cNvPr>
          <p:cNvSpPr>
            <a:spLocks noGrp="1"/>
          </p:cNvSpPr>
          <p:nvPr>
            <p:ph type="body" idx="1"/>
          </p:nvPr>
        </p:nvSpPr>
        <p:spPr>
          <a:xfrm>
            <a:off x="838200" y="1825625"/>
            <a:ext cx="10515600" cy="4667250"/>
          </a:xfrm>
        </p:spPr>
        <p:txBody>
          <a:bodyPr>
            <a:normAutofit fontScale="92500" lnSpcReduction="10000"/>
          </a:bodyPr>
          <a:lstStyle/>
          <a:p>
            <a:r>
              <a:rPr lang="en-US" dirty="0"/>
              <a:t>IS projects may be initiated from within any part of the organization, including the IT department. An IS project has specific objectives, deliverables, and start and end dates. Most IS projects are divisible into explicit phases (e.g., SDLC).</a:t>
            </a:r>
          </a:p>
          <a:p>
            <a:endParaRPr lang="en-US" dirty="0"/>
          </a:p>
          <a:p>
            <a:r>
              <a:rPr lang="en-US" dirty="0"/>
              <a:t>Project should be approved and prioritized by the IT steering committee.</a:t>
            </a:r>
          </a:p>
          <a:p>
            <a:endParaRPr lang="en-US" dirty="0"/>
          </a:p>
          <a:p>
            <a:r>
              <a:rPr lang="en-US" dirty="0"/>
              <a:t>The project manager should be assigned and given the relevant resources and infrastructure to ensure the smooth completion of the project.</a:t>
            </a:r>
          </a:p>
          <a:p>
            <a:endParaRPr lang="en-US" dirty="0"/>
          </a:p>
          <a:p>
            <a:r>
              <a:rPr lang="en-US" dirty="0"/>
              <a:t>Does the project manager need to be from IT?</a:t>
            </a:r>
          </a:p>
        </p:txBody>
      </p:sp>
    </p:spTree>
    <p:extLst>
      <p:ext uri="{BB962C8B-B14F-4D97-AF65-F5344CB8AC3E}">
        <p14:creationId xmlns:p14="http://schemas.microsoft.com/office/powerpoint/2010/main" val="242643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3A8F-4A7C-9E9C-A294-D38F397D62E5}"/>
              </a:ext>
            </a:extLst>
          </p:cNvPr>
          <p:cNvSpPr>
            <a:spLocks noGrp="1"/>
          </p:cNvSpPr>
          <p:nvPr>
            <p:ph type="title"/>
          </p:nvPr>
        </p:nvSpPr>
        <p:spPr/>
        <p:txBody>
          <a:bodyPr/>
          <a:lstStyle/>
          <a:p>
            <a:r>
              <a:rPr lang="en-US" dirty="0"/>
              <a:t>Recap of IT Management.</a:t>
            </a:r>
          </a:p>
        </p:txBody>
      </p:sp>
      <p:sp>
        <p:nvSpPr>
          <p:cNvPr id="3" name="Text Placeholder 2">
            <a:extLst>
              <a:ext uri="{FF2B5EF4-FFF2-40B4-BE49-F238E27FC236}">
                <a16:creationId xmlns:a16="http://schemas.microsoft.com/office/drawing/2014/main" id="{8335ADB8-8363-0DFD-192E-49B66AF508C8}"/>
              </a:ext>
            </a:extLst>
          </p:cNvPr>
          <p:cNvSpPr>
            <a:spLocks noGrp="1"/>
          </p:cNvSpPr>
          <p:nvPr>
            <p:ph type="body" idx="1"/>
          </p:nvPr>
        </p:nvSpPr>
        <p:spPr/>
        <p:txBody>
          <a:bodyPr/>
          <a:lstStyle/>
          <a:p>
            <a:r>
              <a:rPr lang="en-US" dirty="0"/>
              <a:t>IT resource management.</a:t>
            </a:r>
            <a:br>
              <a:rPr lang="en-US" dirty="0"/>
            </a:br>
            <a:endParaRPr lang="en-US" dirty="0"/>
          </a:p>
          <a:p>
            <a:r>
              <a:rPr lang="en-US" dirty="0"/>
              <a:t>IT service provider acquisition and management.</a:t>
            </a:r>
          </a:p>
          <a:p>
            <a:endParaRPr lang="en-US" dirty="0"/>
          </a:p>
          <a:p>
            <a:r>
              <a:rPr lang="en-US" dirty="0"/>
              <a:t>IT performance monitoring and reporting.</a:t>
            </a:r>
          </a:p>
          <a:p>
            <a:endParaRPr lang="en-US" dirty="0"/>
          </a:p>
          <a:p>
            <a:r>
              <a:rPr lang="en-US" dirty="0"/>
              <a:t>Quality assurance and quality management in IT.</a:t>
            </a:r>
          </a:p>
        </p:txBody>
      </p:sp>
    </p:spTree>
    <p:extLst>
      <p:ext uri="{BB962C8B-B14F-4D97-AF65-F5344CB8AC3E}">
        <p14:creationId xmlns:p14="http://schemas.microsoft.com/office/powerpoint/2010/main" val="221413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B792-D7EE-6153-3AA7-ACCBCF7B8837}"/>
              </a:ext>
            </a:extLst>
          </p:cNvPr>
          <p:cNvSpPr>
            <a:spLocks noGrp="1"/>
          </p:cNvSpPr>
          <p:nvPr>
            <p:ph type="title"/>
          </p:nvPr>
        </p:nvSpPr>
        <p:spPr/>
        <p:txBody>
          <a:bodyPr/>
          <a:lstStyle/>
          <a:p>
            <a:r>
              <a:rPr lang="en-US" dirty="0"/>
              <a:t>Project Management Roles / Responsibilities</a:t>
            </a:r>
          </a:p>
        </p:txBody>
      </p:sp>
      <p:sp>
        <p:nvSpPr>
          <p:cNvPr id="3" name="Text Placeholder 2">
            <a:extLst>
              <a:ext uri="{FF2B5EF4-FFF2-40B4-BE49-F238E27FC236}">
                <a16:creationId xmlns:a16="http://schemas.microsoft.com/office/drawing/2014/main" id="{66D68886-10A0-6BA2-D349-3E61CDB426DA}"/>
              </a:ext>
            </a:extLst>
          </p:cNvPr>
          <p:cNvSpPr>
            <a:spLocks noGrp="1"/>
          </p:cNvSpPr>
          <p:nvPr>
            <p:ph type="body" idx="1"/>
          </p:nvPr>
        </p:nvSpPr>
        <p:spPr/>
        <p:txBody>
          <a:bodyPr>
            <a:normAutofit/>
          </a:bodyPr>
          <a:lstStyle/>
          <a:p>
            <a:r>
              <a:rPr lang="en-US" dirty="0"/>
              <a:t>Board of Directors – Responsible for IT governance</a:t>
            </a:r>
          </a:p>
          <a:p>
            <a:pPr marL="114300" indent="0">
              <a:buNone/>
            </a:pPr>
            <a:endParaRPr lang="en-US" dirty="0"/>
          </a:p>
          <a:p>
            <a:r>
              <a:rPr lang="en-US" dirty="0"/>
              <a:t>Project steering committee - responsible for project prioritization, monitoring, and control, and approving project budgets. It comprises senior representatives from different business functions. E.g. AL new product launch</a:t>
            </a:r>
          </a:p>
        </p:txBody>
      </p:sp>
    </p:spTree>
    <p:extLst>
      <p:ext uri="{BB962C8B-B14F-4D97-AF65-F5344CB8AC3E}">
        <p14:creationId xmlns:p14="http://schemas.microsoft.com/office/powerpoint/2010/main" val="15364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EDC3-BFEC-8AF0-6D00-6B1663B1A58D}"/>
              </a:ext>
            </a:extLst>
          </p:cNvPr>
          <p:cNvSpPr>
            <a:spLocks noGrp="1"/>
          </p:cNvSpPr>
          <p:nvPr>
            <p:ph type="title"/>
          </p:nvPr>
        </p:nvSpPr>
        <p:spPr/>
        <p:txBody>
          <a:bodyPr/>
          <a:lstStyle/>
          <a:p>
            <a:r>
              <a:rPr lang="en-US" dirty="0"/>
              <a:t>Project Management Roles / Responsibilities</a:t>
            </a:r>
          </a:p>
        </p:txBody>
      </p:sp>
      <p:sp>
        <p:nvSpPr>
          <p:cNvPr id="3" name="Text Placeholder 2">
            <a:extLst>
              <a:ext uri="{FF2B5EF4-FFF2-40B4-BE49-F238E27FC236}">
                <a16:creationId xmlns:a16="http://schemas.microsoft.com/office/drawing/2014/main" id="{E5F0477B-C2D1-8A1E-E17F-4F098F3AEF42}"/>
              </a:ext>
            </a:extLst>
          </p:cNvPr>
          <p:cNvSpPr>
            <a:spLocks noGrp="1"/>
          </p:cNvSpPr>
          <p:nvPr>
            <p:ph type="body" idx="1"/>
          </p:nvPr>
        </p:nvSpPr>
        <p:spPr>
          <a:xfrm>
            <a:off x="838200" y="1825625"/>
            <a:ext cx="10515600" cy="4818366"/>
          </a:xfrm>
        </p:spPr>
        <p:txBody>
          <a:bodyPr>
            <a:normAutofit lnSpcReduction="10000"/>
          </a:bodyPr>
          <a:lstStyle/>
          <a:p>
            <a:r>
              <a:rPr lang="en-US" dirty="0"/>
              <a:t>Project Sponsor -  owners of the resultant systems under development. </a:t>
            </a:r>
          </a:p>
          <a:p>
            <a:pPr lvl="1"/>
            <a:r>
              <a:rPr lang="en-US" dirty="0"/>
              <a:t>The project sponsor is responsible for providing system specifications and other requirements.</a:t>
            </a:r>
          </a:p>
          <a:p>
            <a:pPr lvl="1"/>
            <a:r>
              <a:rPr lang="en-US" dirty="0"/>
              <a:t>They assume ownership of the project and are responsible for UAT and system approvals</a:t>
            </a:r>
          </a:p>
          <a:p>
            <a:pPr lvl="1"/>
            <a:r>
              <a:rPr lang="en-US" dirty="0"/>
              <a:t>Who is the owner of Procom App ?</a:t>
            </a:r>
          </a:p>
          <a:p>
            <a:pPr lvl="1"/>
            <a:endParaRPr lang="en-US" dirty="0"/>
          </a:p>
          <a:p>
            <a:r>
              <a:rPr lang="en-US" dirty="0"/>
              <a:t>System development management – provides technical support for the project. </a:t>
            </a:r>
          </a:p>
          <a:p>
            <a:endParaRPr lang="en-US" dirty="0"/>
          </a:p>
          <a:p>
            <a:r>
              <a:rPr lang="en-US" dirty="0"/>
              <a:t>Security officer (or security team), Quality Assurance team, </a:t>
            </a:r>
          </a:p>
        </p:txBody>
      </p:sp>
    </p:spTree>
    <p:extLst>
      <p:ext uri="{BB962C8B-B14F-4D97-AF65-F5344CB8AC3E}">
        <p14:creationId xmlns:p14="http://schemas.microsoft.com/office/powerpoint/2010/main" val="395247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C51-E6ED-57AE-8791-4057A6036821}"/>
              </a:ext>
            </a:extLst>
          </p:cNvPr>
          <p:cNvSpPr>
            <a:spLocks noGrp="1"/>
          </p:cNvSpPr>
          <p:nvPr>
            <p:ph type="title"/>
          </p:nvPr>
        </p:nvSpPr>
        <p:spPr/>
        <p:txBody>
          <a:bodyPr/>
          <a:lstStyle/>
          <a:p>
            <a:r>
              <a:rPr lang="en-US" dirty="0"/>
              <a:t>Portfolio and Program Management</a:t>
            </a:r>
          </a:p>
        </p:txBody>
      </p:sp>
      <p:sp>
        <p:nvSpPr>
          <p:cNvPr id="3" name="Text Placeholder 2">
            <a:extLst>
              <a:ext uri="{FF2B5EF4-FFF2-40B4-BE49-F238E27FC236}">
                <a16:creationId xmlns:a16="http://schemas.microsoft.com/office/drawing/2014/main" id="{30E9E764-4A7B-393D-B645-EA8F2E283162}"/>
              </a:ext>
            </a:extLst>
          </p:cNvPr>
          <p:cNvSpPr>
            <a:spLocks noGrp="1"/>
          </p:cNvSpPr>
          <p:nvPr>
            <p:ph type="body" idx="1"/>
          </p:nvPr>
        </p:nvSpPr>
        <p:spPr>
          <a:xfrm>
            <a:off x="838200" y="1825624"/>
            <a:ext cx="10515600" cy="4925371"/>
          </a:xfrm>
        </p:spPr>
        <p:txBody>
          <a:bodyPr>
            <a:normAutofit lnSpcReduction="10000"/>
          </a:bodyPr>
          <a:lstStyle/>
          <a:p>
            <a:pPr marL="114300" indent="0">
              <a:buNone/>
            </a:pPr>
            <a:r>
              <a:rPr lang="en-US" dirty="0"/>
              <a:t>A project portfolio is defined as all of the projects being carried out in an organization at a given point in time. </a:t>
            </a:r>
          </a:p>
          <a:p>
            <a:pPr marL="114300" indent="0">
              <a:buNone/>
            </a:pPr>
            <a:endParaRPr lang="en-US" dirty="0"/>
          </a:p>
          <a:p>
            <a:pPr marL="114300" indent="0">
              <a:buNone/>
            </a:pPr>
            <a:r>
              <a:rPr lang="en-US" dirty="0"/>
              <a:t>A program is a group of projects and tasks that are closely linked together through common strategies, objectives, budgets and schedules.  </a:t>
            </a:r>
            <a:r>
              <a:rPr lang="en-US" dirty="0" err="1"/>
              <a:t>E.g</a:t>
            </a:r>
            <a:r>
              <a:rPr lang="en-US" dirty="0"/>
              <a:t> ERP implementation ( BPR, Tech infra, training etc.)</a:t>
            </a:r>
          </a:p>
          <a:p>
            <a:pPr marL="114300" indent="0">
              <a:buNone/>
            </a:pPr>
            <a:endParaRPr lang="en-US" dirty="0"/>
          </a:p>
          <a:p>
            <a:pPr marL="114300" indent="0">
              <a:buNone/>
            </a:pPr>
            <a:r>
              <a:rPr lang="en-US" dirty="0"/>
              <a:t>Portfolios, programs and projects are often controlled by a project management office (PMO), which governs the processes of project management but are not typically involved in the management of the content.</a:t>
            </a:r>
          </a:p>
        </p:txBody>
      </p:sp>
    </p:spTree>
    <p:extLst>
      <p:ext uri="{BB962C8B-B14F-4D97-AF65-F5344CB8AC3E}">
        <p14:creationId xmlns:p14="http://schemas.microsoft.com/office/powerpoint/2010/main" val="3975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C543-CFD9-5C12-C3BC-CFDFF326C366}"/>
              </a:ext>
            </a:extLst>
          </p:cNvPr>
          <p:cNvSpPr>
            <a:spLocks noGrp="1"/>
          </p:cNvSpPr>
          <p:nvPr>
            <p:ph type="title"/>
          </p:nvPr>
        </p:nvSpPr>
        <p:spPr/>
        <p:txBody>
          <a:bodyPr/>
          <a:lstStyle/>
          <a:p>
            <a:r>
              <a:rPr lang="en-US" dirty="0"/>
              <a:t>Project Benefit realization</a:t>
            </a:r>
          </a:p>
        </p:txBody>
      </p:sp>
      <p:sp>
        <p:nvSpPr>
          <p:cNvPr id="3" name="Text Placeholder 2">
            <a:extLst>
              <a:ext uri="{FF2B5EF4-FFF2-40B4-BE49-F238E27FC236}">
                <a16:creationId xmlns:a16="http://schemas.microsoft.com/office/drawing/2014/main" id="{73F536CA-9835-779A-76B8-D3DB008A4D64}"/>
              </a:ext>
            </a:extLst>
          </p:cNvPr>
          <p:cNvSpPr>
            <a:spLocks noGrp="1"/>
          </p:cNvSpPr>
          <p:nvPr>
            <p:ph type="body" idx="1"/>
          </p:nvPr>
        </p:nvSpPr>
        <p:spPr/>
        <p:txBody>
          <a:bodyPr>
            <a:normAutofit fontScale="92500"/>
          </a:bodyPr>
          <a:lstStyle/>
          <a:p>
            <a:pPr marL="114300" indent="0">
              <a:buNone/>
            </a:pPr>
            <a:r>
              <a:rPr lang="en-US" dirty="0"/>
              <a:t>The objective of benefits realization is to ensure that IT and the business fulfill their value management responsibilities, particularly that:</a:t>
            </a:r>
          </a:p>
          <a:p>
            <a:r>
              <a:rPr lang="en-US" dirty="0"/>
              <a:t>IT-enabled business investments achieve the promised benefits and deliver measurable business value.</a:t>
            </a:r>
          </a:p>
          <a:p>
            <a:r>
              <a:rPr lang="en-US" dirty="0"/>
              <a:t>Required capabilities (solutions and services) are delivered</a:t>
            </a:r>
          </a:p>
          <a:p>
            <a:r>
              <a:rPr lang="en-US" dirty="0"/>
              <a:t>On time, both with respect to schedule and time-sensitive market industry and regulatory requirements</a:t>
            </a:r>
          </a:p>
          <a:p>
            <a:r>
              <a:rPr lang="en-US" dirty="0"/>
              <a:t>Within budget</a:t>
            </a:r>
          </a:p>
          <a:p>
            <a:r>
              <a:rPr lang="en-US" dirty="0"/>
              <a:t>IT services and other IT assets continue to contribute to business value.</a:t>
            </a:r>
          </a:p>
        </p:txBody>
      </p:sp>
    </p:spTree>
    <p:extLst>
      <p:ext uri="{BB962C8B-B14F-4D97-AF65-F5344CB8AC3E}">
        <p14:creationId xmlns:p14="http://schemas.microsoft.com/office/powerpoint/2010/main" val="388952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4AE5-1CEE-FBCA-F9E3-785F26C9CE15}"/>
              </a:ext>
            </a:extLst>
          </p:cNvPr>
          <p:cNvSpPr>
            <a:spLocks noGrp="1"/>
          </p:cNvSpPr>
          <p:nvPr>
            <p:ph type="title"/>
          </p:nvPr>
        </p:nvSpPr>
        <p:spPr/>
        <p:txBody>
          <a:bodyPr/>
          <a:lstStyle/>
          <a:p>
            <a:r>
              <a:rPr lang="en-US" dirty="0"/>
              <a:t>Project Initiation</a:t>
            </a:r>
          </a:p>
        </p:txBody>
      </p:sp>
      <p:sp>
        <p:nvSpPr>
          <p:cNvPr id="3" name="Text Placeholder 2">
            <a:extLst>
              <a:ext uri="{FF2B5EF4-FFF2-40B4-BE49-F238E27FC236}">
                <a16:creationId xmlns:a16="http://schemas.microsoft.com/office/drawing/2014/main" id="{C1E4A0DC-61CA-540F-4DE8-FE6A8664BB05}"/>
              </a:ext>
            </a:extLst>
          </p:cNvPr>
          <p:cNvSpPr>
            <a:spLocks noGrp="1"/>
          </p:cNvSpPr>
          <p:nvPr>
            <p:ph type="body" idx="1"/>
          </p:nvPr>
        </p:nvSpPr>
        <p:spPr/>
        <p:txBody>
          <a:bodyPr/>
          <a:lstStyle/>
          <a:p>
            <a:pPr marL="114300" indent="0">
              <a:buNone/>
            </a:pPr>
            <a:r>
              <a:rPr lang="en-US" dirty="0"/>
              <a:t>A project is initiated by a project manager or sponsor gathering the information required to gain approval for the project to be created.</a:t>
            </a:r>
          </a:p>
          <a:p>
            <a:pPr marL="114300" indent="0">
              <a:buNone/>
            </a:pPr>
            <a:endParaRPr lang="en-US" dirty="0"/>
          </a:p>
          <a:p>
            <a:r>
              <a:rPr lang="en-US" dirty="0"/>
              <a:t>Project Charter – Why and How?</a:t>
            </a:r>
          </a:p>
          <a:p>
            <a:endParaRPr lang="en-US" dirty="0"/>
          </a:p>
          <a:p>
            <a:r>
              <a:rPr lang="en-US" dirty="0"/>
              <a:t>Kick off Meeting </a:t>
            </a:r>
          </a:p>
          <a:p>
            <a:r>
              <a:rPr lang="en-US" dirty="0"/>
              <a:t>One on one meetings</a:t>
            </a:r>
          </a:p>
          <a:p>
            <a:r>
              <a:rPr lang="en-US" dirty="0"/>
              <a:t>Project start workshop</a:t>
            </a:r>
          </a:p>
          <a:p>
            <a:endParaRPr lang="en-US" dirty="0"/>
          </a:p>
        </p:txBody>
      </p:sp>
    </p:spTree>
    <p:extLst>
      <p:ext uri="{BB962C8B-B14F-4D97-AF65-F5344CB8AC3E}">
        <p14:creationId xmlns:p14="http://schemas.microsoft.com/office/powerpoint/2010/main" val="3436210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29C1-DE2A-E226-C42A-2A7B4F3E45F3}"/>
              </a:ext>
            </a:extLst>
          </p:cNvPr>
          <p:cNvSpPr>
            <a:spLocks noGrp="1"/>
          </p:cNvSpPr>
          <p:nvPr>
            <p:ph type="title"/>
          </p:nvPr>
        </p:nvSpPr>
        <p:spPr/>
        <p:txBody>
          <a:bodyPr/>
          <a:lstStyle/>
          <a:p>
            <a:r>
              <a:rPr lang="en-US" dirty="0"/>
              <a:t>Project Objectives</a:t>
            </a:r>
          </a:p>
        </p:txBody>
      </p:sp>
      <p:sp>
        <p:nvSpPr>
          <p:cNvPr id="3" name="Text Placeholder 2">
            <a:extLst>
              <a:ext uri="{FF2B5EF4-FFF2-40B4-BE49-F238E27FC236}">
                <a16:creationId xmlns:a16="http://schemas.microsoft.com/office/drawing/2014/main" id="{53C64BE5-6C87-3D92-CB9D-BCD58B301BEF}"/>
              </a:ext>
            </a:extLst>
          </p:cNvPr>
          <p:cNvSpPr>
            <a:spLocks noGrp="1"/>
          </p:cNvSpPr>
          <p:nvPr>
            <p:ph type="body" idx="1"/>
          </p:nvPr>
        </p:nvSpPr>
        <p:spPr/>
        <p:txBody>
          <a:bodyPr>
            <a:normAutofit/>
          </a:bodyPr>
          <a:lstStyle/>
          <a:p>
            <a:pPr marL="114300" indent="0">
              <a:buNone/>
            </a:pPr>
            <a:r>
              <a:rPr lang="en-US" dirty="0"/>
              <a:t>Project objectives are the specific action statements that support attainment of project goals. </a:t>
            </a:r>
          </a:p>
          <a:p>
            <a:pPr marL="114300" indent="0">
              <a:buNone/>
            </a:pPr>
            <a:endParaRPr lang="en-US" dirty="0"/>
          </a:p>
          <a:p>
            <a:pPr marL="114300" indent="0">
              <a:buNone/>
            </a:pPr>
            <a:r>
              <a:rPr lang="en-US" dirty="0"/>
              <a:t>All project goals will have one or more objectives identified as the actions needed to reach that goal. </a:t>
            </a:r>
          </a:p>
          <a:p>
            <a:pPr marL="114300" indent="0">
              <a:buNone/>
            </a:pPr>
            <a:endParaRPr lang="en-US" dirty="0"/>
          </a:p>
          <a:p>
            <a:pPr marL="114300" indent="0">
              <a:buNone/>
            </a:pPr>
            <a:r>
              <a:rPr lang="en-US" dirty="0"/>
              <a:t>The project objective is the means to meet the project goal.</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727726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362D-2977-F351-DEC9-9DDD3143E562}"/>
              </a:ext>
            </a:extLst>
          </p:cNvPr>
          <p:cNvSpPr>
            <a:spLocks noGrp="1"/>
          </p:cNvSpPr>
          <p:nvPr>
            <p:ph type="title"/>
          </p:nvPr>
        </p:nvSpPr>
        <p:spPr/>
        <p:txBody>
          <a:bodyPr/>
          <a:lstStyle/>
          <a:p>
            <a:r>
              <a:rPr lang="en-US" dirty="0"/>
              <a:t>Project Cost estimation methods (read on your own)</a:t>
            </a:r>
          </a:p>
        </p:txBody>
      </p:sp>
      <p:sp>
        <p:nvSpPr>
          <p:cNvPr id="3" name="Text Placeholder 2">
            <a:extLst>
              <a:ext uri="{FF2B5EF4-FFF2-40B4-BE49-F238E27FC236}">
                <a16:creationId xmlns:a16="http://schemas.microsoft.com/office/drawing/2014/main" id="{BAAF8A11-052E-9A51-09B7-52761AEEC4B8}"/>
              </a:ext>
            </a:extLst>
          </p:cNvPr>
          <p:cNvSpPr>
            <a:spLocks noGrp="1"/>
          </p:cNvSpPr>
          <p:nvPr>
            <p:ph type="body" idx="1"/>
          </p:nvPr>
        </p:nvSpPr>
        <p:spPr>
          <a:xfrm>
            <a:off x="838200" y="1825624"/>
            <a:ext cx="10515600" cy="4798911"/>
          </a:xfrm>
        </p:spPr>
        <p:txBody>
          <a:bodyPr>
            <a:normAutofit fontScale="92500"/>
          </a:bodyPr>
          <a:lstStyle/>
          <a:p>
            <a:pPr marL="114300" indent="0">
              <a:buNone/>
            </a:pPr>
            <a:r>
              <a:rPr lang="en-US" dirty="0"/>
              <a:t>A number of project management techniques and tools are available to assist the project manager in controlling the time and resources utilized in the development of a system.</a:t>
            </a:r>
          </a:p>
          <a:p>
            <a:pPr marL="114300" indent="0">
              <a:buNone/>
            </a:pPr>
            <a:endParaRPr lang="en-US" dirty="0"/>
          </a:p>
          <a:p>
            <a:r>
              <a:rPr lang="en-US" dirty="0"/>
              <a:t>Analogous estimate: The cost of a new project is estimated on the basis of experience of prior projects. This is the quickest estimation method.</a:t>
            </a:r>
          </a:p>
          <a:p>
            <a:r>
              <a:rPr lang="en-US" dirty="0"/>
              <a:t>E.g. IT networking cost incurred 2 months back</a:t>
            </a:r>
          </a:p>
          <a:p>
            <a:endParaRPr lang="en-US" dirty="0"/>
          </a:p>
          <a:p>
            <a:r>
              <a:rPr lang="en-US" dirty="0"/>
              <a:t>Parametric estimate: Past data is used to leverage statistical data (such as estimated hours and technological requirements) to estimate cost. It is considered more accurate than analogous estimates</a:t>
            </a:r>
          </a:p>
        </p:txBody>
      </p:sp>
    </p:spTree>
    <p:extLst>
      <p:ext uri="{BB962C8B-B14F-4D97-AF65-F5344CB8AC3E}">
        <p14:creationId xmlns:p14="http://schemas.microsoft.com/office/powerpoint/2010/main" val="42730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55D4-F1FE-673E-1828-67F57695B339}"/>
              </a:ext>
            </a:extLst>
          </p:cNvPr>
          <p:cNvSpPr>
            <a:spLocks noGrp="1"/>
          </p:cNvSpPr>
          <p:nvPr>
            <p:ph type="title"/>
          </p:nvPr>
        </p:nvSpPr>
        <p:spPr>
          <a:xfrm>
            <a:off x="637972" y="0"/>
            <a:ext cx="10515600" cy="1325563"/>
          </a:xfrm>
        </p:spPr>
        <p:txBody>
          <a:bodyPr/>
          <a:lstStyle/>
          <a:p>
            <a:r>
              <a:rPr lang="en-US" dirty="0"/>
              <a:t>Analogous vs Parametric Example (read on your own)</a:t>
            </a:r>
          </a:p>
        </p:txBody>
      </p:sp>
      <p:sp>
        <p:nvSpPr>
          <p:cNvPr id="3" name="Text Placeholder 2">
            <a:extLst>
              <a:ext uri="{FF2B5EF4-FFF2-40B4-BE49-F238E27FC236}">
                <a16:creationId xmlns:a16="http://schemas.microsoft.com/office/drawing/2014/main" id="{EDACF449-042C-918D-D2CE-5BF08F8F01D3}"/>
              </a:ext>
            </a:extLst>
          </p:cNvPr>
          <p:cNvSpPr>
            <a:spLocks noGrp="1"/>
          </p:cNvSpPr>
          <p:nvPr>
            <p:ph type="body" idx="1"/>
          </p:nvPr>
        </p:nvSpPr>
        <p:spPr>
          <a:xfrm>
            <a:off x="437745" y="1293780"/>
            <a:ext cx="10916055" cy="5340484"/>
          </a:xfrm>
        </p:spPr>
        <p:txBody>
          <a:bodyPr>
            <a:normAutofit fontScale="70000" lnSpcReduction="20000"/>
          </a:bodyPr>
          <a:lstStyle/>
          <a:p>
            <a:pPr marL="114300" indent="0">
              <a:buNone/>
            </a:pPr>
            <a:r>
              <a:rPr lang="en-US" b="0" i="0" dirty="0">
                <a:solidFill>
                  <a:srgbClr val="1C1D20"/>
                </a:solidFill>
                <a:effectLst/>
                <a:latin typeface="PT Sans" panose="020B0503020203020204" pitchFamily="34" charset="0"/>
              </a:rPr>
              <a:t>Let's say your project is to install new antiviral software on 105 desktops, routers, and outdated devices at your client's location. You may have a fixed price for the software cost but need to estimate the time duration and installation cost.</a:t>
            </a:r>
          </a:p>
          <a:p>
            <a:pPr marL="114300" indent="0">
              <a:buNone/>
            </a:pPr>
            <a:endParaRPr lang="en-US" dirty="0">
              <a:solidFill>
                <a:srgbClr val="1C1D20"/>
              </a:solidFill>
              <a:latin typeface="PT Sans" panose="020B0503020203020204" pitchFamily="34" charset="0"/>
            </a:endParaRPr>
          </a:p>
          <a:p>
            <a:pPr marL="114300" indent="0">
              <a:buNone/>
            </a:pPr>
            <a:r>
              <a:rPr lang="en-US" dirty="0"/>
              <a:t>For example, based on historical data, you know it takes 30 minutes per device. If you used analogous cost estimating, you'd multiply the 105 devices by 30 minutes to get an estimate of 3,150 minutes or 52 hours, 30 minutes.</a:t>
            </a:r>
          </a:p>
          <a:p>
            <a:pPr marL="114300" indent="0">
              <a:buNone/>
            </a:pPr>
            <a:endParaRPr lang="en-US" dirty="0"/>
          </a:p>
          <a:p>
            <a:pPr marL="114300" indent="0">
              <a:buNone/>
            </a:pPr>
            <a:r>
              <a:rPr lang="en-US" dirty="0"/>
              <a:t>However, your team can install software on routers 5% faster than a computer installation, but outdated operating systems require 15% more effort. So, you may break down your estimate accordingly to get an accurate appraisal. Your data looks like this:</a:t>
            </a:r>
          </a:p>
          <a:p>
            <a:pPr marL="114300" indent="0">
              <a:buNone/>
            </a:pPr>
            <a:endParaRPr lang="en-US" dirty="0"/>
          </a:p>
          <a:p>
            <a:pPr marL="114300" indent="0">
              <a:buNone/>
            </a:pPr>
            <a:r>
              <a:rPr lang="en-US" dirty="0"/>
              <a:t>75 office desktops x 30 minutes = 37 hours, 30 minutes</a:t>
            </a:r>
          </a:p>
          <a:p>
            <a:pPr marL="114300" indent="0">
              <a:buNone/>
            </a:pPr>
            <a:r>
              <a:rPr lang="en-US" dirty="0"/>
              <a:t>5 modems or routers x 28.5 minutes (time per parameter minus 5%) = 2 hours, 22.5 minutes</a:t>
            </a:r>
          </a:p>
          <a:p>
            <a:pPr marL="114300" indent="0">
              <a:buNone/>
            </a:pPr>
            <a:r>
              <a:rPr lang="en-US" dirty="0"/>
              <a:t>25 devices needing updates x 34.5 minutes (time per parameter plus 15%) = 14 hours, 22.5 minutes</a:t>
            </a:r>
          </a:p>
          <a:p>
            <a:pPr marL="114300" indent="0">
              <a:buNone/>
            </a:pPr>
            <a:r>
              <a:rPr lang="en-US" dirty="0"/>
              <a:t>The sum of the total time needed for installation is 54 hours, 15 minutes. At $100 an hour, estimating your time with the parametric method results in a bid that's $175 higher than an analogous estimation.</a:t>
            </a:r>
          </a:p>
        </p:txBody>
      </p:sp>
    </p:spTree>
    <p:extLst>
      <p:ext uri="{BB962C8B-B14F-4D97-AF65-F5344CB8AC3E}">
        <p14:creationId xmlns:p14="http://schemas.microsoft.com/office/powerpoint/2010/main" val="2281698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362D-2977-F351-DEC9-9DDD3143E562}"/>
              </a:ext>
            </a:extLst>
          </p:cNvPr>
          <p:cNvSpPr>
            <a:spLocks noGrp="1"/>
          </p:cNvSpPr>
          <p:nvPr>
            <p:ph type="title"/>
          </p:nvPr>
        </p:nvSpPr>
        <p:spPr/>
        <p:txBody>
          <a:bodyPr/>
          <a:lstStyle/>
          <a:p>
            <a:r>
              <a:rPr lang="en-US" dirty="0"/>
              <a:t>Project Cost estimation methods </a:t>
            </a:r>
          </a:p>
        </p:txBody>
      </p:sp>
      <p:sp>
        <p:nvSpPr>
          <p:cNvPr id="3" name="Text Placeholder 2">
            <a:extLst>
              <a:ext uri="{FF2B5EF4-FFF2-40B4-BE49-F238E27FC236}">
                <a16:creationId xmlns:a16="http://schemas.microsoft.com/office/drawing/2014/main" id="{BAAF8A11-052E-9A51-09B7-52761AEEC4B8}"/>
              </a:ext>
            </a:extLst>
          </p:cNvPr>
          <p:cNvSpPr>
            <a:spLocks noGrp="1"/>
          </p:cNvSpPr>
          <p:nvPr>
            <p:ph type="body" idx="1"/>
          </p:nvPr>
        </p:nvSpPr>
        <p:spPr/>
        <p:txBody>
          <a:bodyPr/>
          <a:lstStyle/>
          <a:p>
            <a:r>
              <a:rPr lang="en-US" dirty="0"/>
              <a:t>Bottom-up estimate: Detailed cost estimates of each activity are drawn up and the sum of all activities are considered to produce a cost estimate for the project. This is the most accurate estimate, but it is a time- consuming activity.</a:t>
            </a:r>
          </a:p>
          <a:p>
            <a:pPr marL="114300" indent="0">
              <a:buNone/>
            </a:pPr>
            <a:endParaRPr lang="en-US" dirty="0"/>
          </a:p>
          <a:p>
            <a:pPr marL="114300" indent="0">
              <a:buNone/>
            </a:pPr>
            <a:r>
              <a:rPr lang="en-US" dirty="0"/>
              <a:t>e.g. Renovation of an office – tiling, plumbing, painting, networking etc.</a:t>
            </a:r>
          </a:p>
        </p:txBody>
      </p:sp>
    </p:spTree>
    <p:extLst>
      <p:ext uri="{BB962C8B-B14F-4D97-AF65-F5344CB8AC3E}">
        <p14:creationId xmlns:p14="http://schemas.microsoft.com/office/powerpoint/2010/main" val="1160121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A4C3-D199-5615-FC22-8C06B30C9D96}"/>
              </a:ext>
            </a:extLst>
          </p:cNvPr>
          <p:cNvSpPr>
            <a:spLocks noGrp="1"/>
          </p:cNvSpPr>
          <p:nvPr>
            <p:ph type="title"/>
          </p:nvPr>
        </p:nvSpPr>
        <p:spPr/>
        <p:txBody>
          <a:bodyPr/>
          <a:lstStyle/>
          <a:p>
            <a:r>
              <a:rPr lang="en-US" dirty="0"/>
              <a:t>Software size estimation methods</a:t>
            </a:r>
          </a:p>
        </p:txBody>
      </p:sp>
      <p:sp>
        <p:nvSpPr>
          <p:cNvPr id="3" name="Text Placeholder 2">
            <a:extLst>
              <a:ext uri="{FF2B5EF4-FFF2-40B4-BE49-F238E27FC236}">
                <a16:creationId xmlns:a16="http://schemas.microsoft.com/office/drawing/2014/main" id="{BA905F34-D4EC-7A9E-287A-095618EB8E6F}"/>
              </a:ext>
            </a:extLst>
          </p:cNvPr>
          <p:cNvSpPr>
            <a:spLocks noGrp="1"/>
          </p:cNvSpPr>
          <p:nvPr>
            <p:ph type="body" idx="1"/>
          </p:nvPr>
        </p:nvSpPr>
        <p:spPr/>
        <p:txBody>
          <a:bodyPr/>
          <a:lstStyle/>
          <a:p>
            <a:pPr marL="114300" indent="0">
              <a:buNone/>
            </a:pPr>
            <a:r>
              <a:rPr lang="en-US" dirty="0"/>
              <a:t>Accurate estimates for the size of software development efforts are important for the allocation of resources and time and for the monitoring of the project.</a:t>
            </a:r>
          </a:p>
          <a:p>
            <a:pPr marL="114300" indent="0">
              <a:buNone/>
            </a:pPr>
            <a:r>
              <a:rPr lang="en-US" dirty="0"/>
              <a:t>	</a:t>
            </a:r>
          </a:p>
          <a:p>
            <a:pPr marL="114300" indent="0">
              <a:buNone/>
            </a:pPr>
            <a:r>
              <a:rPr lang="en-US" dirty="0"/>
              <a:t>Source Lines of Code (SLOC)</a:t>
            </a:r>
          </a:p>
          <a:p>
            <a:pPr marL="114300" indent="0">
              <a:buNone/>
            </a:pPr>
            <a:r>
              <a:rPr lang="en-US" dirty="0"/>
              <a:t>Function Point Analysis (FPA) </a:t>
            </a:r>
          </a:p>
        </p:txBody>
      </p:sp>
    </p:spTree>
    <p:extLst>
      <p:ext uri="{BB962C8B-B14F-4D97-AF65-F5344CB8AC3E}">
        <p14:creationId xmlns:p14="http://schemas.microsoft.com/office/powerpoint/2010/main" val="103436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09BD-85D7-66F9-942C-6FC7E84CEC86}"/>
              </a:ext>
            </a:extLst>
          </p:cNvPr>
          <p:cNvSpPr>
            <a:spLocks noGrp="1"/>
          </p:cNvSpPr>
          <p:nvPr>
            <p:ph type="title"/>
          </p:nvPr>
        </p:nvSpPr>
        <p:spPr/>
        <p:txBody>
          <a:bodyPr/>
          <a:lstStyle/>
          <a:p>
            <a:r>
              <a:rPr lang="en-US" dirty="0"/>
              <a:t>IT performance monitoring and reporting</a:t>
            </a:r>
          </a:p>
        </p:txBody>
      </p:sp>
      <p:sp>
        <p:nvSpPr>
          <p:cNvPr id="3" name="Text Placeholder 2">
            <a:extLst>
              <a:ext uri="{FF2B5EF4-FFF2-40B4-BE49-F238E27FC236}">
                <a16:creationId xmlns:a16="http://schemas.microsoft.com/office/drawing/2014/main" id="{EA27EDA5-8575-18C9-44A5-76AC37A2C005}"/>
              </a:ext>
            </a:extLst>
          </p:cNvPr>
          <p:cNvSpPr>
            <a:spLocks noGrp="1"/>
          </p:cNvSpPr>
          <p:nvPr>
            <p:ph type="body" idx="1"/>
          </p:nvPr>
        </p:nvSpPr>
        <p:spPr/>
        <p:txBody>
          <a:bodyPr>
            <a:normAutofit lnSpcReduction="10000"/>
          </a:bodyPr>
          <a:lstStyle/>
          <a:p>
            <a:r>
              <a:rPr lang="en-US" dirty="0"/>
              <a:t>If you cannot measure something, you cannot manage / improve it.</a:t>
            </a:r>
          </a:p>
          <a:p>
            <a:pPr marL="114300" indent="0">
              <a:buNone/>
            </a:pPr>
            <a:endParaRPr lang="en-US" dirty="0"/>
          </a:p>
          <a:p>
            <a:r>
              <a:rPr lang="en-US" dirty="0"/>
              <a:t>Provides management with a level of comfort that IT operations are moving in the desired direction.</a:t>
            </a:r>
          </a:p>
          <a:p>
            <a:endParaRPr lang="en-US" dirty="0"/>
          </a:p>
          <a:p>
            <a:r>
              <a:rPr lang="en-US" dirty="0"/>
              <a:t>It is extremely important to develop performance metrics for monitoring performance.</a:t>
            </a:r>
          </a:p>
          <a:p>
            <a:pPr marL="114300" indent="0">
              <a:buNone/>
            </a:pPr>
            <a:endParaRPr lang="en-US" dirty="0"/>
          </a:p>
          <a:p>
            <a:r>
              <a:rPr lang="en-US" dirty="0" err="1"/>
              <a:t>E.g</a:t>
            </a:r>
            <a:r>
              <a:rPr lang="en-US" dirty="0"/>
              <a:t> System uptime, network uptime, ticket resolution time</a:t>
            </a:r>
          </a:p>
        </p:txBody>
      </p:sp>
    </p:spTree>
    <p:extLst>
      <p:ext uri="{BB962C8B-B14F-4D97-AF65-F5344CB8AC3E}">
        <p14:creationId xmlns:p14="http://schemas.microsoft.com/office/powerpoint/2010/main" val="7692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CEBE-B649-6B81-D682-08D80DCA225E}"/>
              </a:ext>
            </a:extLst>
          </p:cNvPr>
          <p:cNvSpPr>
            <a:spLocks noGrp="1"/>
          </p:cNvSpPr>
          <p:nvPr>
            <p:ph type="title"/>
          </p:nvPr>
        </p:nvSpPr>
        <p:spPr/>
        <p:txBody>
          <a:bodyPr/>
          <a:lstStyle/>
          <a:p>
            <a:r>
              <a:rPr lang="en-US" dirty="0"/>
              <a:t>Project evaluation methods (read on your own)</a:t>
            </a:r>
          </a:p>
        </p:txBody>
      </p:sp>
      <p:sp>
        <p:nvSpPr>
          <p:cNvPr id="3" name="Text Placeholder 2">
            <a:extLst>
              <a:ext uri="{FF2B5EF4-FFF2-40B4-BE49-F238E27FC236}">
                <a16:creationId xmlns:a16="http://schemas.microsoft.com/office/drawing/2014/main" id="{C1F46B1D-BB0A-E7B4-BBFD-ED64111ADB2E}"/>
              </a:ext>
            </a:extLst>
          </p:cNvPr>
          <p:cNvSpPr>
            <a:spLocks noGrp="1"/>
          </p:cNvSpPr>
          <p:nvPr>
            <p:ph type="body" idx="1"/>
          </p:nvPr>
        </p:nvSpPr>
        <p:spPr/>
        <p:txBody>
          <a:bodyPr/>
          <a:lstStyle/>
          <a:p>
            <a:pPr marL="114300" indent="0">
              <a:buNone/>
            </a:pPr>
            <a:r>
              <a:rPr lang="en-US" dirty="0"/>
              <a:t>Monitoring the progress of the project and the project duration is</a:t>
            </a:r>
          </a:p>
          <a:p>
            <a:pPr marL="114300" indent="0">
              <a:buNone/>
            </a:pPr>
            <a:r>
              <a:rPr lang="en-US" dirty="0"/>
              <a:t>a very critical process in project management.</a:t>
            </a:r>
          </a:p>
          <a:p>
            <a:pPr marL="114300" indent="0">
              <a:buNone/>
            </a:pPr>
            <a:endParaRPr lang="en-US" dirty="0"/>
          </a:p>
          <a:p>
            <a:pPr marL="628650" indent="-514350">
              <a:buAutoNum type="arabicPeriod"/>
            </a:pPr>
            <a:r>
              <a:rPr lang="en-US" dirty="0"/>
              <a:t>Critical Path Methodology - CPM</a:t>
            </a:r>
          </a:p>
          <a:p>
            <a:pPr marL="628650" indent="-514350">
              <a:buAutoNum type="arabicPeriod"/>
            </a:pPr>
            <a:r>
              <a:rPr lang="en-US" dirty="0"/>
              <a:t>Program evaluation review technique - PERT</a:t>
            </a:r>
          </a:p>
          <a:p>
            <a:pPr marL="628650" indent="-514350">
              <a:buAutoNum type="arabicPeriod"/>
            </a:pPr>
            <a:r>
              <a:rPr lang="en-US" dirty="0"/>
              <a:t>Earned Value Analysis</a:t>
            </a:r>
          </a:p>
        </p:txBody>
      </p:sp>
    </p:spTree>
    <p:extLst>
      <p:ext uri="{BB962C8B-B14F-4D97-AF65-F5344CB8AC3E}">
        <p14:creationId xmlns:p14="http://schemas.microsoft.com/office/powerpoint/2010/main" val="186876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0B14-70F2-8FB4-30CB-50D24FBE4558}"/>
              </a:ext>
            </a:extLst>
          </p:cNvPr>
          <p:cNvSpPr>
            <a:spLocks noGrp="1"/>
          </p:cNvSpPr>
          <p:nvPr>
            <p:ph type="title"/>
          </p:nvPr>
        </p:nvSpPr>
        <p:spPr/>
        <p:txBody>
          <a:bodyPr/>
          <a:lstStyle/>
          <a:p>
            <a:r>
              <a:rPr lang="en-US" dirty="0"/>
              <a:t>Earned Value Analysis (read on your own)</a:t>
            </a:r>
          </a:p>
        </p:txBody>
      </p:sp>
      <p:sp>
        <p:nvSpPr>
          <p:cNvPr id="3" name="Text Placeholder 2">
            <a:extLst>
              <a:ext uri="{FF2B5EF4-FFF2-40B4-BE49-F238E27FC236}">
                <a16:creationId xmlns:a16="http://schemas.microsoft.com/office/drawing/2014/main" id="{AC467B06-8331-BD5F-1F99-399C7B513583}"/>
              </a:ext>
            </a:extLst>
          </p:cNvPr>
          <p:cNvSpPr>
            <a:spLocks noGrp="1"/>
          </p:cNvSpPr>
          <p:nvPr>
            <p:ph type="body" idx="1"/>
          </p:nvPr>
        </p:nvSpPr>
        <p:spPr>
          <a:xfrm>
            <a:off x="838200" y="1498060"/>
            <a:ext cx="10515600" cy="4678903"/>
          </a:xfrm>
        </p:spPr>
        <p:txBody>
          <a:bodyPr>
            <a:normAutofit fontScale="92500"/>
          </a:bodyPr>
          <a:lstStyle/>
          <a:p>
            <a:pPr marL="114300" indent="0">
              <a:buNone/>
            </a:pPr>
            <a:r>
              <a:rPr lang="en-US" dirty="0"/>
              <a:t>The objective of Earned Value Analysis (EVA) is to measure the progress of the project at any given point in time, to forecast the completion date and the final cost, and to analyze any variance in the budget.</a:t>
            </a:r>
          </a:p>
          <a:p>
            <a:pPr marL="114300" indent="0">
              <a:buNone/>
            </a:pPr>
            <a:endParaRPr lang="en-US" dirty="0"/>
          </a:p>
          <a:p>
            <a:pPr marL="114300" indent="0">
              <a:buNone/>
            </a:pPr>
            <a:r>
              <a:rPr lang="en-US" dirty="0"/>
              <a:t>EVA determines and evaluates the following factors on a periodic basis:</a:t>
            </a:r>
          </a:p>
          <a:p>
            <a:pPr marL="114300" indent="0">
              <a:buNone/>
            </a:pPr>
            <a:endParaRPr lang="en-US" dirty="0"/>
          </a:p>
          <a:p>
            <a:r>
              <a:rPr lang="en-US" dirty="0"/>
              <a:t>What is the actual spending up to the present date, compared to the budget?</a:t>
            </a:r>
          </a:p>
          <a:p>
            <a:r>
              <a:rPr lang="en-US" dirty="0"/>
              <a:t>What is the estimated completion time?</a:t>
            </a:r>
          </a:p>
          <a:p>
            <a:r>
              <a:rPr lang="en-US" dirty="0"/>
              <a:t>What is the estimated total expenditure?</a:t>
            </a:r>
          </a:p>
        </p:txBody>
      </p:sp>
    </p:spTree>
    <p:extLst>
      <p:ext uri="{BB962C8B-B14F-4D97-AF65-F5344CB8AC3E}">
        <p14:creationId xmlns:p14="http://schemas.microsoft.com/office/powerpoint/2010/main" val="1531628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3106-7CD7-8447-A2BB-39FE5906DB6E}"/>
              </a:ext>
            </a:extLst>
          </p:cNvPr>
          <p:cNvSpPr>
            <a:spLocks noGrp="1"/>
          </p:cNvSpPr>
          <p:nvPr>
            <p:ph type="title"/>
          </p:nvPr>
        </p:nvSpPr>
        <p:spPr/>
        <p:txBody>
          <a:bodyPr/>
          <a:lstStyle/>
          <a:p>
            <a:r>
              <a:rPr lang="en-US" dirty="0"/>
              <a:t>Timebox Management (read on your own)</a:t>
            </a:r>
          </a:p>
        </p:txBody>
      </p:sp>
      <p:sp>
        <p:nvSpPr>
          <p:cNvPr id="3" name="Text Placeholder 2">
            <a:extLst>
              <a:ext uri="{FF2B5EF4-FFF2-40B4-BE49-F238E27FC236}">
                <a16:creationId xmlns:a16="http://schemas.microsoft.com/office/drawing/2014/main" id="{64A7DF3C-2DA6-6AC3-C252-162D050DE172}"/>
              </a:ext>
            </a:extLst>
          </p:cNvPr>
          <p:cNvSpPr>
            <a:spLocks noGrp="1"/>
          </p:cNvSpPr>
          <p:nvPr>
            <p:ph type="body" idx="1"/>
          </p:nvPr>
        </p:nvSpPr>
        <p:spPr/>
        <p:txBody>
          <a:bodyPr/>
          <a:lstStyle/>
          <a:p>
            <a:pPr marL="114300" indent="0">
              <a:buNone/>
            </a:pPr>
            <a:r>
              <a:rPr lang="en-US" dirty="0"/>
              <a:t>Timebox management is a project management technique for defining and deploying software deliverables within a relatively short and fixed period of time and with predetermined specific resources.</a:t>
            </a:r>
          </a:p>
          <a:p>
            <a:pPr marL="114300" indent="0">
              <a:buNone/>
            </a:pPr>
            <a:endParaRPr lang="en-US" dirty="0"/>
          </a:p>
          <a:p>
            <a:pPr marL="114300" indent="0">
              <a:buNone/>
            </a:pPr>
            <a:r>
              <a:rPr lang="en-US" dirty="0"/>
              <a:t>Break down projects or daily tasks into set periods of time, which allows you to accomplish more than you would with a less organized schedule</a:t>
            </a:r>
          </a:p>
        </p:txBody>
      </p:sp>
    </p:spTree>
    <p:extLst>
      <p:ext uri="{BB962C8B-B14F-4D97-AF65-F5344CB8AC3E}">
        <p14:creationId xmlns:p14="http://schemas.microsoft.com/office/powerpoint/2010/main" val="9658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5389-A156-0539-42AC-A461C5CD3AFB}"/>
              </a:ext>
            </a:extLst>
          </p:cNvPr>
          <p:cNvSpPr>
            <a:spLocks noGrp="1"/>
          </p:cNvSpPr>
          <p:nvPr>
            <p:ph type="title"/>
          </p:nvPr>
        </p:nvSpPr>
        <p:spPr/>
        <p:txBody>
          <a:bodyPr/>
          <a:lstStyle/>
          <a:p>
            <a:r>
              <a:rPr lang="en-US" dirty="0"/>
              <a:t>IT performance monitoring and reporting</a:t>
            </a:r>
          </a:p>
        </p:txBody>
      </p:sp>
      <p:sp>
        <p:nvSpPr>
          <p:cNvPr id="3" name="Text Placeholder 2">
            <a:extLst>
              <a:ext uri="{FF2B5EF4-FFF2-40B4-BE49-F238E27FC236}">
                <a16:creationId xmlns:a16="http://schemas.microsoft.com/office/drawing/2014/main" id="{89AB7B00-8215-619E-DFAA-3ADEBE88D109}"/>
              </a:ext>
            </a:extLst>
          </p:cNvPr>
          <p:cNvSpPr>
            <a:spLocks noGrp="1"/>
          </p:cNvSpPr>
          <p:nvPr>
            <p:ph type="body" idx="1"/>
          </p:nvPr>
        </p:nvSpPr>
        <p:spPr>
          <a:xfrm>
            <a:off x="838200" y="1825625"/>
            <a:ext cx="10515600" cy="4779456"/>
          </a:xfrm>
        </p:spPr>
        <p:txBody>
          <a:bodyPr>
            <a:normAutofit lnSpcReduction="10000"/>
          </a:bodyPr>
          <a:lstStyle/>
          <a:p>
            <a:pPr marL="114300" indent="0">
              <a:buNone/>
            </a:pPr>
            <a:r>
              <a:rPr lang="en-US" dirty="0"/>
              <a:t>Enterprises that want to effectively monitor IT activities to ensure they are aligned with the overall business goals often use KPIs.</a:t>
            </a:r>
          </a:p>
          <a:p>
            <a:pPr marL="114300" indent="0">
              <a:buNone/>
            </a:pPr>
            <a:endParaRPr lang="en-US" dirty="0"/>
          </a:p>
          <a:p>
            <a:pPr marL="114300" indent="0">
              <a:buNone/>
            </a:pPr>
            <a:r>
              <a:rPr lang="en-US" dirty="0"/>
              <a:t>KPI = Key Performance Indicator </a:t>
            </a:r>
          </a:p>
          <a:p>
            <a:pPr marL="114300" indent="0">
              <a:buNone/>
            </a:pPr>
            <a:r>
              <a:rPr lang="en-US" dirty="0"/>
              <a:t>A quantifiable measure of performance over time for a specific objective</a:t>
            </a:r>
          </a:p>
          <a:p>
            <a:pPr marL="114300" indent="0">
              <a:buNone/>
            </a:pPr>
            <a:endParaRPr lang="en-US" dirty="0"/>
          </a:p>
          <a:p>
            <a:pPr marL="114300" indent="0">
              <a:buNone/>
            </a:pPr>
            <a:r>
              <a:rPr lang="en-US" dirty="0"/>
              <a:t>What would be an IT KPI for </a:t>
            </a:r>
            <a:r>
              <a:rPr lang="en-US" dirty="0" err="1"/>
              <a:t>Foodpanda</a:t>
            </a:r>
            <a:r>
              <a:rPr lang="en-US" dirty="0"/>
              <a:t> or </a:t>
            </a:r>
            <a:r>
              <a:rPr lang="en-US" dirty="0" err="1"/>
              <a:t>Daraz</a:t>
            </a:r>
            <a:r>
              <a:rPr lang="en-US" dirty="0"/>
              <a:t>?</a:t>
            </a:r>
            <a:br>
              <a:rPr lang="en-US" dirty="0"/>
            </a:br>
            <a:endParaRPr lang="en-US" dirty="0"/>
          </a:p>
          <a:p>
            <a:pPr marL="114300" indent="0">
              <a:buNone/>
            </a:pPr>
            <a:r>
              <a:rPr lang="en-US" dirty="0"/>
              <a:t>System Uptime: This KPI measures the percentage of time that a system or application is available and functioning properly. </a:t>
            </a:r>
          </a:p>
        </p:txBody>
      </p:sp>
    </p:spTree>
    <p:extLst>
      <p:ext uri="{BB962C8B-B14F-4D97-AF65-F5344CB8AC3E}">
        <p14:creationId xmlns:p14="http://schemas.microsoft.com/office/powerpoint/2010/main" val="412827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DFE9-4AA0-4DDA-B24E-F308D6F78676}"/>
              </a:ext>
            </a:extLst>
          </p:cNvPr>
          <p:cNvSpPr>
            <a:spLocks noGrp="1"/>
          </p:cNvSpPr>
          <p:nvPr>
            <p:ph type="title"/>
          </p:nvPr>
        </p:nvSpPr>
        <p:spPr/>
        <p:txBody>
          <a:bodyPr/>
          <a:lstStyle/>
          <a:p>
            <a:r>
              <a:rPr lang="en-US" dirty="0"/>
              <a:t>Sample KPIs</a:t>
            </a:r>
          </a:p>
        </p:txBody>
      </p:sp>
      <p:sp>
        <p:nvSpPr>
          <p:cNvPr id="3" name="Text Placeholder 2">
            <a:extLst>
              <a:ext uri="{FF2B5EF4-FFF2-40B4-BE49-F238E27FC236}">
                <a16:creationId xmlns:a16="http://schemas.microsoft.com/office/drawing/2014/main" id="{622F325E-08ED-79BC-DA71-33DD83A38480}"/>
              </a:ext>
            </a:extLst>
          </p:cNvPr>
          <p:cNvSpPr>
            <a:spLocks noGrp="1"/>
          </p:cNvSpPr>
          <p:nvPr>
            <p:ph type="body" idx="1"/>
          </p:nvPr>
        </p:nvSpPr>
        <p:spPr/>
        <p:txBody>
          <a:bodyPr/>
          <a:lstStyle/>
          <a:p>
            <a:r>
              <a:rPr lang="en-US" dirty="0"/>
              <a:t>KPI = 99.9% application uptime annually. </a:t>
            </a:r>
          </a:p>
          <a:p>
            <a:endParaRPr lang="en-US" dirty="0"/>
          </a:p>
          <a:p>
            <a:r>
              <a:rPr lang="en-US" dirty="0"/>
              <a:t>Customer Satisfaction score of IT services at 4.25 / 5. </a:t>
            </a:r>
          </a:p>
          <a:p>
            <a:endParaRPr lang="en-US" dirty="0"/>
          </a:p>
          <a:p>
            <a:r>
              <a:rPr lang="en-US" dirty="0"/>
              <a:t>Can you think of any KPI ?</a:t>
            </a:r>
          </a:p>
          <a:p>
            <a:endParaRPr lang="en-US" dirty="0"/>
          </a:p>
        </p:txBody>
      </p:sp>
    </p:spTree>
    <p:extLst>
      <p:ext uri="{BB962C8B-B14F-4D97-AF65-F5344CB8AC3E}">
        <p14:creationId xmlns:p14="http://schemas.microsoft.com/office/powerpoint/2010/main" val="382782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FA2D-360E-C8C6-DBCA-688C55B7A9F3}"/>
              </a:ext>
            </a:extLst>
          </p:cNvPr>
          <p:cNvSpPr>
            <a:spLocks noGrp="1"/>
          </p:cNvSpPr>
          <p:nvPr>
            <p:ph type="title"/>
          </p:nvPr>
        </p:nvSpPr>
        <p:spPr/>
        <p:txBody>
          <a:bodyPr/>
          <a:lstStyle/>
          <a:p>
            <a:r>
              <a:rPr lang="en-US" dirty="0"/>
              <a:t>Developing performance metrics</a:t>
            </a:r>
          </a:p>
        </p:txBody>
      </p:sp>
      <p:sp>
        <p:nvSpPr>
          <p:cNvPr id="3" name="Text Placeholder 2">
            <a:extLst>
              <a:ext uri="{FF2B5EF4-FFF2-40B4-BE49-F238E27FC236}">
                <a16:creationId xmlns:a16="http://schemas.microsoft.com/office/drawing/2014/main" id="{FC46EF13-5A65-7C35-CE76-E78ECBF62408}"/>
              </a:ext>
            </a:extLst>
          </p:cNvPr>
          <p:cNvSpPr>
            <a:spLocks noGrp="1"/>
          </p:cNvSpPr>
          <p:nvPr>
            <p:ph type="body" idx="1"/>
          </p:nvPr>
        </p:nvSpPr>
        <p:spPr/>
        <p:txBody>
          <a:bodyPr>
            <a:normAutofit fontScale="92500" lnSpcReduction="20000"/>
          </a:bodyPr>
          <a:lstStyle/>
          <a:p>
            <a:pPr marL="114300" indent="0">
              <a:buNone/>
            </a:pPr>
            <a:r>
              <a:rPr lang="en-US" dirty="0"/>
              <a:t>Step 1: Identify the critical process: The first step is to identify the critical process that needs to be monitored.</a:t>
            </a:r>
          </a:p>
          <a:p>
            <a:pPr marL="114300" indent="0">
              <a:buNone/>
            </a:pPr>
            <a:endParaRPr lang="en-US" dirty="0"/>
          </a:p>
          <a:p>
            <a:pPr marL="114300" indent="0">
              <a:buNone/>
            </a:pPr>
            <a:r>
              <a:rPr lang="en-US" dirty="0"/>
              <a:t>Step 2: Identify the expected output: The second step is to define the expected output or target for each process that needs to be monitored.</a:t>
            </a:r>
          </a:p>
          <a:p>
            <a:pPr marL="114300" indent="0">
              <a:buNone/>
            </a:pPr>
            <a:endParaRPr lang="en-US" dirty="0"/>
          </a:p>
          <a:p>
            <a:pPr marL="114300" indent="0">
              <a:buNone/>
            </a:pPr>
            <a:r>
              <a:rPr lang="en-US" dirty="0"/>
              <a:t>Step 3: Compare the actual output with the target: On a periodic basis, compare the actual output with the target.</a:t>
            </a:r>
          </a:p>
          <a:p>
            <a:endParaRPr lang="en-US" dirty="0"/>
          </a:p>
          <a:p>
            <a:pPr marL="114300" indent="0">
              <a:buNone/>
            </a:pPr>
            <a:r>
              <a:rPr lang="en-US" dirty="0"/>
              <a:t>If the target is not achieved, conduct a root cause analysis to determine areas of improvement.</a:t>
            </a:r>
          </a:p>
        </p:txBody>
      </p:sp>
    </p:spTree>
    <p:extLst>
      <p:ext uri="{BB962C8B-B14F-4D97-AF65-F5344CB8AC3E}">
        <p14:creationId xmlns:p14="http://schemas.microsoft.com/office/powerpoint/2010/main" val="252855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1C94-CD7E-D7FE-DBC5-64C49663A992}"/>
              </a:ext>
            </a:extLst>
          </p:cNvPr>
          <p:cNvSpPr>
            <a:spLocks noGrp="1"/>
          </p:cNvSpPr>
          <p:nvPr>
            <p:ph type="title"/>
          </p:nvPr>
        </p:nvSpPr>
        <p:spPr/>
        <p:txBody>
          <a:bodyPr/>
          <a:lstStyle/>
          <a:p>
            <a:r>
              <a:rPr lang="en-US" dirty="0"/>
              <a:t>Performance measurement&amp; improvement methodologies</a:t>
            </a:r>
          </a:p>
        </p:txBody>
      </p:sp>
      <p:sp>
        <p:nvSpPr>
          <p:cNvPr id="3" name="Text Placeholder 2">
            <a:extLst>
              <a:ext uri="{FF2B5EF4-FFF2-40B4-BE49-F238E27FC236}">
                <a16:creationId xmlns:a16="http://schemas.microsoft.com/office/drawing/2014/main" id="{A5B0AAAD-0F19-1E6A-E5A2-C355E417A9C1}"/>
              </a:ext>
            </a:extLst>
          </p:cNvPr>
          <p:cNvSpPr>
            <a:spLocks noGrp="1"/>
          </p:cNvSpPr>
          <p:nvPr>
            <p:ph type="body" idx="1"/>
          </p:nvPr>
        </p:nvSpPr>
        <p:spPr/>
        <p:txBody>
          <a:bodyPr/>
          <a:lstStyle/>
          <a:p>
            <a:r>
              <a:rPr lang="en-US" dirty="0"/>
              <a:t>Six Sigma – methodology to remove defects in processes. </a:t>
            </a:r>
          </a:p>
          <a:p>
            <a:endParaRPr lang="en-US" dirty="0"/>
          </a:p>
          <a:p>
            <a:r>
              <a:rPr lang="en-US" dirty="0"/>
              <a:t>Lean Six Sigma – remove unnecessary steps that don’t add value. E.g. </a:t>
            </a:r>
            <a:r>
              <a:rPr lang="en-US" dirty="0" err="1"/>
              <a:t>starbucks</a:t>
            </a:r>
            <a:endParaRPr lang="en-US" dirty="0"/>
          </a:p>
          <a:p>
            <a:endParaRPr lang="en-US" dirty="0"/>
          </a:p>
          <a:p>
            <a:r>
              <a:rPr lang="en-US" dirty="0"/>
              <a:t>IT Balanced Scorecard – Helps keep IT and Business goals aligned.</a:t>
            </a:r>
          </a:p>
        </p:txBody>
      </p:sp>
    </p:spTree>
    <p:extLst>
      <p:ext uri="{BB962C8B-B14F-4D97-AF65-F5344CB8AC3E}">
        <p14:creationId xmlns:p14="http://schemas.microsoft.com/office/powerpoint/2010/main" val="28071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F912-3696-512F-E425-9A5678688A0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6433C7E-D0A0-086B-37CB-B86F9B1543D7}"/>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250D5177-64C0-80AB-61BF-78CFADAA6603}"/>
              </a:ext>
            </a:extLst>
          </p:cNvPr>
          <p:cNvPicPr>
            <a:picLocks noChangeAspect="1"/>
          </p:cNvPicPr>
          <p:nvPr/>
        </p:nvPicPr>
        <p:blipFill>
          <a:blip r:embed="rId2"/>
          <a:stretch>
            <a:fillRect/>
          </a:stretch>
        </p:blipFill>
        <p:spPr>
          <a:xfrm>
            <a:off x="810249" y="0"/>
            <a:ext cx="10571502" cy="6858000"/>
          </a:xfrm>
          <a:prstGeom prst="rect">
            <a:avLst/>
          </a:prstGeom>
        </p:spPr>
      </p:pic>
    </p:spTree>
    <p:extLst>
      <p:ext uri="{BB962C8B-B14F-4D97-AF65-F5344CB8AC3E}">
        <p14:creationId xmlns:p14="http://schemas.microsoft.com/office/powerpoint/2010/main" val="397043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D90C-07AB-D8AA-DFD2-B7587EDD8296}"/>
              </a:ext>
            </a:extLst>
          </p:cNvPr>
          <p:cNvSpPr>
            <a:spLocks noGrp="1"/>
          </p:cNvSpPr>
          <p:nvPr>
            <p:ph type="title"/>
          </p:nvPr>
        </p:nvSpPr>
        <p:spPr/>
        <p:txBody>
          <a:bodyPr/>
          <a:lstStyle/>
          <a:p>
            <a:r>
              <a:rPr lang="en-US" dirty="0"/>
              <a:t>Quality assurance and quality management in IT</a:t>
            </a:r>
          </a:p>
        </p:txBody>
      </p:sp>
      <p:sp>
        <p:nvSpPr>
          <p:cNvPr id="3" name="Text Placeholder 2">
            <a:extLst>
              <a:ext uri="{FF2B5EF4-FFF2-40B4-BE49-F238E27FC236}">
                <a16:creationId xmlns:a16="http://schemas.microsoft.com/office/drawing/2014/main" id="{155D1002-134F-E22D-D675-83979F67C326}"/>
              </a:ext>
            </a:extLst>
          </p:cNvPr>
          <p:cNvSpPr>
            <a:spLocks noGrp="1"/>
          </p:cNvSpPr>
          <p:nvPr>
            <p:ph type="body" idx="1"/>
          </p:nvPr>
        </p:nvSpPr>
        <p:spPr/>
        <p:txBody>
          <a:bodyPr>
            <a:normAutofit/>
          </a:bodyPr>
          <a:lstStyle/>
          <a:p>
            <a:pPr marL="114300" indent="0">
              <a:buNone/>
            </a:pPr>
            <a:r>
              <a:rPr lang="en-US" dirty="0"/>
              <a:t>Define Quality?</a:t>
            </a:r>
          </a:p>
          <a:p>
            <a:endParaRPr lang="en-US" dirty="0"/>
          </a:p>
          <a:p>
            <a:pPr marL="114300" indent="0">
              <a:buNone/>
            </a:pPr>
            <a:r>
              <a:rPr lang="en-US" dirty="0"/>
              <a:t>Quality refers to the degree to which a product, service, or process meets or exceeds customer expectations and requirements.</a:t>
            </a:r>
          </a:p>
          <a:p>
            <a:pPr marL="114300" indent="0">
              <a:buNone/>
            </a:pPr>
            <a:endParaRPr lang="en-US" dirty="0"/>
          </a:p>
          <a:p>
            <a:pPr marL="114300" indent="0">
              <a:buNone/>
            </a:pPr>
            <a:r>
              <a:rPr lang="en-US" dirty="0"/>
              <a:t>Organizations setup QA functions to manage quality. </a:t>
            </a:r>
          </a:p>
          <a:p>
            <a:pPr marL="114300" indent="0">
              <a:buNone/>
            </a:pPr>
            <a:r>
              <a:rPr lang="en-US" dirty="0"/>
              <a:t>To enable the QA function to play an effective role, the QA group should be independent within the organization.</a:t>
            </a:r>
          </a:p>
        </p:txBody>
      </p:sp>
    </p:spTree>
    <p:extLst>
      <p:ext uri="{BB962C8B-B14F-4D97-AF65-F5344CB8AC3E}">
        <p14:creationId xmlns:p14="http://schemas.microsoft.com/office/powerpoint/2010/main" val="114006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20497</TotalTime>
  <Words>1880</Words>
  <Application>Microsoft Office PowerPoint</Application>
  <PresentationFormat>Widescreen</PresentationFormat>
  <Paragraphs>191</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PT Sans</vt:lpstr>
      <vt:lpstr>Office Theme</vt:lpstr>
      <vt:lpstr>Lecture 7</vt:lpstr>
      <vt:lpstr>Recap of IT Management.</vt:lpstr>
      <vt:lpstr>IT performance monitoring and reporting</vt:lpstr>
      <vt:lpstr>IT performance monitoring and reporting</vt:lpstr>
      <vt:lpstr>Sample KPIs</vt:lpstr>
      <vt:lpstr>Developing performance metrics</vt:lpstr>
      <vt:lpstr>Performance measurement&amp; improvement methodologies</vt:lpstr>
      <vt:lpstr>PowerPoint Presentation</vt:lpstr>
      <vt:lpstr>Quality assurance and quality management in IT</vt:lpstr>
      <vt:lpstr>Quality Assurance vs Quality Control </vt:lpstr>
      <vt:lpstr>Chapter 3 –  Information Systems Acquisition, Development, and Implementation</vt:lpstr>
      <vt:lpstr>Learning objective</vt:lpstr>
      <vt:lpstr>What we will cover</vt:lpstr>
      <vt:lpstr> Project management structure</vt:lpstr>
      <vt:lpstr> Project management structure</vt:lpstr>
      <vt:lpstr> Project management structure</vt:lpstr>
      <vt:lpstr> Project management structure</vt:lpstr>
      <vt:lpstr>PowerPoint Presentation</vt:lpstr>
      <vt:lpstr>Project Management Roles / Responsibilities</vt:lpstr>
      <vt:lpstr>Project Management Roles / Responsibilities</vt:lpstr>
      <vt:lpstr>Project Management Roles / Responsibilities</vt:lpstr>
      <vt:lpstr>Portfolio and Program Management</vt:lpstr>
      <vt:lpstr>Project Benefit realization</vt:lpstr>
      <vt:lpstr>Project Initiation</vt:lpstr>
      <vt:lpstr>Project Objectives</vt:lpstr>
      <vt:lpstr>Project Cost estimation methods (read on your own)</vt:lpstr>
      <vt:lpstr>Analogous vs Parametric Example (read on your own)</vt:lpstr>
      <vt:lpstr>Project Cost estimation methods </vt:lpstr>
      <vt:lpstr>Software size estimation methods</vt:lpstr>
      <vt:lpstr>Project evaluation methods (read on your own)</vt:lpstr>
      <vt:lpstr>Earned Value Analysis (read on your own)</vt:lpstr>
      <vt:lpstr>Timebox Management (read on your 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SYED MUHAMMAD ALI - 13306</dc:creator>
  <cp:lastModifiedBy>SYED MUHAMMAD ALI - 13306</cp:lastModifiedBy>
  <cp:revision>176</cp:revision>
  <dcterms:created xsi:type="dcterms:W3CDTF">2023-01-26T16:41:47Z</dcterms:created>
  <dcterms:modified xsi:type="dcterms:W3CDTF">2024-03-29T18:10:19Z</dcterms:modified>
</cp:coreProperties>
</file>