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360" r:id="rId3"/>
    <p:sldId id="362" r:id="rId4"/>
    <p:sldId id="369" r:id="rId5"/>
    <p:sldId id="370" r:id="rId6"/>
    <p:sldId id="397" r:id="rId7"/>
    <p:sldId id="376" r:id="rId8"/>
    <p:sldId id="372" r:id="rId9"/>
    <p:sldId id="379" r:id="rId10"/>
    <p:sldId id="375" r:id="rId11"/>
    <p:sldId id="373" r:id="rId12"/>
    <p:sldId id="374" r:id="rId13"/>
    <p:sldId id="377" r:id="rId14"/>
    <p:sldId id="378" r:id="rId15"/>
    <p:sldId id="381" r:id="rId16"/>
    <p:sldId id="382" r:id="rId17"/>
    <p:sldId id="383" r:id="rId18"/>
    <p:sldId id="384" r:id="rId19"/>
    <p:sldId id="388" r:id="rId20"/>
    <p:sldId id="391" r:id="rId21"/>
    <p:sldId id="389" r:id="rId22"/>
    <p:sldId id="385" r:id="rId23"/>
    <p:sldId id="386" r:id="rId24"/>
    <p:sldId id="387" r:id="rId25"/>
    <p:sldId id="390" r:id="rId26"/>
    <p:sldId id="392" r:id="rId27"/>
    <p:sldId id="393" r:id="rId28"/>
    <p:sldId id="394" r:id="rId29"/>
    <p:sldId id="395" r:id="rId30"/>
    <p:sldId id="398" r:id="rId31"/>
    <p:sldId id="396"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h65klfP/kWgPQAZ+MyMRoCwUvE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41" autoAdjust="0"/>
  </p:normalViewPr>
  <p:slideViewPr>
    <p:cSldViewPr snapToGrid="0">
      <p:cViewPr varScale="1">
        <p:scale>
          <a:sx n="75" d="100"/>
          <a:sy n="75" d="100"/>
        </p:scale>
        <p:origin x="874"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44942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5034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5183188" y="987425"/>
            <a:ext cx="6172200" cy="4873625"/>
          </a:xfrm>
          <a:prstGeom prst="rect">
            <a:avLst/>
          </a:prstGeom>
          <a:noFill/>
          <a:ln>
            <a:noFill/>
          </a:ln>
        </p:spPr>
      </p:sp>
      <p:sp>
        <p:nvSpPr>
          <p:cNvPr id="68" name="Google Shape;68;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a:spLocks noGrp="1"/>
          </p:cNvSpPr>
          <p:nvPr>
            <p:ph type="ctrTitle"/>
          </p:nvPr>
        </p:nvSpPr>
        <p:spPr>
          <a:xfrm>
            <a:off x="880281" y="921452"/>
            <a:ext cx="4985018" cy="326863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7200"/>
              <a:buFont typeface="Calibri"/>
              <a:buNone/>
            </a:pPr>
            <a:r>
              <a:rPr lang="en-US" sz="7200" dirty="0"/>
              <a:t>Lecture 10</a:t>
            </a:r>
            <a:endParaRPr dirty="0"/>
          </a:p>
        </p:txBody>
      </p:sp>
      <p:sp>
        <p:nvSpPr>
          <p:cNvPr id="90" name="Google Shape;90;p1"/>
          <p:cNvSpPr txBox="1">
            <a:spLocks noGrp="1"/>
          </p:cNvSpPr>
          <p:nvPr>
            <p:ph type="subTitle" idx="1"/>
          </p:nvPr>
        </p:nvSpPr>
        <p:spPr>
          <a:xfrm>
            <a:off x="880281" y="4285129"/>
            <a:ext cx="4985017" cy="142040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dirty="0"/>
              <a:t>CS494 – Information System Audit and Control </a:t>
            </a:r>
            <a:endParaRPr dirty="0"/>
          </a:p>
          <a:p>
            <a:pPr marL="0" lvl="0" indent="0" algn="l" rtl="0">
              <a:lnSpc>
                <a:spcPct val="90000"/>
              </a:lnSpc>
              <a:spcBef>
                <a:spcPts val="1000"/>
              </a:spcBef>
              <a:spcAft>
                <a:spcPts val="0"/>
              </a:spcAft>
              <a:buClr>
                <a:schemeClr val="dk1"/>
              </a:buClr>
              <a:buSzPts val="2400"/>
              <a:buNone/>
            </a:pPr>
            <a:r>
              <a:rPr lang="en-US"/>
              <a:t>29</a:t>
            </a:r>
            <a:r>
              <a:rPr lang="en-US" baseline="30000"/>
              <a:t>th</a:t>
            </a:r>
            <a:r>
              <a:rPr lang="en-US"/>
              <a:t> </a:t>
            </a:r>
            <a:r>
              <a:rPr lang="en-US" dirty="0"/>
              <a:t>April 2023</a:t>
            </a:r>
            <a:endParaRPr dirty="0"/>
          </a:p>
        </p:txBody>
      </p:sp>
      <p:sp>
        <p:nvSpPr>
          <p:cNvPr id="91" name="Google Shape;91;p1"/>
          <p:cNvSpPr/>
          <p:nvPr/>
        </p:nvSpPr>
        <p:spPr>
          <a:xfrm>
            <a:off x="6000601" y="1073777"/>
            <a:ext cx="5623281" cy="4686943"/>
          </a:xfrm>
          <a:custGeom>
            <a:avLst/>
            <a:gdLst/>
            <a:ahLst/>
            <a:cxnLst/>
            <a:rect l="l" t="t" r="r" b="b"/>
            <a:pathLst>
              <a:path w="4574113" h="3812472" extrusionOk="0">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A42F-DC75-033A-0ECD-594DC82D9F0A}"/>
              </a:ext>
            </a:extLst>
          </p:cNvPr>
          <p:cNvSpPr>
            <a:spLocks noGrp="1"/>
          </p:cNvSpPr>
          <p:nvPr>
            <p:ph type="title"/>
          </p:nvPr>
        </p:nvSpPr>
        <p:spPr/>
        <p:txBody>
          <a:bodyPr/>
          <a:lstStyle/>
          <a:p>
            <a:r>
              <a:rPr lang="en-US" dirty="0"/>
              <a:t>Data Governance</a:t>
            </a:r>
          </a:p>
        </p:txBody>
      </p:sp>
      <p:sp>
        <p:nvSpPr>
          <p:cNvPr id="3" name="Text Placeholder 2">
            <a:extLst>
              <a:ext uri="{FF2B5EF4-FFF2-40B4-BE49-F238E27FC236}">
                <a16:creationId xmlns:a16="http://schemas.microsoft.com/office/drawing/2014/main" id="{02F32140-B729-086A-3CAF-664ECD952DA0}"/>
              </a:ext>
            </a:extLst>
          </p:cNvPr>
          <p:cNvSpPr>
            <a:spLocks noGrp="1"/>
          </p:cNvSpPr>
          <p:nvPr>
            <p:ph type="body" idx="1"/>
          </p:nvPr>
        </p:nvSpPr>
        <p:spPr>
          <a:xfrm>
            <a:off x="838200" y="1449422"/>
            <a:ext cx="10515600" cy="5184842"/>
          </a:xfrm>
        </p:spPr>
        <p:txBody>
          <a:bodyPr>
            <a:normAutofit/>
          </a:bodyPr>
          <a:lstStyle/>
          <a:p>
            <a:pPr marL="114300" indent="0">
              <a:buNone/>
            </a:pPr>
            <a:endParaRPr lang="en-US" dirty="0"/>
          </a:p>
          <a:p>
            <a:pPr marL="114300" indent="0">
              <a:buNone/>
            </a:pPr>
            <a:r>
              <a:rPr lang="en-US" dirty="0"/>
              <a:t>The primary goals of data governance are to achieve better regulatory compliance, higher data quality that is more suited for data analytics, and to help ensure first-rate business decisions</a:t>
            </a:r>
          </a:p>
          <a:p>
            <a:pPr marL="114300" indent="0">
              <a:buNone/>
            </a:pPr>
            <a:endParaRPr lang="en-US" dirty="0"/>
          </a:p>
          <a:p>
            <a:pPr marL="114300" indent="0">
              <a:buNone/>
            </a:pPr>
            <a:r>
              <a:rPr lang="en-US" b="0" i="0" dirty="0">
                <a:solidFill>
                  <a:schemeClr val="tx1"/>
                </a:solidFill>
                <a:effectLst/>
                <a:latin typeface="Söhne"/>
              </a:rPr>
              <a:t>By implementing effective data governance practices, organizations can ensure that their data is used in a responsible and ethical manner, and that they comply with legal and regulatory requirements.</a:t>
            </a:r>
            <a:endParaRPr lang="en-US" dirty="0">
              <a:solidFill>
                <a:schemeClr val="tx1"/>
              </a:solidFill>
            </a:endParaRPr>
          </a:p>
        </p:txBody>
      </p:sp>
    </p:spTree>
    <p:extLst>
      <p:ext uri="{BB962C8B-B14F-4D97-AF65-F5344CB8AC3E}">
        <p14:creationId xmlns:p14="http://schemas.microsoft.com/office/powerpoint/2010/main" val="370018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6DC8-ABC2-44A4-1D48-6F0AC5D936B8}"/>
              </a:ext>
            </a:extLst>
          </p:cNvPr>
          <p:cNvSpPr>
            <a:spLocks noGrp="1"/>
          </p:cNvSpPr>
          <p:nvPr>
            <p:ph type="title"/>
          </p:nvPr>
        </p:nvSpPr>
        <p:spPr/>
        <p:txBody>
          <a:bodyPr/>
          <a:lstStyle/>
          <a:p>
            <a:r>
              <a:rPr lang="en-US" dirty="0"/>
              <a:t>Data Governance</a:t>
            </a:r>
          </a:p>
        </p:txBody>
      </p:sp>
      <p:sp>
        <p:nvSpPr>
          <p:cNvPr id="3" name="Text Placeholder 2">
            <a:extLst>
              <a:ext uri="{FF2B5EF4-FFF2-40B4-BE49-F238E27FC236}">
                <a16:creationId xmlns:a16="http://schemas.microsoft.com/office/drawing/2014/main" id="{3F2B7EC5-1384-6FEB-3C20-49B3FDB69762}"/>
              </a:ext>
            </a:extLst>
          </p:cNvPr>
          <p:cNvSpPr>
            <a:spLocks noGrp="1"/>
          </p:cNvSpPr>
          <p:nvPr>
            <p:ph type="body" idx="1"/>
          </p:nvPr>
        </p:nvSpPr>
        <p:spPr/>
        <p:txBody>
          <a:bodyPr>
            <a:normAutofit fontScale="92500" lnSpcReduction="10000"/>
          </a:bodyPr>
          <a:lstStyle/>
          <a:p>
            <a:r>
              <a:rPr lang="en-US" dirty="0"/>
              <a:t>GDPR requires explicit consent of users before collecting their personal data</a:t>
            </a:r>
          </a:p>
          <a:p>
            <a:endParaRPr lang="en-US" dirty="0"/>
          </a:p>
          <a:p>
            <a:r>
              <a:rPr lang="en-US" dirty="0"/>
              <a:t>To comply with these requirements, an organization might establish a data governance framework that includes policies and procedures for data collection, processing, storage, and sharing.</a:t>
            </a:r>
          </a:p>
          <a:p>
            <a:endParaRPr lang="en-US" dirty="0"/>
          </a:p>
          <a:p>
            <a:r>
              <a:rPr lang="en-US" dirty="0"/>
              <a:t>This might involve appointing a data protection officer to oversee data governance, conducting regular audits of data handling practices, and implementing technical measures such as encryption and access controls to ensure data security.</a:t>
            </a:r>
          </a:p>
        </p:txBody>
      </p:sp>
    </p:spTree>
    <p:extLst>
      <p:ext uri="{BB962C8B-B14F-4D97-AF65-F5344CB8AC3E}">
        <p14:creationId xmlns:p14="http://schemas.microsoft.com/office/powerpoint/2010/main" val="251066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C6FCD6-5F92-BD32-B431-AE7F0F53F444}"/>
              </a:ext>
            </a:extLst>
          </p:cNvPr>
          <p:cNvPicPr>
            <a:picLocks noChangeAspect="1"/>
          </p:cNvPicPr>
          <p:nvPr/>
        </p:nvPicPr>
        <p:blipFill>
          <a:blip r:embed="rId2"/>
          <a:stretch>
            <a:fillRect/>
          </a:stretch>
        </p:blipFill>
        <p:spPr>
          <a:xfrm>
            <a:off x="0" y="954081"/>
            <a:ext cx="5909160" cy="5506429"/>
          </a:xfrm>
          <a:prstGeom prst="rect">
            <a:avLst/>
          </a:prstGeom>
        </p:spPr>
      </p:pic>
      <p:pic>
        <p:nvPicPr>
          <p:cNvPr id="7" name="Picture 6">
            <a:extLst>
              <a:ext uri="{FF2B5EF4-FFF2-40B4-BE49-F238E27FC236}">
                <a16:creationId xmlns:a16="http://schemas.microsoft.com/office/drawing/2014/main" id="{71CE0FA9-EE71-4575-A905-962EEE2429F8}"/>
              </a:ext>
            </a:extLst>
          </p:cNvPr>
          <p:cNvPicPr>
            <a:picLocks noChangeAspect="1"/>
          </p:cNvPicPr>
          <p:nvPr/>
        </p:nvPicPr>
        <p:blipFill>
          <a:blip r:embed="rId3"/>
          <a:stretch>
            <a:fillRect/>
          </a:stretch>
        </p:blipFill>
        <p:spPr>
          <a:xfrm>
            <a:off x="5133611" y="2723322"/>
            <a:ext cx="7058389" cy="3115866"/>
          </a:xfrm>
          <a:prstGeom prst="rect">
            <a:avLst/>
          </a:prstGeom>
        </p:spPr>
      </p:pic>
      <p:pic>
        <p:nvPicPr>
          <p:cNvPr id="9" name="Picture 8">
            <a:extLst>
              <a:ext uri="{FF2B5EF4-FFF2-40B4-BE49-F238E27FC236}">
                <a16:creationId xmlns:a16="http://schemas.microsoft.com/office/drawing/2014/main" id="{763C993A-0E9E-A1AC-3BC1-63D823123E97}"/>
              </a:ext>
            </a:extLst>
          </p:cNvPr>
          <p:cNvPicPr>
            <a:picLocks noChangeAspect="1"/>
          </p:cNvPicPr>
          <p:nvPr/>
        </p:nvPicPr>
        <p:blipFill>
          <a:blip r:embed="rId4"/>
          <a:stretch>
            <a:fillRect/>
          </a:stretch>
        </p:blipFill>
        <p:spPr>
          <a:xfrm>
            <a:off x="5278956" y="139148"/>
            <a:ext cx="6908359" cy="2584174"/>
          </a:xfrm>
          <a:prstGeom prst="rect">
            <a:avLst/>
          </a:prstGeom>
        </p:spPr>
      </p:pic>
    </p:spTree>
    <p:extLst>
      <p:ext uri="{BB962C8B-B14F-4D97-AF65-F5344CB8AC3E}">
        <p14:creationId xmlns:p14="http://schemas.microsoft.com/office/powerpoint/2010/main" val="1299793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D485-8E2E-BB36-FEAD-AA6EEBB05E9E}"/>
              </a:ext>
            </a:extLst>
          </p:cNvPr>
          <p:cNvSpPr>
            <a:spLocks noGrp="1"/>
          </p:cNvSpPr>
          <p:nvPr>
            <p:ph type="title"/>
          </p:nvPr>
        </p:nvSpPr>
        <p:spPr/>
        <p:txBody>
          <a:bodyPr/>
          <a:lstStyle/>
          <a:p>
            <a:r>
              <a:rPr lang="en-US" dirty="0"/>
              <a:t>Data Management</a:t>
            </a:r>
          </a:p>
        </p:txBody>
      </p:sp>
      <p:sp>
        <p:nvSpPr>
          <p:cNvPr id="3" name="Text Placeholder 2">
            <a:extLst>
              <a:ext uri="{FF2B5EF4-FFF2-40B4-BE49-F238E27FC236}">
                <a16:creationId xmlns:a16="http://schemas.microsoft.com/office/drawing/2014/main" id="{29424296-66E0-B589-5929-012FF8F3C4CF}"/>
              </a:ext>
            </a:extLst>
          </p:cNvPr>
          <p:cNvSpPr>
            <a:spLocks noGrp="1"/>
          </p:cNvSpPr>
          <p:nvPr>
            <p:ph type="body" idx="1"/>
          </p:nvPr>
        </p:nvSpPr>
        <p:spPr/>
        <p:txBody>
          <a:bodyPr>
            <a:normAutofit fontScale="92500" lnSpcReduction="10000"/>
          </a:bodyPr>
          <a:lstStyle/>
          <a:p>
            <a:pPr marL="114300" indent="0">
              <a:buNone/>
            </a:pPr>
            <a:r>
              <a:rPr lang="en-US" dirty="0"/>
              <a:t>IT Management?</a:t>
            </a:r>
          </a:p>
          <a:p>
            <a:pPr marL="114300" indent="0">
              <a:buNone/>
            </a:pPr>
            <a:endParaRPr lang="en-US" dirty="0"/>
          </a:p>
          <a:p>
            <a:pPr marL="114300" indent="0">
              <a:buNone/>
            </a:pPr>
            <a:r>
              <a:rPr lang="en-US" dirty="0"/>
              <a:t>Data management is focused on the technical aspects of data, ensuring that data is organized, accessible, and usable for its intended purpose.</a:t>
            </a:r>
          </a:p>
          <a:p>
            <a:pPr marL="114300" indent="0">
              <a:buNone/>
            </a:pPr>
            <a:endParaRPr lang="en-US" dirty="0"/>
          </a:p>
          <a:p>
            <a:pPr marL="114300" indent="0">
              <a:buNone/>
            </a:pPr>
            <a:r>
              <a:rPr lang="en-US" dirty="0"/>
              <a:t>Data management refers to the processes, technologies, and practices used to collect, store, organize, maintain, and use data. </a:t>
            </a:r>
          </a:p>
          <a:p>
            <a:pPr marL="114300" indent="0">
              <a:buNone/>
            </a:pPr>
            <a:endParaRPr lang="en-US" dirty="0"/>
          </a:p>
          <a:p>
            <a:pPr marL="114300" indent="0">
              <a:buNone/>
            </a:pPr>
            <a:r>
              <a:rPr lang="en-US" dirty="0"/>
              <a:t>It includes activities such as data modeling, data integration, data warehousing, data mining, and data analytics. </a:t>
            </a:r>
          </a:p>
          <a:p>
            <a:pPr marL="114300" indent="0">
              <a:buNone/>
            </a:pPr>
            <a:endParaRPr lang="en-US" dirty="0"/>
          </a:p>
        </p:txBody>
      </p:sp>
    </p:spTree>
    <p:extLst>
      <p:ext uri="{BB962C8B-B14F-4D97-AF65-F5344CB8AC3E}">
        <p14:creationId xmlns:p14="http://schemas.microsoft.com/office/powerpoint/2010/main" val="189353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D45F-3FDE-6B06-6BBB-619ADC6E4279}"/>
              </a:ext>
            </a:extLst>
          </p:cNvPr>
          <p:cNvSpPr>
            <a:spLocks noGrp="1"/>
          </p:cNvSpPr>
          <p:nvPr>
            <p:ph type="title"/>
          </p:nvPr>
        </p:nvSpPr>
        <p:spPr/>
        <p:txBody>
          <a:bodyPr/>
          <a:lstStyle/>
          <a:p>
            <a:r>
              <a:rPr lang="en-US" dirty="0"/>
              <a:t>Data Management vs Data Governance </a:t>
            </a:r>
          </a:p>
        </p:txBody>
      </p:sp>
      <p:sp>
        <p:nvSpPr>
          <p:cNvPr id="3" name="Text Placeholder 2">
            <a:extLst>
              <a:ext uri="{FF2B5EF4-FFF2-40B4-BE49-F238E27FC236}">
                <a16:creationId xmlns:a16="http://schemas.microsoft.com/office/drawing/2014/main" id="{D09AB7EC-368E-CEF8-AB1D-FDF2AC444253}"/>
              </a:ext>
            </a:extLst>
          </p:cNvPr>
          <p:cNvSpPr>
            <a:spLocks noGrp="1"/>
          </p:cNvSpPr>
          <p:nvPr>
            <p:ph type="body" idx="1"/>
          </p:nvPr>
        </p:nvSpPr>
        <p:spPr>
          <a:xfrm>
            <a:off x="838200" y="1825625"/>
            <a:ext cx="10515600" cy="4886460"/>
          </a:xfrm>
        </p:spPr>
        <p:txBody>
          <a:bodyPr>
            <a:normAutofit fontScale="85000" lnSpcReduction="20000"/>
          </a:bodyPr>
          <a:lstStyle/>
          <a:p>
            <a:r>
              <a:rPr lang="en-US" dirty="0"/>
              <a:t>Data Governance is like setting up rules and regulations for how data should be handled within an organization. It's about making sure that everyone who deals with data follows the same guidelines and standards. Just like how traffic laws help ensure safe driving, data governance ensures that data is used, stored, and shared in a way that's secure, accurate, and complies with any legal or ethical requirements.</a:t>
            </a:r>
          </a:p>
          <a:p>
            <a:endParaRPr lang="en-US" dirty="0"/>
          </a:p>
          <a:p>
            <a:r>
              <a:rPr lang="en-US" dirty="0"/>
              <a:t>On the other hand, Data Management is more about the practical side of things. It's like the day-to-day operations of handling data - organizing it, storing it, cleaning it up, and making sure it's available when needed. Data management involves tasks like creating databases, backing up data, and ensuring that information is easily accessible to those who need it.</a:t>
            </a:r>
          </a:p>
          <a:p>
            <a:pPr marL="114300" indent="0">
              <a:buNone/>
            </a:pPr>
            <a:endParaRPr lang="en-US" dirty="0"/>
          </a:p>
          <a:p>
            <a:pPr marL="114300" indent="0">
              <a:buNone/>
            </a:pPr>
            <a:r>
              <a:rPr lang="en-US" dirty="0"/>
              <a:t>To put it simply, data governance is the "what" and "why" of managing data, while data management is the "how."</a:t>
            </a:r>
          </a:p>
        </p:txBody>
      </p:sp>
    </p:spTree>
    <p:extLst>
      <p:ext uri="{BB962C8B-B14F-4D97-AF65-F5344CB8AC3E}">
        <p14:creationId xmlns:p14="http://schemas.microsoft.com/office/powerpoint/2010/main" val="174107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0AA9-550C-E066-9D8E-7AAB7A1FD8FF}"/>
              </a:ext>
            </a:extLst>
          </p:cNvPr>
          <p:cNvSpPr>
            <a:spLocks noGrp="1"/>
          </p:cNvSpPr>
          <p:nvPr>
            <p:ph type="title"/>
          </p:nvPr>
        </p:nvSpPr>
        <p:spPr/>
        <p:txBody>
          <a:bodyPr/>
          <a:lstStyle/>
          <a:p>
            <a:r>
              <a:rPr lang="en-US" dirty="0"/>
              <a:t>Software Licensing</a:t>
            </a:r>
          </a:p>
        </p:txBody>
      </p:sp>
      <p:sp>
        <p:nvSpPr>
          <p:cNvPr id="3" name="Text Placeholder 2">
            <a:extLst>
              <a:ext uri="{FF2B5EF4-FFF2-40B4-BE49-F238E27FC236}">
                <a16:creationId xmlns:a16="http://schemas.microsoft.com/office/drawing/2014/main" id="{142E3E34-D97D-7105-4786-474813F61EB8}"/>
              </a:ext>
            </a:extLst>
          </p:cNvPr>
          <p:cNvSpPr>
            <a:spLocks noGrp="1"/>
          </p:cNvSpPr>
          <p:nvPr>
            <p:ph type="body" idx="1"/>
          </p:nvPr>
        </p:nvSpPr>
        <p:spPr/>
        <p:txBody>
          <a:bodyPr>
            <a:normAutofit/>
          </a:bodyPr>
          <a:lstStyle/>
          <a:p>
            <a:pPr marL="114300" indent="0">
              <a:buNone/>
            </a:pPr>
            <a:r>
              <a:rPr lang="en-US" dirty="0"/>
              <a:t>Software copyright laws must be followed to protect against the possibility  of a company paying penalties over copyright infringements and the added reputational risk of being identified as a company that illegally uses software.</a:t>
            </a:r>
          </a:p>
          <a:p>
            <a:pPr marL="114300" indent="0">
              <a:buNone/>
            </a:pPr>
            <a:endParaRPr lang="en-US" dirty="0"/>
          </a:p>
          <a:p>
            <a:pPr marL="114300" indent="0">
              <a:buNone/>
            </a:pPr>
            <a:r>
              <a:rPr lang="en-US" dirty="0"/>
              <a:t>Software licensing types:</a:t>
            </a:r>
          </a:p>
          <a:p>
            <a:pPr marL="114300" indent="0">
              <a:buNone/>
            </a:pPr>
            <a:r>
              <a:rPr lang="en-US" dirty="0"/>
              <a:t>1. Open source - This software can be listed, modified and redistributed as required. However, this should be done in accordance with terms and conditions mentioned in the software license.</a:t>
            </a:r>
          </a:p>
        </p:txBody>
      </p:sp>
    </p:spTree>
    <p:extLst>
      <p:ext uri="{BB962C8B-B14F-4D97-AF65-F5344CB8AC3E}">
        <p14:creationId xmlns:p14="http://schemas.microsoft.com/office/powerpoint/2010/main" val="422734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67C1-AE91-A65D-277F-C49A2C6C1571}"/>
              </a:ext>
            </a:extLst>
          </p:cNvPr>
          <p:cNvSpPr>
            <a:spLocks noGrp="1"/>
          </p:cNvSpPr>
          <p:nvPr>
            <p:ph type="title"/>
          </p:nvPr>
        </p:nvSpPr>
        <p:spPr/>
        <p:txBody>
          <a:bodyPr/>
          <a:lstStyle/>
          <a:p>
            <a:r>
              <a:rPr lang="en-US" dirty="0"/>
              <a:t>Software Licensing</a:t>
            </a:r>
          </a:p>
        </p:txBody>
      </p:sp>
      <p:sp>
        <p:nvSpPr>
          <p:cNvPr id="3" name="Text Placeholder 2">
            <a:extLst>
              <a:ext uri="{FF2B5EF4-FFF2-40B4-BE49-F238E27FC236}">
                <a16:creationId xmlns:a16="http://schemas.microsoft.com/office/drawing/2014/main" id="{1C8FBA84-FF43-B51D-F192-57CB005EB14A}"/>
              </a:ext>
            </a:extLst>
          </p:cNvPr>
          <p:cNvSpPr>
            <a:spLocks noGrp="1"/>
          </p:cNvSpPr>
          <p:nvPr>
            <p:ph type="body" idx="1"/>
          </p:nvPr>
        </p:nvSpPr>
        <p:spPr/>
        <p:txBody>
          <a:bodyPr/>
          <a:lstStyle/>
          <a:p>
            <a:pPr marL="114300" indent="0">
              <a:buNone/>
            </a:pPr>
            <a:r>
              <a:rPr lang="en-US" dirty="0"/>
              <a:t>2. Freeware - Software is free but source code cannot be redistributed. For example: Adobe Reader.</a:t>
            </a:r>
          </a:p>
          <a:p>
            <a:pPr marL="114300" indent="0">
              <a:buNone/>
            </a:pPr>
            <a:endParaRPr lang="en-US" dirty="0"/>
          </a:p>
          <a:p>
            <a:pPr marL="114300" indent="0">
              <a:buNone/>
            </a:pPr>
            <a:r>
              <a:rPr lang="en-US" dirty="0"/>
              <a:t>3. Shareware - Some </a:t>
            </a:r>
            <a:r>
              <a:rPr lang="en-US" dirty="0" err="1"/>
              <a:t>softwares</a:t>
            </a:r>
            <a:r>
              <a:rPr lang="en-US" dirty="0"/>
              <a:t> are available for free for some trial period and has limited functionality as compared to the full version</a:t>
            </a:r>
          </a:p>
        </p:txBody>
      </p:sp>
    </p:spTree>
    <p:extLst>
      <p:ext uri="{BB962C8B-B14F-4D97-AF65-F5344CB8AC3E}">
        <p14:creationId xmlns:p14="http://schemas.microsoft.com/office/powerpoint/2010/main" val="342428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9B0A-63CB-D676-C925-D6495433257B}"/>
              </a:ext>
            </a:extLst>
          </p:cNvPr>
          <p:cNvSpPr>
            <a:spLocks noGrp="1"/>
          </p:cNvSpPr>
          <p:nvPr>
            <p:ph type="title"/>
          </p:nvPr>
        </p:nvSpPr>
        <p:spPr/>
        <p:txBody>
          <a:bodyPr/>
          <a:lstStyle/>
          <a:p>
            <a:r>
              <a:rPr lang="en-US" dirty="0"/>
              <a:t>Paid software licensing</a:t>
            </a:r>
          </a:p>
        </p:txBody>
      </p:sp>
      <p:sp>
        <p:nvSpPr>
          <p:cNvPr id="3" name="Text Placeholder 2">
            <a:extLst>
              <a:ext uri="{FF2B5EF4-FFF2-40B4-BE49-F238E27FC236}">
                <a16:creationId xmlns:a16="http://schemas.microsoft.com/office/drawing/2014/main" id="{5F813694-A8DB-A687-DCA3-D62B0338D7A2}"/>
              </a:ext>
            </a:extLst>
          </p:cNvPr>
          <p:cNvSpPr>
            <a:spLocks noGrp="1"/>
          </p:cNvSpPr>
          <p:nvPr>
            <p:ph type="body" idx="1"/>
          </p:nvPr>
        </p:nvSpPr>
        <p:spPr/>
        <p:txBody>
          <a:bodyPr>
            <a:normAutofit/>
          </a:bodyPr>
          <a:lstStyle/>
          <a:p>
            <a:r>
              <a:rPr lang="en-US" dirty="0"/>
              <a:t>Per seat (no. of users)</a:t>
            </a:r>
          </a:p>
          <a:p>
            <a:r>
              <a:rPr lang="en-US" dirty="0"/>
              <a:t>Per CPU / Sockets (Oracle / VM licensing)</a:t>
            </a:r>
          </a:p>
          <a:p>
            <a:r>
              <a:rPr lang="en-US" dirty="0"/>
              <a:t>Concurrent users</a:t>
            </a:r>
          </a:p>
          <a:p>
            <a:r>
              <a:rPr lang="en-US" dirty="0"/>
              <a:t>Per workstation</a:t>
            </a:r>
          </a:p>
          <a:p>
            <a:r>
              <a:rPr lang="en-US" dirty="0"/>
              <a:t>Enterprise licensing</a:t>
            </a:r>
          </a:p>
          <a:p>
            <a:endParaRPr lang="en-US" dirty="0"/>
          </a:p>
          <a:p>
            <a:pPr marL="114300" indent="0">
              <a:buNone/>
            </a:pPr>
            <a:r>
              <a:rPr lang="en-US" dirty="0"/>
              <a:t>IS auditors would be expected to check licensing violations by matching actual usage vs allowed usage.</a:t>
            </a:r>
          </a:p>
        </p:txBody>
      </p:sp>
    </p:spTree>
    <p:extLst>
      <p:ext uri="{BB962C8B-B14F-4D97-AF65-F5344CB8AC3E}">
        <p14:creationId xmlns:p14="http://schemas.microsoft.com/office/powerpoint/2010/main" val="141098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5A49E-D787-3339-92EA-BC9215C7815E}"/>
              </a:ext>
            </a:extLst>
          </p:cNvPr>
          <p:cNvSpPr>
            <a:spLocks noGrp="1"/>
          </p:cNvSpPr>
          <p:nvPr>
            <p:ph type="title"/>
          </p:nvPr>
        </p:nvSpPr>
        <p:spPr/>
        <p:txBody>
          <a:bodyPr/>
          <a:lstStyle/>
          <a:p>
            <a:r>
              <a:rPr lang="en-US" dirty="0"/>
              <a:t>Ways to avoid software licensing misuse</a:t>
            </a:r>
          </a:p>
        </p:txBody>
      </p:sp>
      <p:sp>
        <p:nvSpPr>
          <p:cNvPr id="3" name="Text Placeholder 2">
            <a:extLst>
              <a:ext uri="{FF2B5EF4-FFF2-40B4-BE49-F238E27FC236}">
                <a16:creationId xmlns:a16="http://schemas.microsoft.com/office/drawing/2014/main" id="{9EBC432B-E40C-4421-4F45-DCB0ED51E048}"/>
              </a:ext>
            </a:extLst>
          </p:cNvPr>
          <p:cNvSpPr>
            <a:spLocks noGrp="1"/>
          </p:cNvSpPr>
          <p:nvPr>
            <p:ph type="body" idx="1"/>
          </p:nvPr>
        </p:nvSpPr>
        <p:spPr>
          <a:xfrm>
            <a:off x="838200" y="1825624"/>
            <a:ext cx="10515600" cy="4750273"/>
          </a:xfrm>
        </p:spPr>
        <p:txBody>
          <a:bodyPr>
            <a:normAutofit/>
          </a:bodyPr>
          <a:lstStyle/>
          <a:p>
            <a:r>
              <a:rPr lang="en-US" dirty="0"/>
              <a:t>Ensure a good software asset management process exists </a:t>
            </a:r>
          </a:p>
          <a:p>
            <a:r>
              <a:rPr lang="en-US" dirty="0"/>
              <a:t>Centralize control, distribution and installation of software (includes disabling the ability of users to install software, where possible).</a:t>
            </a:r>
          </a:p>
          <a:p>
            <a:r>
              <a:rPr lang="en-US" dirty="0"/>
              <a:t>Require that all PCs be restricted workstations with disabled or locked down disk drives, USB ports, etc.</a:t>
            </a:r>
          </a:p>
          <a:p>
            <a:r>
              <a:rPr lang="en-US" dirty="0"/>
              <a:t>Install metering software on the LAN and require that all PCs access applications through the metered software.</a:t>
            </a:r>
          </a:p>
          <a:p>
            <a:r>
              <a:rPr lang="en-US" dirty="0"/>
              <a:t>Regularly scan user networks endpoints to ensure that unauthorized copies of software have not been loaded (achieved by comparing actual software loaded to the list of software assets)</a:t>
            </a:r>
          </a:p>
        </p:txBody>
      </p:sp>
    </p:spTree>
    <p:extLst>
      <p:ext uri="{BB962C8B-B14F-4D97-AF65-F5344CB8AC3E}">
        <p14:creationId xmlns:p14="http://schemas.microsoft.com/office/powerpoint/2010/main" val="1273266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591A-9C36-7292-4A93-766614EC509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E3A656D-475C-9F02-7DE6-503DDC7D7910}"/>
              </a:ext>
            </a:extLst>
          </p:cNvPr>
          <p:cNvSpPr>
            <a:spLocks noGrp="1"/>
          </p:cNvSpPr>
          <p:nvPr>
            <p:ph type="body" idx="1"/>
          </p:nvPr>
        </p:nvSpPr>
        <p:spPr/>
        <p:txBody>
          <a:bodyPr/>
          <a:lstStyle/>
          <a:p>
            <a:pPr marL="114300" indent="0">
              <a:buNone/>
            </a:pPr>
            <a:r>
              <a:rPr lang="en-US" dirty="0"/>
              <a:t>An auditor sees certain indications that an organization is using unlicensed software. What should be the auditor’s first step?</a:t>
            </a:r>
          </a:p>
          <a:p>
            <a:pPr marL="114300" indent="0">
              <a:buNone/>
            </a:pPr>
            <a:r>
              <a:rPr lang="en-US" dirty="0"/>
              <a:t>1. Report the indications in the audit report</a:t>
            </a:r>
          </a:p>
          <a:p>
            <a:pPr marL="114300" indent="0">
              <a:buNone/>
            </a:pPr>
            <a:r>
              <a:rPr lang="en-US" dirty="0"/>
              <a:t>2. Verifying the software through testing</a:t>
            </a:r>
          </a:p>
          <a:p>
            <a:pPr marL="114300" indent="0">
              <a:buNone/>
            </a:pPr>
            <a:r>
              <a:rPr lang="en-US" dirty="0"/>
              <a:t>3. Discuss the issue with auditee management</a:t>
            </a:r>
          </a:p>
          <a:p>
            <a:pPr marL="114300" indent="0">
              <a:buNone/>
            </a:pPr>
            <a:r>
              <a:rPr lang="en-US" dirty="0"/>
              <a:t>4. Recommend the immediate uninstallation of the software</a:t>
            </a:r>
          </a:p>
        </p:txBody>
      </p:sp>
    </p:spTree>
    <p:extLst>
      <p:ext uri="{BB962C8B-B14F-4D97-AF65-F5344CB8AC3E}">
        <p14:creationId xmlns:p14="http://schemas.microsoft.com/office/powerpoint/2010/main" val="283056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design with lines and financial symbols">
            <a:extLst>
              <a:ext uri="{FF2B5EF4-FFF2-40B4-BE49-F238E27FC236}">
                <a16:creationId xmlns:a16="http://schemas.microsoft.com/office/drawing/2014/main" id="{7A618D37-C9EA-8AFE-611E-AC3EDD11F521}"/>
              </a:ext>
            </a:extLst>
          </p:cNvPr>
          <p:cNvPicPr>
            <a:picLocks noChangeAspect="1"/>
          </p:cNvPicPr>
          <p:nvPr/>
        </p:nvPicPr>
        <p:blipFill rotWithShape="1">
          <a:blip r:embed="rId2">
            <a:alphaModFix amt="50000"/>
          </a:blip>
          <a:srcRect t="10400" b="5014"/>
          <a:stretch/>
        </p:blipFill>
        <p:spPr>
          <a:xfrm>
            <a:off x="20" y="1"/>
            <a:ext cx="12191980" cy="6857999"/>
          </a:xfrm>
          <a:prstGeom prst="rect">
            <a:avLst/>
          </a:prstGeom>
        </p:spPr>
      </p:pic>
      <p:sp>
        <p:nvSpPr>
          <p:cNvPr id="2" name="Title 1">
            <a:extLst>
              <a:ext uri="{FF2B5EF4-FFF2-40B4-BE49-F238E27FC236}">
                <a16:creationId xmlns:a16="http://schemas.microsoft.com/office/drawing/2014/main" id="{81E742C1-0BC6-B9B5-03A8-3829F1883BF4}"/>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spcBef>
                <a:spcPct val="0"/>
              </a:spcBef>
            </a:pPr>
            <a:r>
              <a:rPr lang="en-US" sz="6000" kern="1200">
                <a:solidFill>
                  <a:srgbClr val="FFFFFF"/>
                </a:solidFill>
                <a:latin typeface="+mj-lt"/>
                <a:ea typeface="+mj-ea"/>
                <a:cs typeface="+mj-cs"/>
              </a:rPr>
              <a:t>Chapter 4</a:t>
            </a:r>
          </a:p>
        </p:txBody>
      </p:sp>
      <p:sp>
        <p:nvSpPr>
          <p:cNvPr id="3" name="Text Placeholder 2">
            <a:extLst>
              <a:ext uri="{FF2B5EF4-FFF2-40B4-BE49-F238E27FC236}">
                <a16:creationId xmlns:a16="http://schemas.microsoft.com/office/drawing/2014/main" id="{46D9382D-B40B-8CE0-0601-A6D2B660B7B0}"/>
              </a:ext>
            </a:extLst>
          </p:cNvPr>
          <p:cNvSpPr>
            <a:spLocks noGrp="1"/>
          </p:cNvSpPr>
          <p:nvPr>
            <p:ph type="body" idx="1"/>
          </p:nvPr>
        </p:nvSpPr>
        <p:spPr>
          <a:xfrm>
            <a:off x="1524000" y="4159404"/>
            <a:ext cx="9144000" cy="1098395"/>
          </a:xfrm>
        </p:spPr>
        <p:txBody>
          <a:bodyPr vert="horz" lIns="91440" tIns="45720" rIns="91440" bIns="45720" rtlCol="0">
            <a:normAutofit/>
          </a:bodyPr>
          <a:lstStyle/>
          <a:p>
            <a:pPr marL="0" indent="0" algn="ctr">
              <a:buNone/>
            </a:pPr>
            <a:r>
              <a:rPr lang="en-US" sz="2400" kern="1200" dirty="0">
                <a:solidFill>
                  <a:srgbClr val="FFFFFF"/>
                </a:solidFill>
                <a:latin typeface="+mn-lt"/>
                <a:ea typeface="+mn-ea"/>
                <a:cs typeface="+mn-cs"/>
              </a:rPr>
              <a:t>Information Systems Operations and Business Resilience</a:t>
            </a:r>
          </a:p>
        </p:txBody>
      </p:sp>
    </p:spTree>
    <p:extLst>
      <p:ext uri="{BB962C8B-B14F-4D97-AF65-F5344CB8AC3E}">
        <p14:creationId xmlns:p14="http://schemas.microsoft.com/office/powerpoint/2010/main" val="410682943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8B44-B18D-687F-00EC-44AAE83A963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F71E3B4-0F7D-4E2A-243F-C501BE059CA5}"/>
              </a:ext>
            </a:extLst>
          </p:cNvPr>
          <p:cNvSpPr>
            <a:spLocks noGrp="1"/>
          </p:cNvSpPr>
          <p:nvPr>
            <p:ph type="body" idx="1"/>
          </p:nvPr>
        </p:nvSpPr>
        <p:spPr>
          <a:xfrm>
            <a:off x="838200" y="1825624"/>
            <a:ext cx="10515600" cy="4925371"/>
          </a:xfrm>
        </p:spPr>
        <p:txBody>
          <a:bodyPr>
            <a:normAutofit/>
          </a:bodyPr>
          <a:lstStyle/>
          <a:p>
            <a:pPr marL="114300" indent="0">
              <a:buNone/>
            </a:pPr>
            <a:r>
              <a:rPr lang="en-US" dirty="0"/>
              <a:t>An IS auditor notes that some users have installed personal software on their PCs. There is no restriction by security policy. What is the best recommendation for the auditor to make?</a:t>
            </a:r>
          </a:p>
          <a:p>
            <a:pPr marL="114300" indent="0">
              <a:buNone/>
            </a:pPr>
            <a:endParaRPr lang="en-US" dirty="0"/>
          </a:p>
          <a:p>
            <a:pPr marL="114300" indent="0">
              <a:buNone/>
            </a:pPr>
            <a:r>
              <a:rPr lang="en-US" dirty="0"/>
              <a:t>1. Implement necessary controls to restrict the installation of unauthorized software</a:t>
            </a:r>
          </a:p>
          <a:p>
            <a:pPr marL="114300" indent="0">
              <a:buNone/>
            </a:pPr>
            <a:r>
              <a:rPr lang="en-US" dirty="0"/>
              <a:t>2. To include a clause related to the restriction of unauthorized software in the security policy</a:t>
            </a:r>
          </a:p>
          <a:p>
            <a:pPr marL="114300" indent="0">
              <a:buNone/>
            </a:pPr>
            <a:r>
              <a:rPr lang="en-US" dirty="0"/>
              <a:t>3. Restrict the downloading of unauthorized software</a:t>
            </a:r>
          </a:p>
          <a:p>
            <a:pPr marL="114300" indent="0">
              <a:buNone/>
            </a:pPr>
            <a:r>
              <a:rPr lang="en-US" dirty="0"/>
              <a:t>4. Allow users to install software only after IT manager approval</a:t>
            </a:r>
          </a:p>
        </p:txBody>
      </p:sp>
    </p:spTree>
    <p:extLst>
      <p:ext uri="{BB962C8B-B14F-4D97-AF65-F5344CB8AC3E}">
        <p14:creationId xmlns:p14="http://schemas.microsoft.com/office/powerpoint/2010/main" val="1752030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6730-5C22-F9BA-376E-AB00E17F113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B47B98A-7A01-9103-83AC-296BAF2250A0}"/>
              </a:ext>
            </a:extLst>
          </p:cNvPr>
          <p:cNvSpPr>
            <a:spLocks noGrp="1"/>
          </p:cNvSpPr>
          <p:nvPr>
            <p:ph type="body" idx="1"/>
          </p:nvPr>
        </p:nvSpPr>
        <p:spPr/>
        <p:txBody>
          <a:bodyPr/>
          <a:lstStyle/>
          <a:p>
            <a:pPr marL="114300" indent="0">
              <a:buNone/>
            </a:pPr>
            <a:r>
              <a:rPr lang="en-US" dirty="0"/>
              <a:t>Which of the following is the greatest concern for the use of open source software?</a:t>
            </a:r>
          </a:p>
          <a:p>
            <a:pPr marL="114300" indent="0">
              <a:buNone/>
            </a:pPr>
            <a:endParaRPr lang="en-US" dirty="0"/>
          </a:p>
          <a:p>
            <a:pPr marL="114300" indent="0">
              <a:buNone/>
            </a:pPr>
            <a:r>
              <a:rPr lang="en-US" dirty="0"/>
              <a:t>1. No payment is made to acquire open source software.</a:t>
            </a:r>
          </a:p>
          <a:p>
            <a:pPr marL="114300" indent="0">
              <a:buNone/>
            </a:pPr>
            <a:r>
              <a:rPr lang="en-US" dirty="0"/>
              <a:t>2. An organization must comply with open source software license terms.</a:t>
            </a:r>
          </a:p>
          <a:p>
            <a:pPr marL="114300" indent="0">
              <a:buNone/>
            </a:pPr>
            <a:r>
              <a:rPr lang="en-US" dirty="0"/>
              <a:t>3. Open source software is vulnerable.</a:t>
            </a:r>
          </a:p>
          <a:p>
            <a:pPr marL="114300" indent="0">
              <a:buNone/>
            </a:pPr>
            <a:r>
              <a:rPr lang="en-US" dirty="0"/>
              <a:t>4. Open source software is not reliable</a:t>
            </a:r>
          </a:p>
        </p:txBody>
      </p:sp>
    </p:spTree>
    <p:extLst>
      <p:ext uri="{BB962C8B-B14F-4D97-AF65-F5344CB8AC3E}">
        <p14:creationId xmlns:p14="http://schemas.microsoft.com/office/powerpoint/2010/main" val="1109784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7DB4-E7CA-7E2F-E141-9AB09C530FD4}"/>
              </a:ext>
            </a:extLst>
          </p:cNvPr>
          <p:cNvSpPr>
            <a:spLocks noGrp="1"/>
          </p:cNvSpPr>
          <p:nvPr>
            <p:ph type="title"/>
          </p:nvPr>
        </p:nvSpPr>
        <p:spPr/>
        <p:txBody>
          <a:bodyPr/>
          <a:lstStyle/>
          <a:p>
            <a:r>
              <a:rPr lang="en-US" dirty="0"/>
              <a:t>Source Code Management</a:t>
            </a:r>
          </a:p>
        </p:txBody>
      </p:sp>
      <p:sp>
        <p:nvSpPr>
          <p:cNvPr id="3" name="Text Placeholder 2">
            <a:extLst>
              <a:ext uri="{FF2B5EF4-FFF2-40B4-BE49-F238E27FC236}">
                <a16:creationId xmlns:a16="http://schemas.microsoft.com/office/drawing/2014/main" id="{2A505B2C-7875-9619-CCA0-82F83DB9F9D8}"/>
              </a:ext>
            </a:extLst>
          </p:cNvPr>
          <p:cNvSpPr>
            <a:spLocks noGrp="1"/>
          </p:cNvSpPr>
          <p:nvPr>
            <p:ph type="body" idx="1"/>
          </p:nvPr>
        </p:nvSpPr>
        <p:spPr/>
        <p:txBody>
          <a:bodyPr/>
          <a:lstStyle/>
          <a:p>
            <a:r>
              <a:rPr lang="en-US" dirty="0"/>
              <a:t>Version Controlling should be in place to manage source code changes.</a:t>
            </a:r>
          </a:p>
          <a:p>
            <a:r>
              <a:rPr lang="en-US" dirty="0"/>
              <a:t>Regular backups of source code should be taken</a:t>
            </a:r>
          </a:p>
          <a:p>
            <a:r>
              <a:rPr lang="en-US" dirty="0"/>
              <a:t>Escrow in place.</a:t>
            </a:r>
          </a:p>
        </p:txBody>
      </p:sp>
    </p:spTree>
    <p:extLst>
      <p:ext uri="{BB962C8B-B14F-4D97-AF65-F5344CB8AC3E}">
        <p14:creationId xmlns:p14="http://schemas.microsoft.com/office/powerpoint/2010/main" val="309048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E8F7-93DA-7164-38CE-84C884F16829}"/>
              </a:ext>
            </a:extLst>
          </p:cNvPr>
          <p:cNvSpPr>
            <a:spLocks noGrp="1"/>
          </p:cNvSpPr>
          <p:nvPr>
            <p:ph type="title"/>
          </p:nvPr>
        </p:nvSpPr>
        <p:spPr>
          <a:xfrm>
            <a:off x="838200" y="158243"/>
            <a:ext cx="10515600" cy="1325563"/>
          </a:xfrm>
        </p:spPr>
        <p:txBody>
          <a:bodyPr/>
          <a:lstStyle/>
          <a:p>
            <a:r>
              <a:rPr lang="en-US" dirty="0"/>
              <a:t>Capacity Management</a:t>
            </a:r>
          </a:p>
        </p:txBody>
      </p:sp>
      <p:sp>
        <p:nvSpPr>
          <p:cNvPr id="3" name="Text Placeholder 2">
            <a:extLst>
              <a:ext uri="{FF2B5EF4-FFF2-40B4-BE49-F238E27FC236}">
                <a16:creationId xmlns:a16="http://schemas.microsoft.com/office/drawing/2014/main" id="{61E44BA7-DF71-20D8-1DC4-BFFCF877672D}"/>
              </a:ext>
            </a:extLst>
          </p:cNvPr>
          <p:cNvSpPr>
            <a:spLocks noGrp="1"/>
          </p:cNvSpPr>
          <p:nvPr>
            <p:ph type="body" idx="1"/>
          </p:nvPr>
        </p:nvSpPr>
        <p:spPr>
          <a:xfrm>
            <a:off x="838200" y="1459149"/>
            <a:ext cx="10515600" cy="5033726"/>
          </a:xfrm>
        </p:spPr>
        <p:txBody>
          <a:bodyPr>
            <a:normAutofit lnSpcReduction="10000"/>
          </a:bodyPr>
          <a:lstStyle/>
          <a:p>
            <a:pPr marL="114300" indent="0">
              <a:buNone/>
            </a:pPr>
            <a:r>
              <a:rPr lang="en-US" dirty="0"/>
              <a:t>Capacity management is the process of planning and monitoring IT resources for their effective and efficient utilization.</a:t>
            </a:r>
          </a:p>
          <a:p>
            <a:pPr marL="114300" indent="0">
              <a:buNone/>
            </a:pPr>
            <a:endParaRPr lang="en-US" dirty="0"/>
          </a:p>
          <a:p>
            <a:pPr marL="114300" indent="0">
              <a:buNone/>
            </a:pPr>
            <a:r>
              <a:rPr lang="en-US" dirty="0"/>
              <a:t>It ensures the smooth expansion or reduction of resources as per business requirements. </a:t>
            </a:r>
          </a:p>
          <a:p>
            <a:pPr marL="114300" indent="0">
              <a:buNone/>
            </a:pPr>
            <a:endParaRPr lang="en-US" dirty="0"/>
          </a:p>
          <a:p>
            <a:pPr marL="114300" indent="0">
              <a:buNone/>
            </a:pPr>
            <a:r>
              <a:rPr lang="en-US" dirty="0"/>
              <a:t>It is necessary to obtain inputs from business users in order to manage capacity.</a:t>
            </a:r>
          </a:p>
          <a:p>
            <a:pPr marL="114300" indent="0">
              <a:buNone/>
            </a:pPr>
            <a:endParaRPr lang="en-US" dirty="0"/>
          </a:p>
          <a:p>
            <a:pPr marL="114300" indent="0">
              <a:buNone/>
            </a:pPr>
            <a:r>
              <a:rPr lang="en-US" dirty="0"/>
              <a:t>It reduces the risk of performance problems or failure through the constant monitoring of utilization thresholds.</a:t>
            </a:r>
          </a:p>
        </p:txBody>
      </p:sp>
    </p:spTree>
    <p:extLst>
      <p:ext uri="{BB962C8B-B14F-4D97-AF65-F5344CB8AC3E}">
        <p14:creationId xmlns:p14="http://schemas.microsoft.com/office/powerpoint/2010/main" val="310290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745EF7-9003-9E54-019E-F928F1407AF5}"/>
              </a:ext>
            </a:extLst>
          </p:cNvPr>
          <p:cNvPicPr>
            <a:picLocks noChangeAspect="1"/>
          </p:cNvPicPr>
          <p:nvPr/>
        </p:nvPicPr>
        <p:blipFill>
          <a:blip r:embed="rId2"/>
          <a:stretch>
            <a:fillRect/>
          </a:stretch>
        </p:blipFill>
        <p:spPr>
          <a:xfrm>
            <a:off x="235120" y="253458"/>
            <a:ext cx="11791089" cy="4960568"/>
          </a:xfrm>
          <a:prstGeom prst="rect">
            <a:avLst/>
          </a:prstGeom>
        </p:spPr>
      </p:pic>
    </p:spTree>
    <p:extLst>
      <p:ext uri="{BB962C8B-B14F-4D97-AF65-F5344CB8AC3E}">
        <p14:creationId xmlns:p14="http://schemas.microsoft.com/office/powerpoint/2010/main" val="2422099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9E1E-AC76-CB7B-2EE7-74A825F6D03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DD5B39D-B8E6-7052-BAE2-4281E83E907A}"/>
              </a:ext>
            </a:extLst>
          </p:cNvPr>
          <p:cNvSpPr>
            <a:spLocks noGrp="1"/>
          </p:cNvSpPr>
          <p:nvPr>
            <p:ph type="body" idx="1"/>
          </p:nvPr>
        </p:nvSpPr>
        <p:spPr/>
        <p:txBody>
          <a:bodyPr/>
          <a:lstStyle/>
          <a:p>
            <a:pPr marL="114300" indent="0">
              <a:buNone/>
            </a:pPr>
            <a:r>
              <a:rPr lang="en-US" dirty="0"/>
              <a:t>How can the optimal configuration of a server be ensured?</a:t>
            </a:r>
          </a:p>
          <a:p>
            <a:pPr marL="114300" indent="0">
              <a:buNone/>
            </a:pPr>
            <a:r>
              <a:rPr lang="en-US" dirty="0"/>
              <a:t>1. Benchmarking with industry standards</a:t>
            </a:r>
          </a:p>
          <a:p>
            <a:pPr marL="114300" indent="0">
              <a:buNone/>
            </a:pPr>
            <a:r>
              <a:rPr lang="en-US" dirty="0"/>
              <a:t>2. Log capturing</a:t>
            </a:r>
          </a:p>
          <a:p>
            <a:pPr marL="114300" indent="0">
              <a:buNone/>
            </a:pPr>
            <a:r>
              <a:rPr lang="en-US" dirty="0"/>
              <a:t>3. Server utilization reports</a:t>
            </a:r>
          </a:p>
          <a:p>
            <a:pPr marL="114300" indent="0">
              <a:buNone/>
            </a:pPr>
            <a:r>
              <a:rPr lang="en-US" dirty="0"/>
              <a:t>4. Network protocol reports</a:t>
            </a:r>
          </a:p>
        </p:txBody>
      </p:sp>
    </p:spTree>
    <p:extLst>
      <p:ext uri="{BB962C8B-B14F-4D97-AF65-F5344CB8AC3E}">
        <p14:creationId xmlns:p14="http://schemas.microsoft.com/office/powerpoint/2010/main" val="162044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2B00-3739-5AAA-8BFE-073482C1B448}"/>
              </a:ext>
            </a:extLst>
          </p:cNvPr>
          <p:cNvSpPr>
            <a:spLocks noGrp="1"/>
          </p:cNvSpPr>
          <p:nvPr>
            <p:ph type="title"/>
          </p:nvPr>
        </p:nvSpPr>
        <p:spPr/>
        <p:txBody>
          <a:bodyPr/>
          <a:lstStyle/>
          <a:p>
            <a:r>
              <a:rPr lang="en-US" dirty="0"/>
              <a:t>Problem and Incident Management</a:t>
            </a:r>
          </a:p>
        </p:txBody>
      </p:sp>
      <p:sp>
        <p:nvSpPr>
          <p:cNvPr id="3" name="Text Placeholder 2">
            <a:extLst>
              <a:ext uri="{FF2B5EF4-FFF2-40B4-BE49-F238E27FC236}">
                <a16:creationId xmlns:a16="http://schemas.microsoft.com/office/drawing/2014/main" id="{4422FC67-17EF-81B3-77B7-ACF3F3BFC226}"/>
              </a:ext>
            </a:extLst>
          </p:cNvPr>
          <p:cNvSpPr>
            <a:spLocks noGrp="1"/>
          </p:cNvSpPr>
          <p:nvPr>
            <p:ph type="body" idx="1"/>
          </p:nvPr>
        </p:nvSpPr>
        <p:spPr/>
        <p:txBody>
          <a:bodyPr>
            <a:normAutofit/>
          </a:bodyPr>
          <a:lstStyle/>
          <a:p>
            <a:r>
              <a:rPr lang="en-US" dirty="0"/>
              <a:t>Expect a question in the final. These are very important concepts to understand</a:t>
            </a:r>
          </a:p>
          <a:p>
            <a:pPr marL="114300" indent="0">
              <a:buNone/>
            </a:pPr>
            <a:endParaRPr lang="en-US" dirty="0"/>
          </a:p>
          <a:p>
            <a:pPr marL="114300" indent="0">
              <a:buNone/>
            </a:pPr>
            <a:r>
              <a:rPr lang="en-US" b="1" dirty="0"/>
              <a:t>Problem Management</a:t>
            </a:r>
          </a:p>
          <a:p>
            <a:pPr marL="114300" indent="0">
              <a:buNone/>
            </a:pPr>
            <a:r>
              <a:rPr lang="en-US" dirty="0"/>
              <a:t>Problem management aims to resolve issues through the investigation and in-depth analysis of a major incident or several incidents that are similar in nature to identify the root cause.</a:t>
            </a:r>
          </a:p>
          <a:p>
            <a:pPr marL="114300" indent="0">
              <a:buNone/>
            </a:pPr>
            <a:endParaRPr lang="en-US" dirty="0"/>
          </a:p>
          <a:p>
            <a:pPr marL="114300" indent="0">
              <a:buNone/>
            </a:pPr>
            <a:r>
              <a:rPr lang="en-US" dirty="0"/>
              <a:t>Techniques for problem solving –e.g. 5 why’s</a:t>
            </a:r>
          </a:p>
          <a:p>
            <a:pPr marL="114300" indent="0">
              <a:buNone/>
            </a:pPr>
            <a:endParaRPr lang="en-US" dirty="0"/>
          </a:p>
          <a:p>
            <a:endParaRPr lang="en-US" dirty="0"/>
          </a:p>
          <a:p>
            <a:pPr marL="114300" indent="0">
              <a:buNone/>
            </a:pPr>
            <a:endParaRPr lang="en-US" dirty="0"/>
          </a:p>
        </p:txBody>
      </p:sp>
    </p:spTree>
    <p:extLst>
      <p:ext uri="{BB962C8B-B14F-4D97-AF65-F5344CB8AC3E}">
        <p14:creationId xmlns:p14="http://schemas.microsoft.com/office/powerpoint/2010/main" val="21613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8987-E8C5-97BA-3A89-0184B5416912}"/>
              </a:ext>
            </a:extLst>
          </p:cNvPr>
          <p:cNvSpPr>
            <a:spLocks noGrp="1"/>
          </p:cNvSpPr>
          <p:nvPr>
            <p:ph type="title"/>
          </p:nvPr>
        </p:nvSpPr>
        <p:spPr/>
        <p:txBody>
          <a:bodyPr/>
          <a:lstStyle/>
          <a:p>
            <a:r>
              <a:rPr lang="en-US" dirty="0"/>
              <a:t>5 Why example</a:t>
            </a:r>
          </a:p>
        </p:txBody>
      </p:sp>
      <p:pic>
        <p:nvPicPr>
          <p:cNvPr id="1026" name="Picture 2" descr="5 Whys: The Ultimate Root Cause Analysis Tool">
            <a:extLst>
              <a:ext uri="{FF2B5EF4-FFF2-40B4-BE49-F238E27FC236}">
                <a16:creationId xmlns:a16="http://schemas.microsoft.com/office/drawing/2014/main" id="{3A368D43-0285-626A-882D-1D99F651D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0085" y="1629300"/>
            <a:ext cx="7322766" cy="475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700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B8A5-E235-4327-265C-B1811259AA5F}"/>
              </a:ext>
            </a:extLst>
          </p:cNvPr>
          <p:cNvSpPr>
            <a:spLocks noGrp="1"/>
          </p:cNvSpPr>
          <p:nvPr>
            <p:ph type="title"/>
          </p:nvPr>
        </p:nvSpPr>
        <p:spPr/>
        <p:txBody>
          <a:bodyPr/>
          <a:lstStyle/>
          <a:p>
            <a:r>
              <a:rPr lang="en-US" dirty="0"/>
              <a:t>Problem and Incident Management</a:t>
            </a:r>
          </a:p>
        </p:txBody>
      </p:sp>
      <p:sp>
        <p:nvSpPr>
          <p:cNvPr id="3" name="Text Placeholder 2">
            <a:extLst>
              <a:ext uri="{FF2B5EF4-FFF2-40B4-BE49-F238E27FC236}">
                <a16:creationId xmlns:a16="http://schemas.microsoft.com/office/drawing/2014/main" id="{938BBE40-1FD3-F472-A899-AE8EADB609F0}"/>
              </a:ext>
            </a:extLst>
          </p:cNvPr>
          <p:cNvSpPr>
            <a:spLocks noGrp="1"/>
          </p:cNvSpPr>
          <p:nvPr>
            <p:ph type="body" idx="1"/>
          </p:nvPr>
        </p:nvSpPr>
        <p:spPr/>
        <p:txBody>
          <a:bodyPr>
            <a:normAutofit/>
          </a:bodyPr>
          <a:lstStyle/>
          <a:p>
            <a:r>
              <a:rPr lang="en-US" dirty="0"/>
              <a:t>After a problem is identified and analysis has identified a root cause, the condition becomes a </a:t>
            </a:r>
            <a:r>
              <a:rPr lang="en-US" b="1" dirty="0"/>
              <a:t>known</a:t>
            </a:r>
            <a:r>
              <a:rPr lang="en-US" dirty="0"/>
              <a:t> error</a:t>
            </a:r>
          </a:p>
          <a:p>
            <a:endParaRPr lang="en-US" dirty="0"/>
          </a:p>
          <a:p>
            <a:r>
              <a:rPr lang="en-US" dirty="0"/>
              <a:t>A workaround can then be developed to address the error state and prevent future occurrences of the related incidents.</a:t>
            </a:r>
          </a:p>
          <a:p>
            <a:endParaRPr lang="en-US" dirty="0"/>
          </a:p>
          <a:p>
            <a:r>
              <a:rPr lang="en-US" dirty="0"/>
              <a:t>The objective of problem management is to prevent the recurrence of an incident by identifying the root cause of the incident and taking appropriate preventive action.</a:t>
            </a:r>
          </a:p>
        </p:txBody>
      </p:sp>
    </p:spTree>
    <p:extLst>
      <p:ext uri="{BB962C8B-B14F-4D97-AF65-F5344CB8AC3E}">
        <p14:creationId xmlns:p14="http://schemas.microsoft.com/office/powerpoint/2010/main" val="326181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B8A5-E235-4327-265C-B1811259AA5F}"/>
              </a:ext>
            </a:extLst>
          </p:cNvPr>
          <p:cNvSpPr>
            <a:spLocks noGrp="1"/>
          </p:cNvSpPr>
          <p:nvPr>
            <p:ph type="title"/>
          </p:nvPr>
        </p:nvSpPr>
        <p:spPr/>
        <p:txBody>
          <a:bodyPr/>
          <a:lstStyle/>
          <a:p>
            <a:r>
              <a:rPr lang="en-US" dirty="0"/>
              <a:t>Problem and Incident Management</a:t>
            </a:r>
          </a:p>
        </p:txBody>
      </p:sp>
      <p:sp>
        <p:nvSpPr>
          <p:cNvPr id="3" name="Text Placeholder 2">
            <a:extLst>
              <a:ext uri="{FF2B5EF4-FFF2-40B4-BE49-F238E27FC236}">
                <a16:creationId xmlns:a16="http://schemas.microsoft.com/office/drawing/2014/main" id="{938BBE40-1FD3-F472-A899-AE8EADB609F0}"/>
              </a:ext>
            </a:extLst>
          </p:cNvPr>
          <p:cNvSpPr>
            <a:spLocks noGrp="1"/>
          </p:cNvSpPr>
          <p:nvPr>
            <p:ph type="body" idx="1"/>
          </p:nvPr>
        </p:nvSpPr>
        <p:spPr/>
        <p:txBody>
          <a:bodyPr>
            <a:normAutofit/>
          </a:bodyPr>
          <a:lstStyle/>
          <a:p>
            <a:pPr marL="114300" indent="0">
              <a:buNone/>
            </a:pPr>
            <a:r>
              <a:rPr lang="en-US" dirty="0"/>
              <a:t>Incident Management</a:t>
            </a:r>
          </a:p>
          <a:p>
            <a:pPr marL="114300" indent="0">
              <a:buNone/>
            </a:pPr>
            <a:endParaRPr lang="en-US" dirty="0"/>
          </a:p>
          <a:p>
            <a:pPr marL="114300" indent="0">
              <a:buNone/>
            </a:pPr>
            <a:r>
              <a:rPr lang="en-US" dirty="0"/>
              <a:t>Incident management is achieving a return to a normal state as quickly as possible after an incident and thus minimizing the impact on the business.</a:t>
            </a:r>
          </a:p>
          <a:p>
            <a:pPr marL="114300" indent="0">
              <a:buNone/>
            </a:pPr>
            <a:endParaRPr lang="en-US" dirty="0"/>
          </a:p>
          <a:p>
            <a:pPr marL="114300" indent="0">
              <a:buNone/>
            </a:pPr>
            <a:endParaRPr lang="en-US" dirty="0"/>
          </a:p>
          <a:p>
            <a:pPr marL="114300" indent="0">
              <a:buNone/>
            </a:pPr>
            <a:r>
              <a:rPr lang="en-US" dirty="0"/>
              <a:t>Lets do an example of Problem and Incident Management.</a:t>
            </a:r>
          </a:p>
        </p:txBody>
      </p:sp>
    </p:spTree>
    <p:extLst>
      <p:ext uri="{BB962C8B-B14F-4D97-AF65-F5344CB8AC3E}">
        <p14:creationId xmlns:p14="http://schemas.microsoft.com/office/powerpoint/2010/main" val="169337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04CF-D4AD-3EC3-74A6-D257A71C83D8}"/>
              </a:ext>
            </a:extLst>
          </p:cNvPr>
          <p:cNvSpPr>
            <a:spLocks noGrp="1"/>
          </p:cNvSpPr>
          <p:nvPr>
            <p:ph type="title"/>
          </p:nvPr>
        </p:nvSpPr>
        <p:spPr/>
        <p:txBody>
          <a:bodyPr/>
          <a:lstStyle/>
          <a:p>
            <a:r>
              <a:rPr lang="en-US" dirty="0"/>
              <a:t>What will we learn in this chapter?</a:t>
            </a:r>
          </a:p>
        </p:txBody>
      </p:sp>
      <p:sp>
        <p:nvSpPr>
          <p:cNvPr id="3" name="Text Placeholder 2">
            <a:extLst>
              <a:ext uri="{FF2B5EF4-FFF2-40B4-BE49-F238E27FC236}">
                <a16:creationId xmlns:a16="http://schemas.microsoft.com/office/drawing/2014/main" id="{4979C5F0-DF2F-06A5-49F6-EF94339C2B6F}"/>
              </a:ext>
            </a:extLst>
          </p:cNvPr>
          <p:cNvSpPr>
            <a:spLocks noGrp="1"/>
          </p:cNvSpPr>
          <p:nvPr>
            <p:ph type="body" idx="1"/>
          </p:nvPr>
        </p:nvSpPr>
        <p:spPr/>
        <p:txBody>
          <a:bodyPr/>
          <a:lstStyle/>
          <a:p>
            <a:r>
              <a:rPr lang="en-US" dirty="0"/>
              <a:t>Scope of IT operations</a:t>
            </a:r>
          </a:p>
          <a:p>
            <a:r>
              <a:rPr lang="en-US" dirty="0"/>
              <a:t>How to keep IT operations up and running </a:t>
            </a:r>
          </a:p>
          <a:p>
            <a:r>
              <a:rPr lang="en-US" dirty="0"/>
              <a:t>How to evaluate each and every aspect of IT operations</a:t>
            </a:r>
          </a:p>
          <a:p>
            <a:r>
              <a:rPr lang="en-US" dirty="0"/>
              <a:t>How IT can effectively tackle disasters and ensure business resilience</a:t>
            </a:r>
          </a:p>
          <a:p>
            <a:endParaRPr lang="en-US" dirty="0"/>
          </a:p>
          <a:p>
            <a:pPr marL="114300" indent="0">
              <a:buNone/>
            </a:pPr>
            <a:r>
              <a:rPr lang="en-US" dirty="0"/>
              <a:t>This chapter is unstructured – we will jump from concept to concept. No natural flow.</a:t>
            </a:r>
          </a:p>
        </p:txBody>
      </p:sp>
    </p:spTree>
    <p:extLst>
      <p:ext uri="{BB962C8B-B14F-4D97-AF65-F5344CB8AC3E}">
        <p14:creationId xmlns:p14="http://schemas.microsoft.com/office/powerpoint/2010/main" val="87384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68A3D-7E79-5981-6BBD-EB1CF37860B2}"/>
              </a:ext>
            </a:extLst>
          </p:cNvPr>
          <p:cNvSpPr>
            <a:spLocks noGrp="1"/>
          </p:cNvSpPr>
          <p:nvPr>
            <p:ph type="title"/>
          </p:nvPr>
        </p:nvSpPr>
        <p:spPr/>
        <p:txBody>
          <a:bodyPr/>
          <a:lstStyle/>
          <a:p>
            <a:r>
              <a:rPr lang="en-US" dirty="0"/>
              <a:t>Situation</a:t>
            </a:r>
          </a:p>
        </p:txBody>
      </p:sp>
      <p:sp>
        <p:nvSpPr>
          <p:cNvPr id="3" name="Text Placeholder 2">
            <a:extLst>
              <a:ext uri="{FF2B5EF4-FFF2-40B4-BE49-F238E27FC236}">
                <a16:creationId xmlns:a16="http://schemas.microsoft.com/office/drawing/2014/main" id="{D72DECB7-F46A-BB39-2DE9-D5DA2AB3CDFC}"/>
              </a:ext>
            </a:extLst>
          </p:cNvPr>
          <p:cNvSpPr>
            <a:spLocks noGrp="1"/>
          </p:cNvSpPr>
          <p:nvPr>
            <p:ph type="body" idx="1"/>
          </p:nvPr>
        </p:nvSpPr>
        <p:spPr/>
        <p:txBody>
          <a:bodyPr/>
          <a:lstStyle/>
          <a:p>
            <a:pPr marL="114300" indent="0">
              <a:buNone/>
            </a:pPr>
            <a:r>
              <a:rPr lang="en-US" dirty="0"/>
              <a:t>Imagine you are part of an IT support team for a medium-sized company. One morning, several employees report that they are unable to access their email accounts. Upon investigation, you discover that the email server is experiencing a service outage, causing disruption to business operations.</a:t>
            </a:r>
          </a:p>
          <a:p>
            <a:pPr marL="114300" indent="0">
              <a:buNone/>
            </a:pPr>
            <a:endParaRPr lang="en-US" dirty="0"/>
          </a:p>
          <a:p>
            <a:pPr marL="628650" indent="-514350">
              <a:buAutoNum type="arabicPeriod"/>
            </a:pPr>
            <a:r>
              <a:rPr lang="en-US" dirty="0"/>
              <a:t>What should be the first course of action?</a:t>
            </a:r>
          </a:p>
          <a:p>
            <a:pPr marL="628650" indent="-514350">
              <a:buAutoNum type="arabicPeriod"/>
            </a:pPr>
            <a:r>
              <a:rPr lang="en-US" dirty="0"/>
              <a:t>How do we understand the root cause?</a:t>
            </a:r>
          </a:p>
          <a:p>
            <a:pPr marL="628650" indent="-514350">
              <a:buAutoNum type="arabicPeriod"/>
            </a:pPr>
            <a:r>
              <a:rPr lang="en-US" dirty="0"/>
              <a:t>How to manage incident vs how to solve problem?</a:t>
            </a:r>
          </a:p>
        </p:txBody>
      </p:sp>
    </p:spTree>
    <p:extLst>
      <p:ext uri="{BB962C8B-B14F-4D97-AF65-F5344CB8AC3E}">
        <p14:creationId xmlns:p14="http://schemas.microsoft.com/office/powerpoint/2010/main" val="166041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05C5-CB0E-643A-46E1-BFDFD61AF354}"/>
              </a:ext>
            </a:extLst>
          </p:cNvPr>
          <p:cNvSpPr>
            <a:spLocks noGrp="1"/>
          </p:cNvSpPr>
          <p:nvPr>
            <p:ph type="title"/>
          </p:nvPr>
        </p:nvSpPr>
        <p:spPr/>
        <p:txBody>
          <a:bodyPr/>
          <a:lstStyle/>
          <a:p>
            <a:r>
              <a:rPr lang="en-US" dirty="0"/>
              <a:t>Problem and Incident Management</a:t>
            </a:r>
          </a:p>
        </p:txBody>
      </p:sp>
      <p:sp>
        <p:nvSpPr>
          <p:cNvPr id="3" name="Text Placeholder 2">
            <a:extLst>
              <a:ext uri="{FF2B5EF4-FFF2-40B4-BE49-F238E27FC236}">
                <a16:creationId xmlns:a16="http://schemas.microsoft.com/office/drawing/2014/main" id="{E0BB67BB-BAFD-00F7-F66B-E3751A82118C}"/>
              </a:ext>
            </a:extLst>
          </p:cNvPr>
          <p:cNvSpPr>
            <a:spLocks noGrp="1"/>
          </p:cNvSpPr>
          <p:nvPr>
            <p:ph type="body" idx="1"/>
          </p:nvPr>
        </p:nvSpPr>
        <p:spPr/>
        <p:txBody>
          <a:bodyPr/>
          <a:lstStyle/>
          <a:p>
            <a:pPr marL="114300" indent="0">
              <a:buNone/>
            </a:pPr>
            <a:r>
              <a:rPr lang="en-US" dirty="0"/>
              <a:t>The primary risk of a lack of attention to problem management is the interruption of business operations.</a:t>
            </a:r>
          </a:p>
          <a:p>
            <a:pPr marL="114300" indent="0">
              <a:buNone/>
            </a:pPr>
            <a:endParaRPr lang="en-US" dirty="0"/>
          </a:p>
          <a:p>
            <a:pPr marL="114300" indent="0">
              <a:buNone/>
            </a:pPr>
            <a:r>
              <a:rPr lang="en-US" dirty="0"/>
              <a:t>An IS auditor should review problem reports and logs to ensure that problems are addressed in a time-bound manner.</a:t>
            </a:r>
          </a:p>
          <a:p>
            <a:pPr marL="114300" indent="0">
              <a:buNone/>
            </a:pPr>
            <a:endParaRPr lang="en-US" dirty="0"/>
          </a:p>
          <a:p>
            <a:pPr marL="114300" indent="0">
              <a:buNone/>
            </a:pPr>
            <a:r>
              <a:rPr lang="en-US" dirty="0"/>
              <a:t>Problems are solved – Incidents are managed. </a:t>
            </a:r>
          </a:p>
        </p:txBody>
      </p:sp>
    </p:spTree>
    <p:extLst>
      <p:ext uri="{BB962C8B-B14F-4D97-AF65-F5344CB8AC3E}">
        <p14:creationId xmlns:p14="http://schemas.microsoft.com/office/powerpoint/2010/main" val="196397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126B6-2B81-1D9A-934D-88041EAB0A6A}"/>
              </a:ext>
            </a:extLst>
          </p:cNvPr>
          <p:cNvSpPr>
            <a:spLocks noGrp="1"/>
          </p:cNvSpPr>
          <p:nvPr>
            <p:ph type="title"/>
          </p:nvPr>
        </p:nvSpPr>
        <p:spPr/>
        <p:txBody>
          <a:bodyPr/>
          <a:lstStyle/>
          <a:p>
            <a:r>
              <a:rPr lang="en-US" dirty="0"/>
              <a:t>Job Scheduling and Production process automation </a:t>
            </a:r>
          </a:p>
        </p:txBody>
      </p:sp>
      <p:sp>
        <p:nvSpPr>
          <p:cNvPr id="3" name="Text Placeholder 2">
            <a:extLst>
              <a:ext uri="{FF2B5EF4-FFF2-40B4-BE49-F238E27FC236}">
                <a16:creationId xmlns:a16="http://schemas.microsoft.com/office/drawing/2014/main" id="{45BD0B3C-BBDE-265C-D830-87622D851B8E}"/>
              </a:ext>
            </a:extLst>
          </p:cNvPr>
          <p:cNvSpPr>
            <a:spLocks noGrp="1"/>
          </p:cNvSpPr>
          <p:nvPr>
            <p:ph type="body" idx="1"/>
          </p:nvPr>
        </p:nvSpPr>
        <p:spPr>
          <a:xfrm>
            <a:off x="838200" y="1825625"/>
            <a:ext cx="10515600" cy="4896188"/>
          </a:xfrm>
        </p:spPr>
        <p:txBody>
          <a:bodyPr>
            <a:normAutofit/>
          </a:bodyPr>
          <a:lstStyle/>
          <a:p>
            <a:r>
              <a:rPr lang="en-US" dirty="0"/>
              <a:t>A job schedule is a program that is used to run various processes automatically. What is this called in windows?</a:t>
            </a:r>
          </a:p>
          <a:p>
            <a:endParaRPr lang="en-US" dirty="0"/>
          </a:p>
          <a:p>
            <a:r>
              <a:rPr lang="en-US" dirty="0"/>
              <a:t>Why would organizations need job scheduling / batch processing?</a:t>
            </a:r>
          </a:p>
          <a:p>
            <a:endParaRPr lang="en-US" dirty="0"/>
          </a:p>
          <a:p>
            <a:r>
              <a:rPr lang="en-US" dirty="0"/>
              <a:t>While scheduling jobs, it is important to give optimum resource availability to high-priority jobs.</a:t>
            </a:r>
          </a:p>
          <a:p>
            <a:endParaRPr lang="en-US" dirty="0"/>
          </a:p>
          <a:p>
            <a:r>
              <a:rPr lang="en-US" dirty="0" err="1"/>
              <a:t>E.g</a:t>
            </a:r>
            <a:r>
              <a:rPr lang="en-US" dirty="0"/>
              <a:t> Oracle Fusion processing / Veeam Backup and Replication </a:t>
            </a:r>
          </a:p>
          <a:p>
            <a:endParaRPr lang="en-US" dirty="0"/>
          </a:p>
          <a:p>
            <a:endParaRPr lang="en-US" dirty="0"/>
          </a:p>
        </p:txBody>
      </p:sp>
    </p:spTree>
    <p:extLst>
      <p:ext uri="{BB962C8B-B14F-4D97-AF65-F5344CB8AC3E}">
        <p14:creationId xmlns:p14="http://schemas.microsoft.com/office/powerpoint/2010/main" val="54751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9FF2-4CA4-6264-8EF0-498BFE2BD4B2}"/>
              </a:ext>
            </a:extLst>
          </p:cNvPr>
          <p:cNvSpPr>
            <a:spLocks noGrp="1"/>
          </p:cNvSpPr>
          <p:nvPr>
            <p:ph type="title"/>
          </p:nvPr>
        </p:nvSpPr>
        <p:spPr/>
        <p:txBody>
          <a:bodyPr/>
          <a:lstStyle/>
          <a:p>
            <a:r>
              <a:rPr lang="en-US" dirty="0"/>
              <a:t>System interfaces / Middleware?</a:t>
            </a:r>
          </a:p>
        </p:txBody>
      </p:sp>
      <p:sp>
        <p:nvSpPr>
          <p:cNvPr id="3" name="Text Placeholder 2">
            <a:extLst>
              <a:ext uri="{FF2B5EF4-FFF2-40B4-BE49-F238E27FC236}">
                <a16:creationId xmlns:a16="http://schemas.microsoft.com/office/drawing/2014/main" id="{959B93C7-CFAA-96CD-BA5E-DBAE2D97F7EB}"/>
              </a:ext>
            </a:extLst>
          </p:cNvPr>
          <p:cNvSpPr>
            <a:spLocks noGrp="1"/>
          </p:cNvSpPr>
          <p:nvPr>
            <p:ph type="body" idx="1"/>
          </p:nvPr>
        </p:nvSpPr>
        <p:spPr>
          <a:xfrm>
            <a:off x="838200" y="1825625"/>
            <a:ext cx="10515600" cy="4876732"/>
          </a:xfrm>
        </p:spPr>
        <p:txBody>
          <a:bodyPr>
            <a:normAutofit/>
          </a:bodyPr>
          <a:lstStyle/>
          <a:p>
            <a:pPr marL="114300" indent="0">
              <a:buNone/>
            </a:pPr>
            <a:r>
              <a:rPr lang="en-US" dirty="0"/>
              <a:t>System interfaces provide the ability to transfer data between multiple systems,  even if the systems use different programming languages or were created by different developers.</a:t>
            </a:r>
          </a:p>
          <a:p>
            <a:pPr marL="114300" indent="0">
              <a:buNone/>
            </a:pPr>
            <a:endParaRPr lang="en-US" dirty="0"/>
          </a:p>
          <a:p>
            <a:pPr marL="114300" indent="0">
              <a:buNone/>
            </a:pPr>
            <a:r>
              <a:rPr lang="en-US" dirty="0"/>
              <a:t>These interfaces require thorough checks and balances to ensure data is properly transferred and updated in all systems.</a:t>
            </a:r>
          </a:p>
          <a:p>
            <a:pPr marL="114300" indent="0">
              <a:buNone/>
            </a:pPr>
            <a:endParaRPr lang="en-US" dirty="0"/>
          </a:p>
          <a:p>
            <a:pPr marL="114300" indent="0">
              <a:buNone/>
            </a:pPr>
            <a:r>
              <a:rPr lang="en-US" dirty="0"/>
              <a:t>Exception log files are required to capture irregularities. </a:t>
            </a:r>
          </a:p>
          <a:p>
            <a:pPr marL="114300" indent="0">
              <a:buNone/>
            </a:pPr>
            <a:endParaRPr lang="en-US" dirty="0"/>
          </a:p>
          <a:p>
            <a:pPr marL="114300" indent="0">
              <a:buNone/>
            </a:pPr>
            <a:r>
              <a:rPr lang="en-US" dirty="0"/>
              <a:t>E.g. Oracle Fusion capabilities / RPA</a:t>
            </a:r>
          </a:p>
        </p:txBody>
      </p:sp>
    </p:spTree>
    <p:extLst>
      <p:ext uri="{BB962C8B-B14F-4D97-AF65-F5344CB8AC3E}">
        <p14:creationId xmlns:p14="http://schemas.microsoft.com/office/powerpoint/2010/main" val="63998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8C59-7320-C225-37E3-1AE1D3759322}"/>
              </a:ext>
            </a:extLst>
          </p:cNvPr>
          <p:cNvSpPr>
            <a:spLocks noGrp="1"/>
          </p:cNvSpPr>
          <p:nvPr>
            <p:ph type="title"/>
          </p:nvPr>
        </p:nvSpPr>
        <p:spPr/>
        <p:txBody>
          <a:bodyPr/>
          <a:lstStyle/>
          <a:p>
            <a:pPr algn="ctr"/>
            <a:r>
              <a:rPr lang="en-US" dirty="0"/>
              <a:t>Data Governance </a:t>
            </a:r>
          </a:p>
        </p:txBody>
      </p:sp>
    </p:spTree>
    <p:extLst>
      <p:ext uri="{BB962C8B-B14F-4D97-AF65-F5344CB8AC3E}">
        <p14:creationId xmlns:p14="http://schemas.microsoft.com/office/powerpoint/2010/main" val="331578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0C2052-8E45-824E-BA5D-E2DA17ECFE33}"/>
              </a:ext>
            </a:extLst>
          </p:cNvPr>
          <p:cNvPicPr>
            <a:picLocks noChangeAspect="1"/>
          </p:cNvPicPr>
          <p:nvPr/>
        </p:nvPicPr>
        <p:blipFill>
          <a:blip r:embed="rId2"/>
          <a:stretch>
            <a:fillRect/>
          </a:stretch>
        </p:blipFill>
        <p:spPr>
          <a:xfrm>
            <a:off x="-1" y="-1"/>
            <a:ext cx="8238522" cy="3112851"/>
          </a:xfrm>
          <a:prstGeom prst="rect">
            <a:avLst/>
          </a:prstGeom>
          <a:ln w="3175">
            <a:solidFill>
              <a:schemeClr val="tx1"/>
            </a:solidFill>
          </a:ln>
        </p:spPr>
      </p:pic>
      <p:pic>
        <p:nvPicPr>
          <p:cNvPr id="13" name="Picture 12">
            <a:extLst>
              <a:ext uri="{FF2B5EF4-FFF2-40B4-BE49-F238E27FC236}">
                <a16:creationId xmlns:a16="http://schemas.microsoft.com/office/drawing/2014/main" id="{964F919E-71A9-B178-5D24-6425D6455D87}"/>
              </a:ext>
            </a:extLst>
          </p:cNvPr>
          <p:cNvPicPr>
            <a:picLocks noChangeAspect="1"/>
          </p:cNvPicPr>
          <p:nvPr/>
        </p:nvPicPr>
        <p:blipFill>
          <a:blip r:embed="rId3"/>
          <a:stretch>
            <a:fillRect/>
          </a:stretch>
        </p:blipFill>
        <p:spPr>
          <a:xfrm>
            <a:off x="5661751" y="1112275"/>
            <a:ext cx="7838811" cy="2973342"/>
          </a:xfrm>
          <a:prstGeom prst="rect">
            <a:avLst/>
          </a:prstGeom>
          <a:ln w="9525">
            <a:solidFill>
              <a:schemeClr val="tx1"/>
            </a:solidFill>
          </a:ln>
        </p:spPr>
      </p:pic>
      <p:pic>
        <p:nvPicPr>
          <p:cNvPr id="17" name="Picture 16">
            <a:extLst>
              <a:ext uri="{FF2B5EF4-FFF2-40B4-BE49-F238E27FC236}">
                <a16:creationId xmlns:a16="http://schemas.microsoft.com/office/drawing/2014/main" id="{13AE26E3-E0C6-F6CB-BF59-5506D24C16B8}"/>
              </a:ext>
            </a:extLst>
          </p:cNvPr>
          <p:cNvPicPr>
            <a:picLocks noChangeAspect="1"/>
          </p:cNvPicPr>
          <p:nvPr/>
        </p:nvPicPr>
        <p:blipFill>
          <a:blip r:embed="rId4"/>
          <a:stretch>
            <a:fillRect/>
          </a:stretch>
        </p:blipFill>
        <p:spPr>
          <a:xfrm>
            <a:off x="0" y="3597860"/>
            <a:ext cx="8456983" cy="3112851"/>
          </a:xfrm>
          <a:prstGeom prst="rect">
            <a:avLst/>
          </a:prstGeom>
          <a:ln w="6350">
            <a:solidFill>
              <a:schemeClr val="tx1"/>
            </a:solidFill>
          </a:ln>
        </p:spPr>
      </p:pic>
      <p:sp>
        <p:nvSpPr>
          <p:cNvPr id="2" name="TextBox 1">
            <a:extLst>
              <a:ext uri="{FF2B5EF4-FFF2-40B4-BE49-F238E27FC236}">
                <a16:creationId xmlns:a16="http://schemas.microsoft.com/office/drawing/2014/main" id="{F02A9985-BCB5-DAD8-5E04-52E98E3025F5}"/>
              </a:ext>
            </a:extLst>
          </p:cNvPr>
          <p:cNvSpPr txBox="1"/>
          <p:nvPr/>
        </p:nvSpPr>
        <p:spPr>
          <a:xfrm>
            <a:off x="8560341" y="4182894"/>
            <a:ext cx="2996120" cy="2031325"/>
          </a:xfrm>
          <a:prstGeom prst="rect">
            <a:avLst/>
          </a:prstGeom>
          <a:noFill/>
        </p:spPr>
        <p:txBody>
          <a:bodyPr wrap="square" rtlCol="0">
            <a:spAutoFit/>
          </a:bodyPr>
          <a:lstStyle/>
          <a:p>
            <a:r>
              <a:rPr lang="en-US" b="1" dirty="0"/>
              <a:t>No concept of account linking – Master account</a:t>
            </a:r>
          </a:p>
          <a:p>
            <a:endParaRPr lang="en-US" b="1" dirty="0"/>
          </a:p>
          <a:p>
            <a:r>
              <a:rPr lang="en-US" b="1" dirty="0"/>
              <a:t>Single change updates all</a:t>
            </a:r>
          </a:p>
          <a:p>
            <a:endParaRPr lang="en-US" b="1" dirty="0"/>
          </a:p>
          <a:p>
            <a:r>
              <a:rPr lang="en-US" b="1" dirty="0"/>
              <a:t>Address is not standardized</a:t>
            </a:r>
          </a:p>
          <a:p>
            <a:endParaRPr lang="en-US" b="1" dirty="0"/>
          </a:p>
          <a:p>
            <a:r>
              <a:rPr lang="en-US" b="1" dirty="0"/>
              <a:t>All three bills are three different homes</a:t>
            </a:r>
          </a:p>
        </p:txBody>
      </p:sp>
    </p:spTree>
    <p:extLst>
      <p:ext uri="{BB962C8B-B14F-4D97-AF65-F5344CB8AC3E}">
        <p14:creationId xmlns:p14="http://schemas.microsoft.com/office/powerpoint/2010/main" val="405554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fade">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500"/>
                                        <p:tgtEl>
                                          <p:spTgt spid="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A42F-DC75-033A-0ECD-594DC82D9F0A}"/>
              </a:ext>
            </a:extLst>
          </p:cNvPr>
          <p:cNvSpPr>
            <a:spLocks noGrp="1"/>
          </p:cNvSpPr>
          <p:nvPr>
            <p:ph type="title"/>
          </p:nvPr>
        </p:nvSpPr>
        <p:spPr/>
        <p:txBody>
          <a:bodyPr/>
          <a:lstStyle/>
          <a:p>
            <a:r>
              <a:rPr lang="en-US" dirty="0"/>
              <a:t>Data Governance</a:t>
            </a:r>
          </a:p>
        </p:txBody>
      </p:sp>
      <p:sp>
        <p:nvSpPr>
          <p:cNvPr id="3" name="Text Placeholder 2">
            <a:extLst>
              <a:ext uri="{FF2B5EF4-FFF2-40B4-BE49-F238E27FC236}">
                <a16:creationId xmlns:a16="http://schemas.microsoft.com/office/drawing/2014/main" id="{02F32140-B729-086A-3CAF-664ECD952DA0}"/>
              </a:ext>
            </a:extLst>
          </p:cNvPr>
          <p:cNvSpPr>
            <a:spLocks noGrp="1"/>
          </p:cNvSpPr>
          <p:nvPr>
            <p:ph type="body" idx="1"/>
          </p:nvPr>
        </p:nvSpPr>
        <p:spPr>
          <a:xfrm>
            <a:off x="838200" y="1449422"/>
            <a:ext cx="10515600" cy="5184842"/>
          </a:xfrm>
        </p:spPr>
        <p:txBody>
          <a:bodyPr>
            <a:normAutofit/>
          </a:bodyPr>
          <a:lstStyle/>
          <a:p>
            <a:pPr marL="114300" indent="0">
              <a:buNone/>
            </a:pPr>
            <a:r>
              <a:rPr lang="en-US" dirty="0"/>
              <a:t>IT Governance ? </a:t>
            </a:r>
          </a:p>
          <a:p>
            <a:pPr marL="114300" indent="0">
              <a:buNone/>
            </a:pPr>
            <a:endParaRPr lang="en-US" dirty="0"/>
          </a:p>
          <a:p>
            <a:pPr marL="114300" indent="0">
              <a:buNone/>
            </a:pPr>
            <a:r>
              <a:rPr lang="en-US" dirty="0"/>
              <a:t>Data governance is a necessary methodology that allows organizations to take control over their data by imposing rigorous standards, procedures and regulations concerning data ownership and usage.</a:t>
            </a:r>
          </a:p>
          <a:p>
            <a:pPr marL="114300" indent="0">
              <a:buNone/>
            </a:pPr>
            <a:endParaRPr lang="en-US" dirty="0"/>
          </a:p>
          <a:p>
            <a:pPr marL="114300" indent="0">
              <a:buNone/>
            </a:pPr>
            <a:r>
              <a:rPr lang="en-US" dirty="0"/>
              <a:t>It involves establishing policies, procedures, and standards for data management, ensuring compliance with regulations, and assigning roles and responsibilities for data-related activities. </a:t>
            </a:r>
          </a:p>
        </p:txBody>
      </p:sp>
    </p:spTree>
    <p:extLst>
      <p:ext uri="{BB962C8B-B14F-4D97-AF65-F5344CB8AC3E}">
        <p14:creationId xmlns:p14="http://schemas.microsoft.com/office/powerpoint/2010/main" val="178779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4FF7-59E0-6A88-EBC1-1486D272D20A}"/>
              </a:ext>
            </a:extLst>
          </p:cNvPr>
          <p:cNvSpPr>
            <a:spLocks noGrp="1"/>
          </p:cNvSpPr>
          <p:nvPr>
            <p:ph type="title"/>
          </p:nvPr>
        </p:nvSpPr>
        <p:spPr/>
        <p:txBody>
          <a:bodyPr/>
          <a:lstStyle/>
          <a:p>
            <a:r>
              <a:rPr lang="en-US" dirty="0"/>
              <a:t>Data Governance </a:t>
            </a:r>
          </a:p>
        </p:txBody>
      </p:sp>
      <p:sp>
        <p:nvSpPr>
          <p:cNvPr id="3" name="Text Placeholder 2">
            <a:extLst>
              <a:ext uri="{FF2B5EF4-FFF2-40B4-BE49-F238E27FC236}">
                <a16:creationId xmlns:a16="http://schemas.microsoft.com/office/drawing/2014/main" id="{81D3F4E5-1118-6B02-EC0E-CC57A22BBABF}"/>
              </a:ext>
            </a:extLst>
          </p:cNvPr>
          <p:cNvSpPr>
            <a:spLocks noGrp="1"/>
          </p:cNvSpPr>
          <p:nvPr>
            <p:ph type="body" idx="1"/>
          </p:nvPr>
        </p:nvSpPr>
        <p:spPr/>
        <p:txBody>
          <a:bodyPr>
            <a:normAutofit/>
          </a:bodyPr>
          <a:lstStyle/>
          <a:p>
            <a:pPr marL="114300" indent="0">
              <a:buNone/>
            </a:pPr>
            <a:r>
              <a:rPr lang="en-US" dirty="0"/>
              <a:t>Data governance helps answer questions like:</a:t>
            </a:r>
          </a:p>
          <a:p>
            <a:pPr marL="114300" indent="0">
              <a:buNone/>
            </a:pPr>
            <a:endParaRPr lang="en-US" dirty="0"/>
          </a:p>
          <a:p>
            <a:r>
              <a:rPr lang="en-US" dirty="0"/>
              <a:t>Who has ownership of the data?</a:t>
            </a:r>
          </a:p>
          <a:p>
            <a:r>
              <a:rPr lang="en-US" dirty="0"/>
              <a:t>Who can access what data?</a:t>
            </a:r>
          </a:p>
          <a:p>
            <a:r>
              <a:rPr lang="en-US" dirty="0"/>
              <a:t>Is the data we store accurate and reliable?</a:t>
            </a:r>
          </a:p>
          <a:p>
            <a:r>
              <a:rPr lang="en-US" dirty="0"/>
              <a:t>What security measures are in place to protect data and privacy?</a:t>
            </a:r>
          </a:p>
          <a:p>
            <a:r>
              <a:rPr lang="en-US" dirty="0"/>
              <a:t>How much of our data is compliant with new regulations?</a:t>
            </a:r>
          </a:p>
          <a:p>
            <a:r>
              <a:rPr lang="en-US" dirty="0"/>
              <a:t>Which data sources are approved to use?</a:t>
            </a:r>
          </a:p>
        </p:txBody>
      </p:sp>
    </p:spTree>
    <p:extLst>
      <p:ext uri="{BB962C8B-B14F-4D97-AF65-F5344CB8AC3E}">
        <p14:creationId xmlns:p14="http://schemas.microsoft.com/office/powerpoint/2010/main" val="3449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27599</TotalTime>
  <Words>1649</Words>
  <Application>Microsoft Office PowerPoint</Application>
  <PresentationFormat>Widescreen</PresentationFormat>
  <Paragraphs>167</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Söhne</vt:lpstr>
      <vt:lpstr>Office Theme</vt:lpstr>
      <vt:lpstr>Lecture 10</vt:lpstr>
      <vt:lpstr>Chapter 4</vt:lpstr>
      <vt:lpstr>What will we learn in this chapter?</vt:lpstr>
      <vt:lpstr>Job Scheduling and Production process automation </vt:lpstr>
      <vt:lpstr>System interfaces / Middleware?</vt:lpstr>
      <vt:lpstr>Data Governance </vt:lpstr>
      <vt:lpstr>PowerPoint Presentation</vt:lpstr>
      <vt:lpstr>Data Governance</vt:lpstr>
      <vt:lpstr>Data Governance </vt:lpstr>
      <vt:lpstr>Data Governance</vt:lpstr>
      <vt:lpstr>Data Governance</vt:lpstr>
      <vt:lpstr>PowerPoint Presentation</vt:lpstr>
      <vt:lpstr>Data Management</vt:lpstr>
      <vt:lpstr>Data Management vs Data Governance </vt:lpstr>
      <vt:lpstr>Software Licensing</vt:lpstr>
      <vt:lpstr>Software Licensing</vt:lpstr>
      <vt:lpstr>Paid software licensing</vt:lpstr>
      <vt:lpstr>Ways to avoid software licensing misuse</vt:lpstr>
      <vt:lpstr>PowerPoint Presentation</vt:lpstr>
      <vt:lpstr>PowerPoint Presentation</vt:lpstr>
      <vt:lpstr>PowerPoint Presentation</vt:lpstr>
      <vt:lpstr>Source Code Management</vt:lpstr>
      <vt:lpstr>Capacity Management</vt:lpstr>
      <vt:lpstr>PowerPoint Presentation</vt:lpstr>
      <vt:lpstr>PowerPoint Presentation</vt:lpstr>
      <vt:lpstr>Problem and Incident Management</vt:lpstr>
      <vt:lpstr>5 Why example</vt:lpstr>
      <vt:lpstr>Problem and Incident Management</vt:lpstr>
      <vt:lpstr>Problem and Incident Management</vt:lpstr>
      <vt:lpstr>Situation</vt:lpstr>
      <vt:lpstr>Problem and Incident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SYED MUHAMMAD ALI - 13306</dc:creator>
  <cp:lastModifiedBy>SYED MUHAMMAD ALI - 13306</cp:lastModifiedBy>
  <cp:revision>256</cp:revision>
  <dcterms:created xsi:type="dcterms:W3CDTF">2023-01-26T16:41:47Z</dcterms:created>
  <dcterms:modified xsi:type="dcterms:W3CDTF">2024-04-26T16:44:25Z</dcterms:modified>
</cp:coreProperties>
</file>