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6" r:id="rId2"/>
    <p:sldId id="363" r:id="rId3"/>
    <p:sldId id="364" r:id="rId4"/>
    <p:sldId id="365" r:id="rId5"/>
    <p:sldId id="367" r:id="rId6"/>
    <p:sldId id="368" r:id="rId7"/>
    <p:sldId id="369" r:id="rId8"/>
    <p:sldId id="370" r:id="rId9"/>
    <p:sldId id="371" r:id="rId10"/>
    <p:sldId id="373" r:id="rId11"/>
    <p:sldId id="378" r:id="rId12"/>
    <p:sldId id="379" r:id="rId13"/>
    <p:sldId id="380" r:id="rId14"/>
    <p:sldId id="381" r:id="rId15"/>
    <p:sldId id="382" r:id="rId16"/>
    <p:sldId id="383" r:id="rId17"/>
    <p:sldId id="384" r:id="rId18"/>
    <p:sldId id="385" r:id="rId19"/>
    <p:sldId id="386" r:id="rId20"/>
    <p:sldId id="389" r:id="rId21"/>
    <p:sldId id="392" r:id="rId22"/>
    <p:sldId id="394" r:id="rId23"/>
    <p:sldId id="396" r:id="rId24"/>
    <p:sldId id="397" r:id="rId25"/>
    <p:sldId id="390" r:id="rId26"/>
    <p:sldId id="391" r:id="rId27"/>
    <p:sldId id="398" r:id="rId28"/>
    <p:sldId id="405" r:id="rId29"/>
    <p:sldId id="399" r:id="rId30"/>
    <p:sldId id="400" r:id="rId31"/>
    <p:sldId id="403" r:id="rId32"/>
    <p:sldId id="404" r:id="rId33"/>
    <p:sldId id="406" r:id="rId34"/>
    <p:sldId id="413" r:id="rId35"/>
    <p:sldId id="407" r:id="rId36"/>
    <p:sldId id="411" r:id="rId37"/>
    <p:sldId id="408" r:id="rId38"/>
    <p:sldId id="409" r:id="rId39"/>
    <p:sldId id="410" r:id="rId40"/>
    <p:sldId id="412" r:id="rId41"/>
    <p:sldId id="415" r:id="rId42"/>
    <p:sldId id="414"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h65klfP/kWgPQAZ+MyMRoCwUvE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1" autoAdjust="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44942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03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880281" y="921452"/>
            <a:ext cx="4985018" cy="326863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7200"/>
              <a:buFont typeface="Calibri"/>
              <a:buNone/>
            </a:pPr>
            <a:r>
              <a:rPr lang="en-US" sz="7200"/>
              <a:t>Lecture 11</a:t>
            </a:r>
            <a:endParaRPr dirty="0"/>
          </a:p>
        </p:txBody>
      </p:sp>
      <p:sp>
        <p:nvSpPr>
          <p:cNvPr id="90" name="Google Shape;90;p1"/>
          <p:cNvSpPr txBox="1">
            <a:spLocks noGrp="1"/>
          </p:cNvSpPr>
          <p:nvPr>
            <p:ph type="subTitle" idx="1"/>
          </p:nvPr>
        </p:nvSpPr>
        <p:spPr>
          <a:xfrm>
            <a:off x="880281" y="4285129"/>
            <a:ext cx="4985017" cy="142040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a:t>CS494 – Information System Audit and Control </a:t>
            </a:r>
            <a:endParaRPr dirty="0"/>
          </a:p>
          <a:p>
            <a:pPr marL="0" lvl="0" indent="0" algn="l" rtl="0">
              <a:lnSpc>
                <a:spcPct val="90000"/>
              </a:lnSpc>
              <a:spcBef>
                <a:spcPts val="1000"/>
              </a:spcBef>
              <a:spcAft>
                <a:spcPts val="0"/>
              </a:spcAft>
              <a:buClr>
                <a:schemeClr val="dk1"/>
              </a:buClr>
              <a:buSzPts val="2400"/>
              <a:buNone/>
            </a:pPr>
            <a:r>
              <a:rPr lang="en-US" dirty="0"/>
              <a:t>6</a:t>
            </a:r>
            <a:r>
              <a:rPr lang="en-US" baseline="30000" dirty="0"/>
              <a:t>th</a:t>
            </a:r>
            <a:r>
              <a:rPr lang="en-US" dirty="0"/>
              <a:t> May 2023</a:t>
            </a:r>
            <a:endParaRPr dirty="0"/>
          </a:p>
        </p:txBody>
      </p:sp>
      <p:sp>
        <p:nvSpPr>
          <p:cNvPr id="91" name="Google Shape;91;p1"/>
          <p:cNvSpPr/>
          <p:nvPr/>
        </p:nvSpPr>
        <p:spPr>
          <a:xfrm>
            <a:off x="6000601" y="1073777"/>
            <a:ext cx="5623281" cy="4686943"/>
          </a:xfrm>
          <a:custGeom>
            <a:avLst/>
            <a:gdLst/>
            <a:ahLst/>
            <a:cxnLst/>
            <a:rect l="l" t="t" r="r" b="b"/>
            <a:pathLst>
              <a:path w="4574113" h="3812472" extrusionOk="0">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674D-068D-DF09-4FA1-F700BFE363D3}"/>
              </a:ext>
            </a:extLst>
          </p:cNvPr>
          <p:cNvSpPr>
            <a:spLocks noGrp="1"/>
          </p:cNvSpPr>
          <p:nvPr>
            <p:ph type="title"/>
          </p:nvPr>
        </p:nvSpPr>
        <p:spPr/>
        <p:txBody>
          <a:bodyPr/>
          <a:lstStyle/>
          <a:p>
            <a:r>
              <a:rPr lang="en-US" dirty="0"/>
              <a:t>Auditing change management process</a:t>
            </a:r>
          </a:p>
        </p:txBody>
      </p:sp>
      <p:sp>
        <p:nvSpPr>
          <p:cNvPr id="3" name="Text Placeholder 2">
            <a:extLst>
              <a:ext uri="{FF2B5EF4-FFF2-40B4-BE49-F238E27FC236}">
                <a16:creationId xmlns:a16="http://schemas.microsoft.com/office/drawing/2014/main" id="{654B342B-98F6-996B-7229-49F20BFD51E1}"/>
              </a:ext>
            </a:extLst>
          </p:cNvPr>
          <p:cNvSpPr>
            <a:spLocks noGrp="1"/>
          </p:cNvSpPr>
          <p:nvPr>
            <p:ph type="body" idx="1"/>
          </p:nvPr>
        </p:nvSpPr>
        <p:spPr/>
        <p:txBody>
          <a:bodyPr/>
          <a:lstStyle/>
          <a:p>
            <a:r>
              <a:rPr lang="en-US" dirty="0"/>
              <a:t>Get a list of changes from somewhere?</a:t>
            </a:r>
          </a:p>
          <a:p>
            <a:pPr lvl="1"/>
            <a:r>
              <a:rPr lang="en-US" dirty="0"/>
              <a:t>If not system generated, manually  maintained? </a:t>
            </a:r>
          </a:p>
          <a:p>
            <a:pPr lvl="1"/>
            <a:r>
              <a:rPr lang="en-US" dirty="0"/>
              <a:t>View production files for last modified dates?</a:t>
            </a:r>
          </a:p>
          <a:p>
            <a:endParaRPr lang="en-US" dirty="0"/>
          </a:p>
          <a:p>
            <a:r>
              <a:rPr lang="en-US" dirty="0"/>
              <a:t>Sample from list of changes</a:t>
            </a:r>
          </a:p>
          <a:p>
            <a:r>
              <a:rPr lang="en-US" dirty="0"/>
              <a:t>Check if process was followed – obtain documentation.</a:t>
            </a:r>
          </a:p>
          <a:p>
            <a:endParaRPr lang="en-US" dirty="0"/>
          </a:p>
        </p:txBody>
      </p:sp>
    </p:spTree>
    <p:extLst>
      <p:ext uri="{BB962C8B-B14F-4D97-AF65-F5344CB8AC3E}">
        <p14:creationId xmlns:p14="http://schemas.microsoft.com/office/powerpoint/2010/main" val="347322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ush pins laying down with one standing up">
            <a:extLst>
              <a:ext uri="{FF2B5EF4-FFF2-40B4-BE49-F238E27FC236}">
                <a16:creationId xmlns:a16="http://schemas.microsoft.com/office/drawing/2014/main" id="{054E6DA7-C254-EBBE-63A9-F1C8F1A9F8CB}"/>
              </a:ext>
            </a:extLst>
          </p:cNvPr>
          <p:cNvPicPr>
            <a:picLocks noChangeAspect="1"/>
          </p:cNvPicPr>
          <p:nvPr/>
        </p:nvPicPr>
        <p:blipFill rotWithShape="1">
          <a:blip r:embed="rId2"/>
          <a:srcRect t="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83476-E56A-9148-610F-D87591FAD0EA}"/>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spcBef>
                <a:spcPct val="0"/>
              </a:spcBef>
            </a:pPr>
            <a:r>
              <a:rPr lang="en-US" sz="5200" kern="1200" dirty="0">
                <a:solidFill>
                  <a:srgbClr val="FFFFFF"/>
                </a:solidFill>
                <a:latin typeface="+mj-lt"/>
                <a:ea typeface="+mj-ea"/>
                <a:cs typeface="+mj-cs"/>
              </a:rPr>
              <a:t>Business Resilience </a:t>
            </a:r>
          </a:p>
        </p:txBody>
      </p:sp>
    </p:spTree>
    <p:extLst>
      <p:ext uri="{BB962C8B-B14F-4D97-AF65-F5344CB8AC3E}">
        <p14:creationId xmlns:p14="http://schemas.microsoft.com/office/powerpoint/2010/main" val="128791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820E-B532-8A8A-1794-E5FC8C86EE21}"/>
              </a:ext>
            </a:extLst>
          </p:cNvPr>
          <p:cNvSpPr>
            <a:spLocks noGrp="1"/>
          </p:cNvSpPr>
          <p:nvPr>
            <p:ph type="title"/>
          </p:nvPr>
        </p:nvSpPr>
        <p:spPr/>
        <p:txBody>
          <a:bodyPr/>
          <a:lstStyle/>
          <a:p>
            <a:r>
              <a:rPr lang="en-US" dirty="0"/>
              <a:t>What does resilience mean?</a:t>
            </a:r>
          </a:p>
        </p:txBody>
      </p:sp>
      <p:sp>
        <p:nvSpPr>
          <p:cNvPr id="3" name="Text Placeholder 2">
            <a:extLst>
              <a:ext uri="{FF2B5EF4-FFF2-40B4-BE49-F238E27FC236}">
                <a16:creationId xmlns:a16="http://schemas.microsoft.com/office/drawing/2014/main" id="{3CFA4C96-10DA-ECEF-CCCF-75D89F621EDB}"/>
              </a:ext>
            </a:extLst>
          </p:cNvPr>
          <p:cNvSpPr>
            <a:spLocks noGrp="1"/>
          </p:cNvSpPr>
          <p:nvPr>
            <p:ph type="body" idx="1"/>
          </p:nvPr>
        </p:nvSpPr>
        <p:spPr>
          <a:xfrm>
            <a:off x="838200" y="1825625"/>
            <a:ext cx="10906760" cy="4351338"/>
          </a:xfrm>
        </p:spPr>
        <p:txBody>
          <a:bodyPr>
            <a:normAutofit/>
          </a:bodyPr>
          <a:lstStyle/>
          <a:p>
            <a:r>
              <a:rPr lang="en-US" dirty="0"/>
              <a:t>The capacity to withstand or to recover quickly from difficulties.</a:t>
            </a:r>
          </a:p>
          <a:p>
            <a:pPr marL="114300" indent="0">
              <a:buNone/>
            </a:pPr>
            <a:endParaRPr lang="en-US" dirty="0"/>
          </a:p>
          <a:p>
            <a:r>
              <a:rPr lang="en-US" dirty="0"/>
              <a:t>Business resilience?</a:t>
            </a:r>
          </a:p>
          <a:p>
            <a:pPr marL="114300" indent="0">
              <a:buNone/>
            </a:pPr>
            <a:r>
              <a:rPr lang="en-US" dirty="0"/>
              <a:t>Business resilience describes an organization’s ability to adapt to disruptions and incidents in order to maintain continuous operations and to protect the organization’s assets.</a:t>
            </a:r>
          </a:p>
          <a:p>
            <a:pPr marL="114300" indent="0">
              <a:buNone/>
            </a:pPr>
            <a:endParaRPr lang="en-US" dirty="0"/>
          </a:p>
          <a:p>
            <a:pPr marL="114300" indent="0">
              <a:buNone/>
            </a:pPr>
            <a:r>
              <a:rPr lang="en-US" dirty="0"/>
              <a:t>Business Continuity Plan – Disaster Recovery Plan – Recovery Strategies</a:t>
            </a:r>
          </a:p>
        </p:txBody>
      </p:sp>
    </p:spTree>
    <p:extLst>
      <p:ext uri="{BB962C8B-B14F-4D97-AF65-F5344CB8AC3E}">
        <p14:creationId xmlns:p14="http://schemas.microsoft.com/office/powerpoint/2010/main" val="308326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07C0-BDBD-DDBD-F3B5-9F029D8C95B0}"/>
              </a:ext>
            </a:extLst>
          </p:cNvPr>
          <p:cNvSpPr>
            <a:spLocks noGrp="1"/>
          </p:cNvSpPr>
          <p:nvPr>
            <p:ph type="title"/>
          </p:nvPr>
        </p:nvSpPr>
        <p:spPr/>
        <p:txBody>
          <a:bodyPr/>
          <a:lstStyle/>
          <a:p>
            <a:r>
              <a:rPr lang="en-US" dirty="0"/>
              <a:t>Business Impact Analysis (BIA)</a:t>
            </a:r>
          </a:p>
        </p:txBody>
      </p:sp>
      <p:sp>
        <p:nvSpPr>
          <p:cNvPr id="3" name="Text Placeholder 2">
            <a:extLst>
              <a:ext uri="{FF2B5EF4-FFF2-40B4-BE49-F238E27FC236}">
                <a16:creationId xmlns:a16="http://schemas.microsoft.com/office/drawing/2014/main" id="{5BD03520-0EF2-8AD0-5D59-65E926976302}"/>
              </a:ext>
            </a:extLst>
          </p:cNvPr>
          <p:cNvSpPr>
            <a:spLocks noGrp="1"/>
          </p:cNvSpPr>
          <p:nvPr>
            <p:ph type="body" idx="1"/>
          </p:nvPr>
        </p:nvSpPr>
        <p:spPr/>
        <p:txBody>
          <a:bodyPr>
            <a:normAutofit/>
          </a:bodyPr>
          <a:lstStyle/>
          <a:p>
            <a:r>
              <a:rPr lang="en-US" dirty="0"/>
              <a:t>Expect a question in the final</a:t>
            </a:r>
          </a:p>
          <a:p>
            <a:endParaRPr lang="en-US" dirty="0"/>
          </a:p>
          <a:p>
            <a:r>
              <a:rPr lang="en-US" dirty="0"/>
              <a:t>A BIA determine critical processes and resources that have a considerable impact on the business.</a:t>
            </a:r>
          </a:p>
          <a:p>
            <a:r>
              <a:rPr lang="en-US" dirty="0"/>
              <a:t>It identifies technology components as well that support these business processes</a:t>
            </a:r>
          </a:p>
          <a:p>
            <a:r>
              <a:rPr lang="en-US" dirty="0"/>
              <a:t>It determines processes to be recovered as a priority so as to ensure an organization's survival.</a:t>
            </a:r>
          </a:p>
        </p:txBody>
      </p:sp>
    </p:spTree>
    <p:extLst>
      <p:ext uri="{BB962C8B-B14F-4D97-AF65-F5344CB8AC3E}">
        <p14:creationId xmlns:p14="http://schemas.microsoft.com/office/powerpoint/2010/main" val="73733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07C0-BDBD-DDBD-F3B5-9F029D8C95B0}"/>
              </a:ext>
            </a:extLst>
          </p:cNvPr>
          <p:cNvSpPr>
            <a:spLocks noGrp="1"/>
          </p:cNvSpPr>
          <p:nvPr>
            <p:ph type="title"/>
          </p:nvPr>
        </p:nvSpPr>
        <p:spPr/>
        <p:txBody>
          <a:bodyPr/>
          <a:lstStyle/>
          <a:p>
            <a:r>
              <a:rPr lang="en-US" dirty="0"/>
              <a:t>Business Impact Analysis (BIA)</a:t>
            </a:r>
          </a:p>
        </p:txBody>
      </p:sp>
      <p:sp>
        <p:nvSpPr>
          <p:cNvPr id="3" name="Text Placeholder 2">
            <a:extLst>
              <a:ext uri="{FF2B5EF4-FFF2-40B4-BE49-F238E27FC236}">
                <a16:creationId xmlns:a16="http://schemas.microsoft.com/office/drawing/2014/main" id="{5BD03520-0EF2-8AD0-5D59-65E926976302}"/>
              </a:ext>
            </a:extLst>
          </p:cNvPr>
          <p:cNvSpPr>
            <a:spLocks noGrp="1"/>
          </p:cNvSpPr>
          <p:nvPr>
            <p:ph type="body" idx="1"/>
          </p:nvPr>
        </p:nvSpPr>
        <p:spPr/>
        <p:txBody>
          <a:bodyPr>
            <a:normAutofit/>
          </a:bodyPr>
          <a:lstStyle/>
          <a:p>
            <a:r>
              <a:rPr lang="en-US" dirty="0"/>
              <a:t>In order to conduct a successful BIA, it is necessary to obtain an understanding of the organization and key business processes and its dependency on IT and other resources.</a:t>
            </a:r>
          </a:p>
          <a:p>
            <a:endParaRPr lang="en-US" dirty="0"/>
          </a:p>
          <a:p>
            <a:endParaRPr lang="en-US" dirty="0"/>
          </a:p>
          <a:p>
            <a:r>
              <a:rPr lang="en-US" dirty="0"/>
              <a:t>BIA (Business Impact Analysis) is a process that helps organizations identify and prioritize their critical business functions and processes.</a:t>
            </a:r>
          </a:p>
        </p:txBody>
      </p:sp>
    </p:spTree>
    <p:extLst>
      <p:ext uri="{BB962C8B-B14F-4D97-AF65-F5344CB8AC3E}">
        <p14:creationId xmlns:p14="http://schemas.microsoft.com/office/powerpoint/2010/main" val="1434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07C0-BDBD-DDBD-F3B5-9F029D8C95B0}"/>
              </a:ext>
            </a:extLst>
          </p:cNvPr>
          <p:cNvSpPr>
            <a:spLocks noGrp="1"/>
          </p:cNvSpPr>
          <p:nvPr>
            <p:ph type="title"/>
          </p:nvPr>
        </p:nvSpPr>
        <p:spPr/>
        <p:txBody>
          <a:bodyPr/>
          <a:lstStyle/>
          <a:p>
            <a:r>
              <a:rPr lang="en-US" dirty="0"/>
              <a:t>Business Impact Analysis (BIA)</a:t>
            </a:r>
          </a:p>
        </p:txBody>
      </p:sp>
      <p:sp>
        <p:nvSpPr>
          <p:cNvPr id="3" name="Text Placeholder 2">
            <a:extLst>
              <a:ext uri="{FF2B5EF4-FFF2-40B4-BE49-F238E27FC236}">
                <a16:creationId xmlns:a16="http://schemas.microsoft.com/office/drawing/2014/main" id="{5BD03520-0EF2-8AD0-5D59-65E926976302}"/>
              </a:ext>
            </a:extLst>
          </p:cNvPr>
          <p:cNvSpPr>
            <a:spLocks noGrp="1"/>
          </p:cNvSpPr>
          <p:nvPr>
            <p:ph type="body" idx="1"/>
          </p:nvPr>
        </p:nvSpPr>
        <p:spPr/>
        <p:txBody>
          <a:bodyPr>
            <a:normAutofit/>
          </a:bodyPr>
          <a:lstStyle/>
          <a:p>
            <a:r>
              <a:rPr lang="en-US" dirty="0"/>
              <a:t>The involvement of senior management, the IT department, and end users is critical in terms of conducting a BIA successfully. </a:t>
            </a:r>
          </a:p>
          <a:p>
            <a:r>
              <a:rPr lang="en-US" dirty="0"/>
              <a:t>Why?</a:t>
            </a:r>
          </a:p>
          <a:p>
            <a:endParaRPr lang="en-US" dirty="0"/>
          </a:p>
          <a:p>
            <a:endParaRPr lang="en-US" dirty="0"/>
          </a:p>
          <a:p>
            <a:r>
              <a:rPr lang="en-US" dirty="0"/>
              <a:t>So what is the objective of a BIA?</a:t>
            </a:r>
          </a:p>
        </p:txBody>
      </p:sp>
    </p:spTree>
    <p:extLst>
      <p:ext uri="{BB962C8B-B14F-4D97-AF65-F5344CB8AC3E}">
        <p14:creationId xmlns:p14="http://schemas.microsoft.com/office/powerpoint/2010/main" val="259463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E27B-87A9-099E-A7D7-6135BACEE720}"/>
              </a:ext>
            </a:extLst>
          </p:cNvPr>
          <p:cNvSpPr>
            <a:spLocks noGrp="1"/>
          </p:cNvSpPr>
          <p:nvPr>
            <p:ph type="title"/>
          </p:nvPr>
        </p:nvSpPr>
        <p:spPr/>
        <p:txBody>
          <a:bodyPr/>
          <a:lstStyle/>
          <a:p>
            <a:r>
              <a:rPr lang="en-US" dirty="0"/>
              <a:t>Business Impact Analysis – Some approaches</a:t>
            </a:r>
          </a:p>
        </p:txBody>
      </p:sp>
      <p:sp>
        <p:nvSpPr>
          <p:cNvPr id="3" name="Text Placeholder 2">
            <a:extLst>
              <a:ext uri="{FF2B5EF4-FFF2-40B4-BE49-F238E27FC236}">
                <a16:creationId xmlns:a16="http://schemas.microsoft.com/office/drawing/2014/main" id="{89101562-6B24-A315-CE87-1E1541DE9FFD}"/>
              </a:ext>
            </a:extLst>
          </p:cNvPr>
          <p:cNvSpPr>
            <a:spLocks noGrp="1"/>
          </p:cNvSpPr>
          <p:nvPr>
            <p:ph type="body" idx="1"/>
          </p:nvPr>
        </p:nvSpPr>
        <p:spPr>
          <a:xfrm>
            <a:off x="838200" y="1825625"/>
            <a:ext cx="10515600" cy="4667250"/>
          </a:xfrm>
        </p:spPr>
        <p:txBody>
          <a:bodyPr>
            <a:normAutofit/>
          </a:bodyPr>
          <a:lstStyle/>
          <a:p>
            <a:r>
              <a:rPr lang="en-US" dirty="0"/>
              <a:t>A questionnaire approach involves developing a detailed set of questions and circulating it to key users. The information obtained is then tabulated and analyzed to develop a BIA.</a:t>
            </a:r>
          </a:p>
          <a:p>
            <a:endParaRPr lang="en-US" dirty="0"/>
          </a:p>
          <a:p>
            <a:pPr lvl="1"/>
            <a:r>
              <a:rPr lang="en-US" dirty="0"/>
              <a:t>What are the potential impacts if these processes and resources were to be disrupted, such as loss of revenue, loss of customer confidence, or damage to the organization's reputation?</a:t>
            </a:r>
          </a:p>
          <a:p>
            <a:pPr lvl="1"/>
            <a:r>
              <a:rPr lang="en-US" dirty="0"/>
              <a:t>What are the dependencies between different business processes and resources, and how would a disruption to one area affect others?</a:t>
            </a:r>
          </a:p>
          <a:p>
            <a:pPr lvl="1"/>
            <a:r>
              <a:rPr lang="en-US" dirty="0"/>
              <a:t>What are the resource requirements for each critical process or resource, such as personnel, technology, or physical facilities?</a:t>
            </a:r>
          </a:p>
        </p:txBody>
      </p:sp>
    </p:spTree>
    <p:extLst>
      <p:ext uri="{BB962C8B-B14F-4D97-AF65-F5344CB8AC3E}">
        <p14:creationId xmlns:p14="http://schemas.microsoft.com/office/powerpoint/2010/main" val="115828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93E4-A94B-E0E6-AC69-CC7CC1924315}"/>
              </a:ext>
            </a:extLst>
          </p:cNvPr>
          <p:cNvSpPr>
            <a:spLocks noGrp="1"/>
          </p:cNvSpPr>
          <p:nvPr>
            <p:ph type="title"/>
          </p:nvPr>
        </p:nvSpPr>
        <p:spPr/>
        <p:txBody>
          <a:bodyPr/>
          <a:lstStyle/>
          <a:p>
            <a:r>
              <a:rPr lang="en-US" dirty="0"/>
              <a:t>Business Impact Analysis – Some approaches</a:t>
            </a:r>
          </a:p>
        </p:txBody>
      </p:sp>
      <p:sp>
        <p:nvSpPr>
          <p:cNvPr id="3" name="Text Placeholder 2">
            <a:extLst>
              <a:ext uri="{FF2B5EF4-FFF2-40B4-BE49-F238E27FC236}">
                <a16:creationId xmlns:a16="http://schemas.microsoft.com/office/drawing/2014/main" id="{871E2825-324B-E8B6-6035-A7F2E7ED756C}"/>
              </a:ext>
            </a:extLst>
          </p:cNvPr>
          <p:cNvSpPr>
            <a:spLocks noGrp="1"/>
          </p:cNvSpPr>
          <p:nvPr>
            <p:ph type="body" idx="1"/>
          </p:nvPr>
        </p:nvSpPr>
        <p:spPr/>
        <p:txBody>
          <a:bodyPr/>
          <a:lstStyle/>
          <a:p>
            <a:r>
              <a:rPr lang="en-US" dirty="0"/>
              <a:t>An interview / meeting approach involves interviewing key users. The information obtained is tabulated and analyzed to develop a BIA.</a:t>
            </a:r>
          </a:p>
          <a:p>
            <a:endParaRPr lang="en-US" dirty="0"/>
          </a:p>
          <a:p>
            <a:r>
              <a:rPr lang="en-US" dirty="0"/>
              <a:t>As far as is possible, the BIA team should also consider past transaction history to determine possible impacts if systems are not available as a result of a particular incident.</a:t>
            </a:r>
          </a:p>
        </p:txBody>
      </p:sp>
    </p:spTree>
    <p:extLst>
      <p:ext uri="{BB962C8B-B14F-4D97-AF65-F5344CB8AC3E}">
        <p14:creationId xmlns:p14="http://schemas.microsoft.com/office/powerpoint/2010/main" val="191746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09C2-5AE4-A325-215D-130209452B2B}"/>
              </a:ext>
            </a:extLst>
          </p:cNvPr>
          <p:cNvSpPr>
            <a:spLocks noGrp="1"/>
          </p:cNvSpPr>
          <p:nvPr>
            <p:ph type="title"/>
          </p:nvPr>
        </p:nvSpPr>
        <p:spPr/>
        <p:txBody>
          <a:bodyPr/>
          <a:lstStyle/>
          <a:p>
            <a:r>
              <a:rPr lang="en-US" dirty="0"/>
              <a:t>Business Impact Analysis</a:t>
            </a:r>
          </a:p>
        </p:txBody>
      </p:sp>
      <p:sp>
        <p:nvSpPr>
          <p:cNvPr id="3" name="Text Placeholder 2">
            <a:extLst>
              <a:ext uri="{FF2B5EF4-FFF2-40B4-BE49-F238E27FC236}">
                <a16:creationId xmlns:a16="http://schemas.microsoft.com/office/drawing/2014/main" id="{334E2079-13A0-E01D-159C-66C9E6423B65}"/>
              </a:ext>
            </a:extLst>
          </p:cNvPr>
          <p:cNvSpPr>
            <a:spLocks noGrp="1"/>
          </p:cNvSpPr>
          <p:nvPr>
            <p:ph type="body" idx="1"/>
          </p:nvPr>
        </p:nvSpPr>
        <p:spPr>
          <a:xfrm>
            <a:off x="838200" y="1825624"/>
            <a:ext cx="10515600" cy="4808855"/>
          </a:xfrm>
        </p:spPr>
        <p:txBody>
          <a:bodyPr>
            <a:normAutofit fontScale="92500" lnSpcReduction="10000"/>
          </a:bodyPr>
          <a:lstStyle/>
          <a:p>
            <a:r>
              <a:rPr lang="en-US" dirty="0"/>
              <a:t>After determining critical processes, define potential impacts?</a:t>
            </a:r>
          </a:p>
          <a:p>
            <a:pPr lvl="1"/>
            <a:r>
              <a:rPr lang="en-US" dirty="0"/>
              <a:t>Financial loss </a:t>
            </a:r>
          </a:p>
          <a:p>
            <a:pPr lvl="1"/>
            <a:r>
              <a:rPr lang="en-US" dirty="0"/>
              <a:t>Reputation loss (cloud provider going down)</a:t>
            </a:r>
          </a:p>
          <a:p>
            <a:pPr lvl="1"/>
            <a:r>
              <a:rPr lang="en-US" dirty="0"/>
              <a:t>Legal / regulatory impacts</a:t>
            </a:r>
          </a:p>
          <a:p>
            <a:endParaRPr lang="en-US" dirty="0"/>
          </a:p>
          <a:p>
            <a:r>
              <a:rPr lang="en-US" dirty="0"/>
              <a:t>Assess Impact severity  - Once the BIA is available for each process, it is important to prioritize the processes that need to be recovered first. </a:t>
            </a:r>
          </a:p>
          <a:p>
            <a:r>
              <a:rPr lang="en-US" dirty="0"/>
              <a:t>This criticality analysis should be performed in co- ordination with IT and business users</a:t>
            </a:r>
          </a:p>
          <a:p>
            <a:r>
              <a:rPr lang="en-US" dirty="0"/>
              <a:t>The business process owner possesses the most relevant information relating to processes, and so they are regarded as the best source for determining process criticality</a:t>
            </a:r>
          </a:p>
          <a:p>
            <a:pPr lvl="1"/>
            <a:endParaRPr lang="en-US" dirty="0"/>
          </a:p>
        </p:txBody>
      </p:sp>
    </p:spTree>
    <p:extLst>
      <p:ext uri="{BB962C8B-B14F-4D97-AF65-F5344CB8AC3E}">
        <p14:creationId xmlns:p14="http://schemas.microsoft.com/office/powerpoint/2010/main" val="116420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615B-689F-C26D-C7AC-9126C71C453A}"/>
              </a:ext>
            </a:extLst>
          </p:cNvPr>
          <p:cNvSpPr>
            <a:spLocks noGrp="1"/>
          </p:cNvSpPr>
          <p:nvPr>
            <p:ph type="title"/>
          </p:nvPr>
        </p:nvSpPr>
        <p:spPr/>
        <p:txBody>
          <a:bodyPr/>
          <a:lstStyle/>
          <a:p>
            <a:r>
              <a:rPr lang="en-US" dirty="0"/>
              <a:t>Business Impact Analysis</a:t>
            </a:r>
          </a:p>
        </p:txBody>
      </p:sp>
      <p:sp>
        <p:nvSpPr>
          <p:cNvPr id="3" name="Text Placeholder 2">
            <a:extLst>
              <a:ext uri="{FF2B5EF4-FFF2-40B4-BE49-F238E27FC236}">
                <a16:creationId xmlns:a16="http://schemas.microsoft.com/office/drawing/2014/main" id="{388CEEE3-9ACC-5FE8-E788-56EE85D3CDD1}"/>
              </a:ext>
            </a:extLst>
          </p:cNvPr>
          <p:cNvSpPr>
            <a:spLocks noGrp="1"/>
          </p:cNvSpPr>
          <p:nvPr>
            <p:ph type="body" idx="1"/>
          </p:nvPr>
        </p:nvSpPr>
        <p:spPr>
          <a:xfrm>
            <a:off x="838200" y="1835785"/>
            <a:ext cx="10515600" cy="4351338"/>
          </a:xfrm>
        </p:spPr>
        <p:txBody>
          <a:bodyPr/>
          <a:lstStyle/>
          <a:p>
            <a:r>
              <a:rPr lang="en-US" dirty="0"/>
              <a:t>Once the critical assets have been determined through the BIA, the next step is to develop a recovery strategy.</a:t>
            </a:r>
          </a:p>
          <a:p>
            <a:endParaRPr lang="en-US" dirty="0"/>
          </a:p>
          <a:p>
            <a:r>
              <a:rPr lang="en-US" dirty="0"/>
              <a:t>Recovery strategy ensures that critical assets are recovered as soon as possible to minimize the impact of the disaster. </a:t>
            </a:r>
          </a:p>
          <a:p>
            <a:endParaRPr lang="en-US" dirty="0"/>
          </a:p>
          <a:p>
            <a:r>
              <a:rPr lang="en-US" dirty="0"/>
              <a:t>A recovery strategy is primarily influenced by the BIA. Recovery strategies are part of Disaster Recovery Planning section.</a:t>
            </a:r>
          </a:p>
        </p:txBody>
      </p:sp>
    </p:spTree>
    <p:extLst>
      <p:ext uri="{BB962C8B-B14F-4D97-AF65-F5344CB8AC3E}">
        <p14:creationId xmlns:p14="http://schemas.microsoft.com/office/powerpoint/2010/main" val="30654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E2BF-BC2D-62B2-503D-F12468881C7B}"/>
              </a:ext>
            </a:extLst>
          </p:cNvPr>
          <p:cNvSpPr>
            <a:spLocks noGrp="1"/>
          </p:cNvSpPr>
          <p:nvPr>
            <p:ph type="title"/>
          </p:nvPr>
        </p:nvSpPr>
        <p:spPr/>
        <p:txBody>
          <a:bodyPr/>
          <a:lstStyle/>
          <a:p>
            <a:r>
              <a:rPr lang="en-US" dirty="0"/>
              <a:t>Brief Recap </a:t>
            </a:r>
          </a:p>
        </p:txBody>
      </p:sp>
      <p:sp>
        <p:nvSpPr>
          <p:cNvPr id="3" name="Text Placeholder 2">
            <a:extLst>
              <a:ext uri="{FF2B5EF4-FFF2-40B4-BE49-F238E27FC236}">
                <a16:creationId xmlns:a16="http://schemas.microsoft.com/office/drawing/2014/main" id="{3761A4CE-CD78-5404-28D9-7E89CC17B46D}"/>
              </a:ext>
            </a:extLst>
          </p:cNvPr>
          <p:cNvSpPr>
            <a:spLocks noGrp="1"/>
          </p:cNvSpPr>
          <p:nvPr>
            <p:ph type="body" idx="1"/>
          </p:nvPr>
        </p:nvSpPr>
        <p:spPr>
          <a:xfrm>
            <a:off x="838200" y="1534160"/>
            <a:ext cx="10515600" cy="4642803"/>
          </a:xfrm>
        </p:spPr>
        <p:txBody>
          <a:bodyPr>
            <a:normAutofit/>
          </a:bodyPr>
          <a:lstStyle/>
          <a:p>
            <a:pPr marL="114300" indent="0">
              <a:buNone/>
            </a:pPr>
            <a:r>
              <a:rPr lang="en-US" dirty="0"/>
              <a:t>What is the difference between Problem and Incident Management?</a:t>
            </a:r>
          </a:p>
          <a:p>
            <a:endParaRPr lang="en-US" dirty="0"/>
          </a:p>
          <a:p>
            <a:pPr marL="457200" marR="0" indent="-347472" algn="l" rtl="0">
              <a:lnSpc>
                <a:spcPct val="90000"/>
              </a:lnSpc>
              <a:spcBef>
                <a:spcPts val="1000"/>
              </a:spcBef>
              <a:spcAft>
                <a:spcPts val="0"/>
              </a:spcAft>
              <a:buClr>
                <a:schemeClr val="dk1"/>
              </a:buClr>
              <a:buSzPts val="1800"/>
              <a:buFont typeface="Arial" panose="020B0604020202020204" pitchFamily="34" charset="0"/>
              <a:buChar char="•"/>
            </a:pP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objective of problem management is to prevent the recurrence of an incident by identifying the root cause of the incident and taking appropriate preventive action.</a:t>
            </a:r>
          </a:p>
          <a:p>
            <a:pPr marL="457200" marR="0" indent="-347472" algn="l" rtl="0">
              <a:lnSpc>
                <a:spcPct val="90000"/>
              </a:lnSpc>
              <a:spcBef>
                <a:spcPts val="1000"/>
              </a:spcBef>
              <a:spcAft>
                <a:spcPts val="0"/>
              </a:spcAft>
              <a:buClr>
                <a:schemeClr val="dk1"/>
              </a:buClr>
              <a:buSzPts val="1800"/>
              <a:buFont typeface="Arial" panose="020B0604020202020204" pitchFamily="34" charset="0"/>
              <a:buChar char="•"/>
            </a:pPr>
            <a:endParaRPr lang="en-US" sz="2800" dirty="0">
              <a:effectLst/>
            </a:endParaRPr>
          </a:p>
          <a:p>
            <a:r>
              <a:rPr lang="en-US" dirty="0"/>
              <a:t>Incident management is achieving a return to a normal state as quickly as possible after an incident and thus minimizing the impact on the business.</a:t>
            </a:r>
          </a:p>
          <a:p>
            <a:endParaRPr lang="en-US" dirty="0"/>
          </a:p>
        </p:txBody>
      </p:sp>
    </p:spTree>
    <p:extLst>
      <p:ext uri="{BB962C8B-B14F-4D97-AF65-F5344CB8AC3E}">
        <p14:creationId xmlns:p14="http://schemas.microsoft.com/office/powerpoint/2010/main" val="362939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09C8-22C5-E2C4-B273-AD7F31EC08A0}"/>
              </a:ext>
            </a:extLst>
          </p:cNvPr>
          <p:cNvSpPr>
            <a:spLocks noGrp="1"/>
          </p:cNvSpPr>
          <p:nvPr>
            <p:ph type="title"/>
          </p:nvPr>
        </p:nvSpPr>
        <p:spPr/>
        <p:txBody>
          <a:bodyPr/>
          <a:lstStyle/>
          <a:p>
            <a:r>
              <a:rPr lang="en-US" dirty="0"/>
              <a:t>System Resilience </a:t>
            </a:r>
          </a:p>
        </p:txBody>
      </p:sp>
      <p:sp>
        <p:nvSpPr>
          <p:cNvPr id="3" name="Text Placeholder 2">
            <a:extLst>
              <a:ext uri="{FF2B5EF4-FFF2-40B4-BE49-F238E27FC236}">
                <a16:creationId xmlns:a16="http://schemas.microsoft.com/office/drawing/2014/main" id="{C6AB3A30-4690-938E-DA9D-72FCC92FE0D9}"/>
              </a:ext>
            </a:extLst>
          </p:cNvPr>
          <p:cNvSpPr>
            <a:spLocks noGrp="1"/>
          </p:cNvSpPr>
          <p:nvPr>
            <p:ph type="body" idx="1"/>
          </p:nvPr>
        </p:nvSpPr>
        <p:spPr>
          <a:xfrm>
            <a:off x="838200" y="1825625"/>
            <a:ext cx="10515600" cy="4855730"/>
          </a:xfrm>
        </p:spPr>
        <p:txBody>
          <a:bodyPr>
            <a:normAutofit/>
          </a:bodyPr>
          <a:lstStyle/>
          <a:p>
            <a:r>
              <a:rPr lang="en-US" dirty="0"/>
              <a:t>How well can your applications withstand disaster situations and recover within set metrics and recovery time?</a:t>
            </a:r>
          </a:p>
          <a:p>
            <a:pPr marL="114300" indent="0">
              <a:buNone/>
            </a:pPr>
            <a:endParaRPr lang="en-US" dirty="0"/>
          </a:p>
          <a:p>
            <a:r>
              <a:rPr lang="en-US" dirty="0"/>
              <a:t>Clustering  - software that runs on every node your applications are installed on. It includes management software that allows to control the cluster behavior.</a:t>
            </a:r>
          </a:p>
          <a:p>
            <a:endParaRPr lang="en-US" dirty="0"/>
          </a:p>
          <a:p>
            <a:r>
              <a:rPr lang="en-US" dirty="0"/>
              <a:t>Main objective of clustering is High Availability.</a:t>
            </a:r>
          </a:p>
        </p:txBody>
      </p:sp>
    </p:spTree>
    <p:extLst>
      <p:ext uri="{BB962C8B-B14F-4D97-AF65-F5344CB8AC3E}">
        <p14:creationId xmlns:p14="http://schemas.microsoft.com/office/powerpoint/2010/main" val="360856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8BD8-C45A-6D30-06B9-91418C445D32}"/>
              </a:ext>
            </a:extLst>
          </p:cNvPr>
          <p:cNvSpPr>
            <a:spLocks noGrp="1"/>
          </p:cNvSpPr>
          <p:nvPr>
            <p:ph type="title"/>
          </p:nvPr>
        </p:nvSpPr>
        <p:spPr>
          <a:xfrm>
            <a:off x="838200" y="365125"/>
            <a:ext cx="10515600" cy="874395"/>
          </a:xfrm>
        </p:spPr>
        <p:txBody>
          <a:bodyPr/>
          <a:lstStyle/>
          <a:p>
            <a:r>
              <a:rPr lang="en-US" dirty="0"/>
              <a:t>High Availability vs Fault tolerant</a:t>
            </a:r>
          </a:p>
        </p:txBody>
      </p:sp>
      <p:sp>
        <p:nvSpPr>
          <p:cNvPr id="3" name="Text Placeholder 2">
            <a:extLst>
              <a:ext uri="{FF2B5EF4-FFF2-40B4-BE49-F238E27FC236}">
                <a16:creationId xmlns:a16="http://schemas.microsoft.com/office/drawing/2014/main" id="{96C706A5-230C-8009-16E0-451782BFAB64}"/>
              </a:ext>
            </a:extLst>
          </p:cNvPr>
          <p:cNvSpPr>
            <a:spLocks noGrp="1"/>
          </p:cNvSpPr>
          <p:nvPr>
            <p:ph type="body" idx="1"/>
          </p:nvPr>
        </p:nvSpPr>
        <p:spPr>
          <a:xfrm>
            <a:off x="538480" y="1239520"/>
            <a:ext cx="10886440" cy="5374640"/>
          </a:xfrm>
        </p:spPr>
        <p:txBody>
          <a:bodyPr>
            <a:normAutofit/>
          </a:bodyPr>
          <a:lstStyle/>
          <a:p>
            <a:r>
              <a:rPr lang="en-US" dirty="0"/>
              <a:t>HA aims for high application uptime with minimal disruptions. E.g. 99.9% availability. In case of any component failure, redundant resources are started to take over resulting in minimal downtime. </a:t>
            </a:r>
          </a:p>
          <a:p>
            <a:endParaRPr lang="en-US" dirty="0"/>
          </a:p>
          <a:p>
            <a:r>
              <a:rPr lang="en-US" dirty="0"/>
              <a:t>In an VM cluster environment, if one host fails, VM software can restart another host on a different machine. </a:t>
            </a:r>
          </a:p>
          <a:p>
            <a:endParaRPr lang="en-US" dirty="0"/>
          </a:p>
          <a:p>
            <a:r>
              <a:rPr lang="en-US" dirty="0"/>
              <a:t>FT systems are designed to keep working even if one or more components fail. There is zero downtime in FT systems. </a:t>
            </a:r>
          </a:p>
          <a:p>
            <a:r>
              <a:rPr lang="en-US" dirty="0"/>
              <a:t>E.g. RAID ( redundant array of inexpensive disks).</a:t>
            </a:r>
          </a:p>
        </p:txBody>
      </p:sp>
    </p:spTree>
    <p:extLst>
      <p:ext uri="{BB962C8B-B14F-4D97-AF65-F5344CB8AC3E}">
        <p14:creationId xmlns:p14="http://schemas.microsoft.com/office/powerpoint/2010/main" val="308567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ll PowerEdge R750xs Rack Server | Dell Rack Servers | Egypt">
            <a:extLst>
              <a:ext uri="{FF2B5EF4-FFF2-40B4-BE49-F238E27FC236}">
                <a16:creationId xmlns:a16="http://schemas.microsoft.com/office/drawing/2014/main" id="{1EFE8C6E-B27B-913E-BEB1-6156CEF1D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36" y="332509"/>
            <a:ext cx="11708322" cy="6130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16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B824-945A-C589-E700-43F202E5569E}"/>
              </a:ext>
            </a:extLst>
          </p:cNvPr>
          <p:cNvSpPr>
            <a:spLocks noGrp="1"/>
          </p:cNvSpPr>
          <p:nvPr>
            <p:ph type="title"/>
          </p:nvPr>
        </p:nvSpPr>
        <p:spPr/>
        <p:txBody>
          <a:bodyPr/>
          <a:lstStyle/>
          <a:p>
            <a:r>
              <a:rPr lang="en-US" dirty="0"/>
              <a:t>What goes into consideration of HA vs FT</a:t>
            </a:r>
          </a:p>
        </p:txBody>
      </p:sp>
      <p:sp>
        <p:nvSpPr>
          <p:cNvPr id="3" name="Text Placeholder 2">
            <a:extLst>
              <a:ext uri="{FF2B5EF4-FFF2-40B4-BE49-F238E27FC236}">
                <a16:creationId xmlns:a16="http://schemas.microsoft.com/office/drawing/2014/main" id="{3433D2D6-DEF1-98D1-8842-58073695F713}"/>
              </a:ext>
            </a:extLst>
          </p:cNvPr>
          <p:cNvSpPr>
            <a:spLocks noGrp="1"/>
          </p:cNvSpPr>
          <p:nvPr>
            <p:ph type="body" idx="1"/>
          </p:nvPr>
        </p:nvSpPr>
        <p:spPr/>
        <p:txBody>
          <a:bodyPr/>
          <a:lstStyle/>
          <a:p>
            <a:r>
              <a:rPr lang="en-US" dirty="0"/>
              <a:t>Business criticality </a:t>
            </a:r>
          </a:p>
          <a:p>
            <a:r>
              <a:rPr lang="en-US" dirty="0"/>
              <a:t>Cost – FT costs more then HA</a:t>
            </a:r>
          </a:p>
          <a:p>
            <a:r>
              <a:rPr lang="en-US" dirty="0"/>
              <a:t>Minimal downtime during maintenance activities</a:t>
            </a:r>
          </a:p>
          <a:p>
            <a:r>
              <a:rPr lang="en-US" dirty="0"/>
              <a:t>Strategy is decided as per BIA.</a:t>
            </a:r>
          </a:p>
          <a:p>
            <a:endParaRPr lang="en-US" dirty="0"/>
          </a:p>
        </p:txBody>
      </p:sp>
    </p:spTree>
    <p:extLst>
      <p:ext uri="{BB962C8B-B14F-4D97-AF65-F5344CB8AC3E}">
        <p14:creationId xmlns:p14="http://schemas.microsoft.com/office/powerpoint/2010/main" val="4147986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BE7F-B7E9-170B-8B40-5A538821D956}"/>
              </a:ext>
            </a:extLst>
          </p:cNvPr>
          <p:cNvSpPr>
            <a:spLocks noGrp="1"/>
          </p:cNvSpPr>
          <p:nvPr>
            <p:ph type="title"/>
          </p:nvPr>
        </p:nvSpPr>
        <p:spPr/>
        <p:txBody>
          <a:bodyPr/>
          <a:lstStyle/>
          <a:p>
            <a:r>
              <a:rPr lang="en-US" dirty="0"/>
              <a:t>Communication Resilience	</a:t>
            </a:r>
          </a:p>
        </p:txBody>
      </p:sp>
      <p:sp>
        <p:nvSpPr>
          <p:cNvPr id="3" name="Text Placeholder 2">
            <a:extLst>
              <a:ext uri="{FF2B5EF4-FFF2-40B4-BE49-F238E27FC236}">
                <a16:creationId xmlns:a16="http://schemas.microsoft.com/office/drawing/2014/main" id="{A5E45C0B-F894-780E-87A9-4CB22BACAAC2}"/>
              </a:ext>
            </a:extLst>
          </p:cNvPr>
          <p:cNvSpPr>
            <a:spLocks noGrp="1"/>
          </p:cNvSpPr>
          <p:nvPr>
            <p:ph type="body" idx="1"/>
          </p:nvPr>
        </p:nvSpPr>
        <p:spPr>
          <a:xfrm>
            <a:off x="838200" y="1825624"/>
            <a:ext cx="10515600" cy="4524375"/>
          </a:xfrm>
        </p:spPr>
        <p:txBody>
          <a:bodyPr>
            <a:normAutofit lnSpcReduction="10000"/>
          </a:bodyPr>
          <a:lstStyle/>
          <a:p>
            <a:r>
              <a:rPr lang="en-US" dirty="0"/>
              <a:t>Telco network failure? E.g. fiber cut</a:t>
            </a:r>
          </a:p>
          <a:p>
            <a:endParaRPr lang="en-US" dirty="0"/>
          </a:p>
          <a:p>
            <a:r>
              <a:rPr lang="en-US" dirty="0"/>
              <a:t>Have backup fiber in place with auto configuration to switch.</a:t>
            </a:r>
          </a:p>
          <a:p>
            <a:endParaRPr lang="en-US" dirty="0"/>
          </a:p>
          <a:p>
            <a:r>
              <a:rPr lang="en-US" dirty="0"/>
              <a:t>Should backup of fiber be fiber? Both can get cut.</a:t>
            </a:r>
          </a:p>
          <a:p>
            <a:endParaRPr lang="en-US" dirty="0"/>
          </a:p>
          <a:p>
            <a:r>
              <a:rPr lang="en-US" dirty="0"/>
              <a:t>Use a different route for a different fiber.</a:t>
            </a:r>
          </a:p>
          <a:p>
            <a:r>
              <a:rPr lang="en-US" dirty="0"/>
              <a:t>Use a wireless medium as backup</a:t>
            </a:r>
          </a:p>
          <a:p>
            <a:r>
              <a:rPr lang="en-US" dirty="0"/>
              <a:t>FedEx CS example.</a:t>
            </a:r>
          </a:p>
          <a:p>
            <a:endParaRPr lang="en-US" dirty="0"/>
          </a:p>
        </p:txBody>
      </p:sp>
    </p:spTree>
    <p:extLst>
      <p:ext uri="{BB962C8B-B14F-4D97-AF65-F5344CB8AC3E}">
        <p14:creationId xmlns:p14="http://schemas.microsoft.com/office/powerpoint/2010/main" val="396215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D81B-DB85-718A-F218-510531041117}"/>
              </a:ext>
            </a:extLst>
          </p:cNvPr>
          <p:cNvSpPr>
            <a:spLocks noGrp="1"/>
          </p:cNvSpPr>
          <p:nvPr>
            <p:ph type="title"/>
          </p:nvPr>
        </p:nvSpPr>
        <p:spPr/>
        <p:txBody>
          <a:bodyPr/>
          <a:lstStyle/>
          <a:p>
            <a:r>
              <a:rPr lang="en-US" dirty="0"/>
              <a:t>Data backup, storage and restoration – 321 Rule </a:t>
            </a:r>
          </a:p>
        </p:txBody>
      </p:sp>
      <p:sp>
        <p:nvSpPr>
          <p:cNvPr id="3" name="Text Placeholder 2">
            <a:extLst>
              <a:ext uri="{FF2B5EF4-FFF2-40B4-BE49-F238E27FC236}">
                <a16:creationId xmlns:a16="http://schemas.microsoft.com/office/drawing/2014/main" id="{58CADC04-B451-3376-FD75-9D5C901B2230}"/>
              </a:ext>
            </a:extLst>
          </p:cNvPr>
          <p:cNvSpPr>
            <a:spLocks noGrp="1"/>
          </p:cNvSpPr>
          <p:nvPr>
            <p:ph type="body" idx="1"/>
          </p:nvPr>
        </p:nvSpPr>
        <p:spPr>
          <a:xfrm>
            <a:off x="838200" y="1825624"/>
            <a:ext cx="10515600" cy="4879975"/>
          </a:xfrm>
        </p:spPr>
        <p:txBody>
          <a:bodyPr>
            <a:normAutofit/>
          </a:bodyPr>
          <a:lstStyle/>
          <a:p>
            <a:r>
              <a:rPr lang="en-US" dirty="0"/>
              <a:t>Copy of data stored in a remote / offsite location. Why?</a:t>
            </a:r>
          </a:p>
          <a:p>
            <a:r>
              <a:rPr lang="en-US" dirty="0"/>
              <a:t>Can be used in an event of a data loss event.</a:t>
            </a:r>
          </a:p>
          <a:p>
            <a:r>
              <a:rPr lang="en-US" dirty="0"/>
              <a:t>Documented data backup policy is in place.</a:t>
            </a:r>
          </a:p>
          <a:p>
            <a:r>
              <a:rPr lang="en-US" dirty="0"/>
              <a:t>Backups can be on different mediums e.g. disks, </a:t>
            </a:r>
            <a:r>
              <a:rPr lang="en-US" dirty="0" err="1"/>
              <a:t>cds</a:t>
            </a:r>
            <a:r>
              <a:rPr lang="en-US" dirty="0"/>
              <a:t>, tape drives, cloud etc. </a:t>
            </a:r>
          </a:p>
          <a:p>
            <a:endParaRPr lang="en-US" dirty="0"/>
          </a:p>
          <a:p>
            <a:r>
              <a:rPr lang="en-US" dirty="0"/>
              <a:t>3: Keep </a:t>
            </a:r>
            <a:r>
              <a:rPr lang="en-US" b="1" dirty="0"/>
              <a:t>3</a:t>
            </a:r>
            <a:r>
              <a:rPr lang="en-US" dirty="0"/>
              <a:t> copies of your data</a:t>
            </a:r>
          </a:p>
          <a:p>
            <a:r>
              <a:rPr lang="en-US" dirty="0"/>
              <a:t>2: Store the data copies on </a:t>
            </a:r>
            <a:r>
              <a:rPr lang="en-US" b="1" dirty="0"/>
              <a:t>2</a:t>
            </a:r>
            <a:r>
              <a:rPr lang="en-US" dirty="0"/>
              <a:t> different devices or media types </a:t>
            </a:r>
          </a:p>
          <a:p>
            <a:r>
              <a:rPr lang="en-US" dirty="0"/>
              <a:t>1: Store </a:t>
            </a:r>
            <a:r>
              <a:rPr lang="en-US" b="1" dirty="0"/>
              <a:t>1</a:t>
            </a:r>
            <a:r>
              <a:rPr lang="en-US" dirty="0"/>
              <a:t> copy of data offsite</a:t>
            </a:r>
          </a:p>
        </p:txBody>
      </p:sp>
    </p:spTree>
    <p:extLst>
      <p:ext uri="{BB962C8B-B14F-4D97-AF65-F5344CB8AC3E}">
        <p14:creationId xmlns:p14="http://schemas.microsoft.com/office/powerpoint/2010/main" val="138665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3188-074E-2E99-BE0B-CCD1827B95C9}"/>
              </a:ext>
            </a:extLst>
          </p:cNvPr>
          <p:cNvSpPr>
            <a:spLocks noGrp="1"/>
          </p:cNvSpPr>
          <p:nvPr>
            <p:ph type="title"/>
          </p:nvPr>
        </p:nvSpPr>
        <p:spPr/>
        <p:txBody>
          <a:bodyPr/>
          <a:lstStyle/>
          <a:p>
            <a:r>
              <a:rPr lang="en-US" dirty="0"/>
              <a:t>Data backup, storage and restoration</a:t>
            </a:r>
          </a:p>
        </p:txBody>
      </p:sp>
      <p:sp>
        <p:nvSpPr>
          <p:cNvPr id="3" name="Text Placeholder 2">
            <a:extLst>
              <a:ext uri="{FF2B5EF4-FFF2-40B4-BE49-F238E27FC236}">
                <a16:creationId xmlns:a16="http://schemas.microsoft.com/office/drawing/2014/main" id="{B3E7D1DF-43C9-33E9-6EB7-ACB0EA9FFC02}"/>
              </a:ext>
            </a:extLst>
          </p:cNvPr>
          <p:cNvSpPr>
            <a:spLocks noGrp="1"/>
          </p:cNvSpPr>
          <p:nvPr>
            <p:ph type="body" idx="1"/>
          </p:nvPr>
        </p:nvSpPr>
        <p:spPr/>
        <p:txBody>
          <a:bodyPr>
            <a:normAutofit/>
          </a:bodyPr>
          <a:lstStyle/>
          <a:p>
            <a:pPr marL="114300" indent="0">
              <a:buNone/>
            </a:pPr>
            <a:r>
              <a:rPr lang="en-US" dirty="0"/>
              <a:t>Types of backup strategies:</a:t>
            </a:r>
          </a:p>
          <a:p>
            <a:pPr marL="628650" indent="-514350">
              <a:buAutoNum type="arabicPeriod"/>
            </a:pPr>
            <a:r>
              <a:rPr lang="en-US" dirty="0"/>
              <a:t>Full backup - In a full backup, the entire database / data is backed up every time, regardless of previous backup. </a:t>
            </a:r>
          </a:p>
          <a:p>
            <a:pPr marL="114300" indent="0">
              <a:buNone/>
            </a:pPr>
            <a:endParaRPr lang="en-US" dirty="0"/>
          </a:p>
          <a:p>
            <a:pPr marL="114300" indent="0">
              <a:buNone/>
            </a:pPr>
            <a:r>
              <a:rPr lang="en-US" dirty="0"/>
              <a:t>Full backups consume a lot of time and space. But provide single repository of all data. </a:t>
            </a:r>
          </a:p>
          <a:p>
            <a:pPr marL="114300" indent="0">
              <a:buNone/>
            </a:pPr>
            <a:endParaRPr lang="en-US" dirty="0"/>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220062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3188-074E-2E99-BE0B-CCD1827B95C9}"/>
              </a:ext>
            </a:extLst>
          </p:cNvPr>
          <p:cNvSpPr>
            <a:spLocks noGrp="1"/>
          </p:cNvSpPr>
          <p:nvPr>
            <p:ph type="title"/>
          </p:nvPr>
        </p:nvSpPr>
        <p:spPr>
          <a:xfrm>
            <a:off x="838200" y="132081"/>
            <a:ext cx="10515600" cy="1325563"/>
          </a:xfrm>
        </p:spPr>
        <p:txBody>
          <a:bodyPr/>
          <a:lstStyle/>
          <a:p>
            <a:r>
              <a:rPr lang="en-US" dirty="0"/>
              <a:t>Data backup, storage and restoration</a:t>
            </a:r>
          </a:p>
        </p:txBody>
      </p:sp>
      <p:sp>
        <p:nvSpPr>
          <p:cNvPr id="3" name="Text Placeholder 2">
            <a:extLst>
              <a:ext uri="{FF2B5EF4-FFF2-40B4-BE49-F238E27FC236}">
                <a16:creationId xmlns:a16="http://schemas.microsoft.com/office/drawing/2014/main" id="{B3E7D1DF-43C9-33E9-6EB7-ACB0EA9FFC02}"/>
              </a:ext>
            </a:extLst>
          </p:cNvPr>
          <p:cNvSpPr>
            <a:spLocks noGrp="1"/>
          </p:cNvSpPr>
          <p:nvPr>
            <p:ph type="body" idx="1"/>
          </p:nvPr>
        </p:nvSpPr>
        <p:spPr>
          <a:xfrm>
            <a:off x="838200" y="1246504"/>
            <a:ext cx="10515600" cy="5479415"/>
          </a:xfrm>
        </p:spPr>
        <p:txBody>
          <a:bodyPr>
            <a:normAutofit lnSpcReduction="10000"/>
          </a:bodyPr>
          <a:lstStyle/>
          <a:p>
            <a:pPr marL="114300" indent="0">
              <a:buNone/>
            </a:pPr>
            <a:r>
              <a:rPr lang="en-US" dirty="0"/>
              <a:t>2. Incremental backup - An incremental backup copies the files and folders that changed or are new since the last incremental or full backup. </a:t>
            </a:r>
          </a:p>
          <a:p>
            <a:pPr marL="114300" indent="0">
              <a:buNone/>
            </a:pPr>
            <a:endParaRPr lang="en-US" dirty="0"/>
          </a:p>
          <a:p>
            <a:r>
              <a:rPr lang="en-US" dirty="0"/>
              <a:t>Let's say you have a folder containing a large number of files and you perform a full backup of the folder on Sunday. </a:t>
            </a:r>
          </a:p>
          <a:p>
            <a:r>
              <a:rPr lang="en-US" dirty="0"/>
              <a:t>On Monday, you make some changes to a few files in the folder. Instead of backing up the entire folder again, an incremental backup will only back up the changes made to those specific files on Monday. </a:t>
            </a:r>
          </a:p>
          <a:p>
            <a:r>
              <a:rPr lang="en-US" dirty="0"/>
              <a:t>On Tuesday, you make some more changes to other files in the folder. The incremental backup will only back up the changes made to those files since Monday, not the entire folder.</a:t>
            </a:r>
          </a:p>
          <a:p>
            <a:endParaRPr lang="en-US" dirty="0"/>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240983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ight Triangle 15">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BE4ADB14-066D-CBDA-6803-D741EB64E109}"/>
              </a:ext>
            </a:extLst>
          </p:cNvPr>
          <p:cNvPicPr>
            <a:picLocks noChangeAspect="1"/>
          </p:cNvPicPr>
          <p:nvPr/>
        </p:nvPicPr>
        <p:blipFill>
          <a:blip r:embed="rId2"/>
          <a:stretch>
            <a:fillRect/>
          </a:stretch>
        </p:blipFill>
        <p:spPr>
          <a:xfrm>
            <a:off x="962163" y="1181034"/>
            <a:ext cx="7746709" cy="4454358"/>
          </a:xfrm>
          <a:prstGeom prst="rect">
            <a:avLst/>
          </a:prstGeom>
        </p:spPr>
      </p:pic>
    </p:spTree>
    <p:extLst>
      <p:ext uri="{BB962C8B-B14F-4D97-AF65-F5344CB8AC3E}">
        <p14:creationId xmlns:p14="http://schemas.microsoft.com/office/powerpoint/2010/main" val="694328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3188-074E-2E99-BE0B-CCD1827B95C9}"/>
              </a:ext>
            </a:extLst>
          </p:cNvPr>
          <p:cNvSpPr>
            <a:spLocks noGrp="1"/>
          </p:cNvSpPr>
          <p:nvPr>
            <p:ph type="title"/>
          </p:nvPr>
        </p:nvSpPr>
        <p:spPr>
          <a:xfrm>
            <a:off x="838200" y="132081"/>
            <a:ext cx="10515600" cy="1325563"/>
          </a:xfrm>
        </p:spPr>
        <p:txBody>
          <a:bodyPr/>
          <a:lstStyle/>
          <a:p>
            <a:r>
              <a:rPr lang="en-US" dirty="0"/>
              <a:t>Data backup, storage and restoration</a:t>
            </a:r>
          </a:p>
        </p:txBody>
      </p:sp>
      <p:sp>
        <p:nvSpPr>
          <p:cNvPr id="3" name="Text Placeholder 2">
            <a:extLst>
              <a:ext uri="{FF2B5EF4-FFF2-40B4-BE49-F238E27FC236}">
                <a16:creationId xmlns:a16="http://schemas.microsoft.com/office/drawing/2014/main" id="{B3E7D1DF-43C9-33E9-6EB7-ACB0EA9FFC02}"/>
              </a:ext>
            </a:extLst>
          </p:cNvPr>
          <p:cNvSpPr>
            <a:spLocks noGrp="1"/>
          </p:cNvSpPr>
          <p:nvPr>
            <p:ph type="body" idx="1"/>
          </p:nvPr>
        </p:nvSpPr>
        <p:spPr>
          <a:xfrm>
            <a:off x="838200" y="1246504"/>
            <a:ext cx="10515600" cy="5479415"/>
          </a:xfrm>
        </p:spPr>
        <p:txBody>
          <a:bodyPr>
            <a:normAutofit/>
          </a:bodyPr>
          <a:lstStyle/>
          <a:p>
            <a:r>
              <a:rPr lang="en-US" dirty="0"/>
              <a:t>This approach reduces the backup time, storage space required, and bandwidth needed to transfer the data to the backup location.</a:t>
            </a:r>
          </a:p>
          <a:p>
            <a:endParaRPr lang="en-US" dirty="0"/>
          </a:p>
          <a:p>
            <a:r>
              <a:rPr lang="en-US" dirty="0"/>
              <a:t>In general, it's recommended to take a full backup at regular intervals, such as weekly or monthly, and supplement it with incremental backups taken daily or more frequently, depending on the rate of change of the data. </a:t>
            </a:r>
          </a:p>
          <a:p>
            <a:endParaRPr lang="en-US" dirty="0"/>
          </a:p>
          <a:p>
            <a:r>
              <a:rPr lang="en-US" dirty="0"/>
              <a:t>The exact interval for full backups may also depend on regulatory compliance or other business requirements.</a:t>
            </a:r>
          </a:p>
          <a:p>
            <a:pPr marL="114300" indent="0">
              <a:buNone/>
            </a:pPr>
            <a:endParaRPr lang="en-US" dirty="0"/>
          </a:p>
        </p:txBody>
      </p:sp>
    </p:spTree>
    <p:extLst>
      <p:ext uri="{BB962C8B-B14F-4D97-AF65-F5344CB8AC3E}">
        <p14:creationId xmlns:p14="http://schemas.microsoft.com/office/powerpoint/2010/main" val="400571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EC130-EB1E-4899-0AC8-C1AD51B63F4D}"/>
              </a:ext>
            </a:extLst>
          </p:cNvPr>
          <p:cNvSpPr>
            <a:spLocks noGrp="1"/>
          </p:cNvSpPr>
          <p:nvPr>
            <p:ph type="title"/>
          </p:nvPr>
        </p:nvSpPr>
        <p:spPr/>
        <p:txBody>
          <a:bodyPr/>
          <a:lstStyle/>
          <a:p>
            <a:r>
              <a:rPr lang="en-US" dirty="0"/>
              <a:t>What is </a:t>
            </a:r>
            <a:r>
              <a:rPr lang="en-US" dirty="0" err="1"/>
              <a:t>IS</a:t>
            </a:r>
            <a:r>
              <a:rPr lang="en-US" dirty="0"/>
              <a:t> auditor’s role in P&amp;I management? </a:t>
            </a:r>
          </a:p>
        </p:txBody>
      </p:sp>
      <p:sp>
        <p:nvSpPr>
          <p:cNvPr id="3" name="Text Placeholder 2">
            <a:extLst>
              <a:ext uri="{FF2B5EF4-FFF2-40B4-BE49-F238E27FC236}">
                <a16:creationId xmlns:a16="http://schemas.microsoft.com/office/drawing/2014/main" id="{0993575F-6AEB-1950-7166-C6FB57FEB95E}"/>
              </a:ext>
            </a:extLst>
          </p:cNvPr>
          <p:cNvSpPr>
            <a:spLocks noGrp="1"/>
          </p:cNvSpPr>
          <p:nvPr>
            <p:ph type="body" idx="1"/>
          </p:nvPr>
        </p:nvSpPr>
        <p:spPr/>
        <p:txBody>
          <a:bodyPr/>
          <a:lstStyle/>
          <a:p>
            <a:r>
              <a:rPr lang="en-US" dirty="0"/>
              <a:t>Both processes exist and approved?</a:t>
            </a:r>
          </a:p>
          <a:p>
            <a:r>
              <a:rPr lang="en-US" dirty="0"/>
              <a:t>How effective is the process ?</a:t>
            </a:r>
          </a:p>
          <a:p>
            <a:pPr lvl="1"/>
            <a:r>
              <a:rPr lang="en-US" dirty="0"/>
              <a:t>Problem / incident library being maintained ?</a:t>
            </a:r>
          </a:p>
          <a:p>
            <a:pPr lvl="1"/>
            <a:r>
              <a:rPr lang="en-US" dirty="0"/>
              <a:t>Root cause analysis is time boxed?</a:t>
            </a:r>
          </a:p>
          <a:p>
            <a:pPr lvl="1"/>
            <a:r>
              <a:rPr lang="en-US" dirty="0"/>
              <a:t>Implementations are timely carried out?</a:t>
            </a:r>
          </a:p>
          <a:p>
            <a:pPr lvl="1"/>
            <a:r>
              <a:rPr lang="en-US" dirty="0"/>
              <a:t>Testing of changes?</a:t>
            </a:r>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86093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FC73-8BB1-6246-2A65-E090D1CE152A}"/>
              </a:ext>
            </a:extLst>
          </p:cNvPr>
          <p:cNvSpPr>
            <a:spLocks noGrp="1"/>
          </p:cNvSpPr>
          <p:nvPr>
            <p:ph type="title"/>
          </p:nvPr>
        </p:nvSpPr>
        <p:spPr/>
        <p:txBody>
          <a:bodyPr/>
          <a:lstStyle/>
          <a:p>
            <a:r>
              <a:rPr lang="en-US" dirty="0"/>
              <a:t>Data backup, storage and restoration</a:t>
            </a:r>
          </a:p>
        </p:txBody>
      </p:sp>
      <p:sp>
        <p:nvSpPr>
          <p:cNvPr id="3" name="Text Placeholder 2">
            <a:extLst>
              <a:ext uri="{FF2B5EF4-FFF2-40B4-BE49-F238E27FC236}">
                <a16:creationId xmlns:a16="http://schemas.microsoft.com/office/drawing/2014/main" id="{D43F5081-570D-6C14-E27A-AEEFAA07BC04}"/>
              </a:ext>
            </a:extLst>
          </p:cNvPr>
          <p:cNvSpPr>
            <a:spLocks noGrp="1"/>
          </p:cNvSpPr>
          <p:nvPr>
            <p:ph type="body" idx="1"/>
          </p:nvPr>
        </p:nvSpPr>
        <p:spPr/>
        <p:txBody>
          <a:bodyPr/>
          <a:lstStyle/>
          <a:p>
            <a:pPr marL="114300" indent="0">
              <a:buNone/>
            </a:pPr>
            <a:r>
              <a:rPr lang="en-US" dirty="0"/>
              <a:t>3. Differential Backup - A differential backup copies all files and folders that have been added or changed since a full backup was performed</a:t>
            </a:r>
          </a:p>
          <a:p>
            <a:pPr marL="114300" indent="0">
              <a:buNone/>
            </a:pPr>
            <a:endParaRPr lang="en-US" dirty="0"/>
          </a:p>
          <a:p>
            <a:pPr marL="114300" indent="0">
              <a:buNone/>
            </a:pPr>
            <a:endParaRPr lang="en-US" dirty="0"/>
          </a:p>
        </p:txBody>
      </p:sp>
      <p:pic>
        <p:nvPicPr>
          <p:cNvPr id="9" name="Picture 8">
            <a:extLst>
              <a:ext uri="{FF2B5EF4-FFF2-40B4-BE49-F238E27FC236}">
                <a16:creationId xmlns:a16="http://schemas.microsoft.com/office/drawing/2014/main" id="{F89CED6A-58B3-C5C3-3B40-5E82969DADB4}"/>
              </a:ext>
            </a:extLst>
          </p:cNvPr>
          <p:cNvPicPr>
            <a:picLocks noChangeAspect="1"/>
          </p:cNvPicPr>
          <p:nvPr/>
        </p:nvPicPr>
        <p:blipFill>
          <a:blip r:embed="rId2"/>
          <a:stretch>
            <a:fillRect/>
          </a:stretch>
        </p:blipFill>
        <p:spPr>
          <a:xfrm>
            <a:off x="838200" y="3055548"/>
            <a:ext cx="7854797" cy="2877892"/>
          </a:xfrm>
          <a:prstGeom prst="rect">
            <a:avLst/>
          </a:prstGeom>
        </p:spPr>
      </p:pic>
      <p:sp>
        <p:nvSpPr>
          <p:cNvPr id="10" name="TextBox 9">
            <a:extLst>
              <a:ext uri="{FF2B5EF4-FFF2-40B4-BE49-F238E27FC236}">
                <a16:creationId xmlns:a16="http://schemas.microsoft.com/office/drawing/2014/main" id="{B7EC1061-680F-76CA-42A6-1686304DE649}"/>
              </a:ext>
            </a:extLst>
          </p:cNvPr>
          <p:cNvSpPr txBox="1"/>
          <p:nvPr/>
        </p:nvSpPr>
        <p:spPr>
          <a:xfrm>
            <a:off x="8860078" y="3583503"/>
            <a:ext cx="2326640" cy="1477328"/>
          </a:xfrm>
          <a:prstGeom prst="rect">
            <a:avLst/>
          </a:prstGeom>
          <a:noFill/>
        </p:spPr>
        <p:txBody>
          <a:bodyPr wrap="square" rtlCol="0">
            <a:spAutoFit/>
          </a:bodyPr>
          <a:lstStyle/>
          <a:p>
            <a:r>
              <a:rPr lang="en-US" sz="1500" dirty="0"/>
              <a:t>Day 1 – Full Backup of all files</a:t>
            </a:r>
          </a:p>
          <a:p>
            <a:r>
              <a:rPr lang="en-US" sz="1500" dirty="0"/>
              <a:t>Day 2 – File 1 changed</a:t>
            </a:r>
          </a:p>
          <a:p>
            <a:r>
              <a:rPr lang="en-US" sz="1500" dirty="0"/>
              <a:t>Day 3 – File 2 changed</a:t>
            </a:r>
          </a:p>
          <a:p>
            <a:r>
              <a:rPr lang="en-US" sz="1500" dirty="0"/>
              <a:t>Day 4 – File 3 changed</a:t>
            </a:r>
          </a:p>
          <a:p>
            <a:r>
              <a:rPr lang="en-US" sz="1500" dirty="0"/>
              <a:t>Day 5 – File 4 changed</a:t>
            </a:r>
          </a:p>
        </p:txBody>
      </p:sp>
    </p:spTree>
    <p:extLst>
      <p:ext uri="{BB962C8B-B14F-4D97-AF65-F5344CB8AC3E}">
        <p14:creationId xmlns:p14="http://schemas.microsoft.com/office/powerpoint/2010/main" val="2806481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FC73-8BB1-6246-2A65-E090D1CE152A}"/>
              </a:ext>
            </a:extLst>
          </p:cNvPr>
          <p:cNvSpPr>
            <a:spLocks noGrp="1"/>
          </p:cNvSpPr>
          <p:nvPr>
            <p:ph type="title"/>
          </p:nvPr>
        </p:nvSpPr>
        <p:spPr/>
        <p:txBody>
          <a:bodyPr/>
          <a:lstStyle/>
          <a:p>
            <a:r>
              <a:rPr lang="en-US" dirty="0"/>
              <a:t>Full vs Incremental vs Differential </a:t>
            </a:r>
          </a:p>
        </p:txBody>
      </p:sp>
      <p:sp>
        <p:nvSpPr>
          <p:cNvPr id="3" name="Text Placeholder 2">
            <a:extLst>
              <a:ext uri="{FF2B5EF4-FFF2-40B4-BE49-F238E27FC236}">
                <a16:creationId xmlns:a16="http://schemas.microsoft.com/office/drawing/2014/main" id="{D43F5081-570D-6C14-E27A-AEEFAA07BC04}"/>
              </a:ext>
            </a:extLst>
          </p:cNvPr>
          <p:cNvSpPr>
            <a:spLocks noGrp="1"/>
          </p:cNvSpPr>
          <p:nvPr>
            <p:ph type="body" idx="1"/>
          </p:nvPr>
        </p:nvSpPr>
        <p:spPr/>
        <p:txBody>
          <a:bodyPr/>
          <a:lstStyle/>
          <a:p>
            <a:pPr marL="114300" indent="0">
              <a:buNone/>
            </a:pPr>
            <a:r>
              <a:rPr lang="en-US" dirty="0"/>
              <a:t>Storage wise:</a:t>
            </a:r>
          </a:p>
          <a:p>
            <a:pPr marL="114300" indent="0">
              <a:buNone/>
            </a:pPr>
            <a:r>
              <a:rPr lang="en-US" dirty="0"/>
              <a:t>• Full backup: Requires more time and storage capacity compared with the other two schemes</a:t>
            </a:r>
          </a:p>
          <a:p>
            <a:pPr marL="114300" indent="0">
              <a:buNone/>
            </a:pPr>
            <a:endParaRPr lang="en-US" dirty="0"/>
          </a:p>
          <a:p>
            <a:pPr marL="114300" indent="0">
              <a:buNone/>
            </a:pPr>
            <a:r>
              <a:rPr lang="en-US" dirty="0"/>
              <a:t>• Differential: Requires less time and storage capacity compared with a full backup, but more than an incremental backup</a:t>
            </a:r>
          </a:p>
          <a:p>
            <a:pPr marL="114300" indent="0">
              <a:buNone/>
            </a:pPr>
            <a:endParaRPr lang="en-US" dirty="0"/>
          </a:p>
          <a:p>
            <a:pPr marL="114300" indent="0">
              <a:buNone/>
            </a:pPr>
            <a:r>
              <a:rPr lang="en-US" dirty="0"/>
              <a:t>• Incremental: Requires less time and storage capacity compared with the other two schemes</a:t>
            </a:r>
          </a:p>
        </p:txBody>
      </p:sp>
    </p:spTree>
    <p:extLst>
      <p:ext uri="{BB962C8B-B14F-4D97-AF65-F5344CB8AC3E}">
        <p14:creationId xmlns:p14="http://schemas.microsoft.com/office/powerpoint/2010/main" val="2602821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FC73-8BB1-6246-2A65-E090D1CE152A}"/>
              </a:ext>
            </a:extLst>
          </p:cNvPr>
          <p:cNvSpPr>
            <a:spLocks noGrp="1"/>
          </p:cNvSpPr>
          <p:nvPr>
            <p:ph type="title"/>
          </p:nvPr>
        </p:nvSpPr>
        <p:spPr/>
        <p:txBody>
          <a:bodyPr/>
          <a:lstStyle/>
          <a:p>
            <a:r>
              <a:rPr lang="en-US" dirty="0"/>
              <a:t>Full vs Incremental vs Differential </a:t>
            </a:r>
          </a:p>
        </p:txBody>
      </p:sp>
      <p:sp>
        <p:nvSpPr>
          <p:cNvPr id="3" name="Text Placeholder 2">
            <a:extLst>
              <a:ext uri="{FF2B5EF4-FFF2-40B4-BE49-F238E27FC236}">
                <a16:creationId xmlns:a16="http://schemas.microsoft.com/office/drawing/2014/main" id="{D43F5081-570D-6C14-E27A-AEEFAA07BC04}"/>
              </a:ext>
            </a:extLst>
          </p:cNvPr>
          <p:cNvSpPr>
            <a:spLocks noGrp="1"/>
          </p:cNvSpPr>
          <p:nvPr>
            <p:ph type="body" idx="1"/>
          </p:nvPr>
        </p:nvSpPr>
        <p:spPr/>
        <p:txBody>
          <a:bodyPr/>
          <a:lstStyle/>
          <a:p>
            <a:pPr marL="114300" indent="0">
              <a:buNone/>
            </a:pPr>
            <a:r>
              <a:rPr lang="en-US" dirty="0"/>
              <a:t>Restoration capability wise:</a:t>
            </a:r>
            <a:br>
              <a:rPr lang="en-US" dirty="0"/>
            </a:br>
            <a:endParaRPr lang="en-US" dirty="0"/>
          </a:p>
          <a:p>
            <a:pPr marL="114300" indent="0">
              <a:buNone/>
            </a:pPr>
            <a:r>
              <a:rPr lang="en-US" dirty="0"/>
              <a:t>• Full backup: The fastest of all three schemes</a:t>
            </a:r>
          </a:p>
          <a:p>
            <a:pPr marL="114300" indent="0">
              <a:buNone/>
            </a:pPr>
            <a:endParaRPr lang="en-US" dirty="0"/>
          </a:p>
          <a:p>
            <a:pPr marL="114300" indent="0">
              <a:buNone/>
            </a:pPr>
            <a:r>
              <a:rPr lang="en-US" dirty="0"/>
              <a:t>• Differential: Slower than a full backup, but faster than an incremental backup</a:t>
            </a:r>
          </a:p>
          <a:p>
            <a:pPr marL="114300" indent="0">
              <a:buNone/>
            </a:pPr>
            <a:endParaRPr lang="en-US" dirty="0"/>
          </a:p>
          <a:p>
            <a:pPr marL="114300" indent="0">
              <a:buNone/>
            </a:pPr>
            <a:r>
              <a:rPr lang="en-US" dirty="0"/>
              <a:t>• Incremental: The slowest of all three schemes</a:t>
            </a:r>
          </a:p>
        </p:txBody>
      </p:sp>
    </p:spTree>
    <p:extLst>
      <p:ext uri="{BB962C8B-B14F-4D97-AF65-F5344CB8AC3E}">
        <p14:creationId xmlns:p14="http://schemas.microsoft.com/office/powerpoint/2010/main" val="3768443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A1B6-EC45-E354-72B0-E86D69C43835}"/>
              </a:ext>
            </a:extLst>
          </p:cNvPr>
          <p:cNvSpPr>
            <a:spLocks noGrp="1"/>
          </p:cNvSpPr>
          <p:nvPr>
            <p:ph type="title"/>
          </p:nvPr>
        </p:nvSpPr>
        <p:spPr/>
        <p:txBody>
          <a:bodyPr/>
          <a:lstStyle/>
          <a:p>
            <a:r>
              <a:rPr lang="en-US"/>
              <a:t>Advantages and Disadvantage of each strategy</a:t>
            </a:r>
            <a:endParaRPr lang="en-US" dirty="0"/>
          </a:p>
        </p:txBody>
      </p:sp>
      <p:pic>
        <p:nvPicPr>
          <p:cNvPr id="5" name="Picture 4">
            <a:extLst>
              <a:ext uri="{FF2B5EF4-FFF2-40B4-BE49-F238E27FC236}">
                <a16:creationId xmlns:a16="http://schemas.microsoft.com/office/drawing/2014/main" id="{BD4C6508-FD2C-8D29-1B81-BE7699FF78D9}"/>
              </a:ext>
            </a:extLst>
          </p:cNvPr>
          <p:cNvPicPr>
            <a:picLocks noChangeAspect="1"/>
          </p:cNvPicPr>
          <p:nvPr/>
        </p:nvPicPr>
        <p:blipFill>
          <a:blip r:embed="rId2"/>
          <a:stretch>
            <a:fillRect/>
          </a:stretch>
        </p:blipFill>
        <p:spPr>
          <a:xfrm>
            <a:off x="1157952" y="1760075"/>
            <a:ext cx="9581168" cy="4812559"/>
          </a:xfrm>
          <a:prstGeom prst="rect">
            <a:avLst/>
          </a:prstGeom>
        </p:spPr>
      </p:pic>
    </p:spTree>
    <p:extLst>
      <p:ext uri="{BB962C8B-B14F-4D97-AF65-F5344CB8AC3E}">
        <p14:creationId xmlns:p14="http://schemas.microsoft.com/office/powerpoint/2010/main" val="2348099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A068-0543-7B90-0CE9-15E55E565031}"/>
              </a:ext>
            </a:extLst>
          </p:cNvPr>
          <p:cNvSpPr>
            <a:spLocks noGrp="1"/>
          </p:cNvSpPr>
          <p:nvPr>
            <p:ph type="title"/>
          </p:nvPr>
        </p:nvSpPr>
        <p:spPr/>
        <p:txBody>
          <a:bodyPr/>
          <a:lstStyle/>
          <a:p>
            <a:r>
              <a:rPr lang="en-US" dirty="0"/>
              <a:t>Restoration	</a:t>
            </a:r>
          </a:p>
        </p:txBody>
      </p:sp>
      <p:sp>
        <p:nvSpPr>
          <p:cNvPr id="3" name="Text Placeholder 2">
            <a:extLst>
              <a:ext uri="{FF2B5EF4-FFF2-40B4-BE49-F238E27FC236}">
                <a16:creationId xmlns:a16="http://schemas.microsoft.com/office/drawing/2014/main" id="{FEA24A39-B51A-E33E-C6A5-05151FF2C310}"/>
              </a:ext>
            </a:extLst>
          </p:cNvPr>
          <p:cNvSpPr>
            <a:spLocks noGrp="1"/>
          </p:cNvSpPr>
          <p:nvPr>
            <p:ph type="body" idx="1"/>
          </p:nvPr>
        </p:nvSpPr>
        <p:spPr/>
        <p:txBody>
          <a:bodyPr/>
          <a:lstStyle/>
          <a:p>
            <a:r>
              <a:rPr lang="en-US" dirty="0"/>
              <a:t>Regular restoration is highly recommended to ensure backup copies are functional</a:t>
            </a:r>
          </a:p>
          <a:p>
            <a:endParaRPr lang="en-US" dirty="0"/>
          </a:p>
          <a:p>
            <a:r>
              <a:rPr lang="en-US" dirty="0"/>
              <a:t>Depending on media type and criticality, restoration schedule should be performed and results documented.</a:t>
            </a:r>
          </a:p>
          <a:p>
            <a:endParaRPr lang="en-US" dirty="0"/>
          </a:p>
          <a:p>
            <a:r>
              <a:rPr lang="en-US" dirty="0"/>
              <a:t>IS auditor would review data backup policies, cross check with actual backups and restoration activities. </a:t>
            </a:r>
          </a:p>
        </p:txBody>
      </p:sp>
    </p:spTree>
    <p:extLst>
      <p:ext uri="{BB962C8B-B14F-4D97-AF65-F5344CB8AC3E}">
        <p14:creationId xmlns:p14="http://schemas.microsoft.com/office/powerpoint/2010/main" val="2773720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6F5B-1B30-7BFA-3430-62F905F43178}"/>
              </a:ext>
            </a:extLst>
          </p:cNvPr>
          <p:cNvSpPr>
            <a:spLocks noGrp="1"/>
          </p:cNvSpPr>
          <p:nvPr>
            <p:ph type="title"/>
          </p:nvPr>
        </p:nvSpPr>
        <p:spPr/>
        <p:txBody>
          <a:bodyPr/>
          <a:lstStyle/>
          <a:p>
            <a:r>
              <a:rPr lang="en-US" dirty="0"/>
              <a:t>Business Continuity Plan</a:t>
            </a:r>
          </a:p>
        </p:txBody>
      </p:sp>
      <p:sp>
        <p:nvSpPr>
          <p:cNvPr id="3" name="Text Placeholder 2">
            <a:extLst>
              <a:ext uri="{FF2B5EF4-FFF2-40B4-BE49-F238E27FC236}">
                <a16:creationId xmlns:a16="http://schemas.microsoft.com/office/drawing/2014/main" id="{E69C6FBD-65E4-73FE-7AFE-847898892B5C}"/>
              </a:ext>
            </a:extLst>
          </p:cNvPr>
          <p:cNvSpPr>
            <a:spLocks noGrp="1"/>
          </p:cNvSpPr>
          <p:nvPr>
            <p:ph type="body" idx="1"/>
          </p:nvPr>
        </p:nvSpPr>
        <p:spPr/>
        <p:txBody>
          <a:bodyPr>
            <a:normAutofit fontScale="92500" lnSpcReduction="10000"/>
          </a:bodyPr>
          <a:lstStyle/>
          <a:p>
            <a:pPr marL="114300" indent="0">
              <a:buNone/>
            </a:pPr>
            <a:r>
              <a:rPr lang="en-US" dirty="0"/>
              <a:t>The objective of a BCP is to manage and mitigate the risk of disaster so that the continuity of business operations can be ensured.</a:t>
            </a:r>
          </a:p>
          <a:p>
            <a:pPr marL="114300" indent="0">
              <a:buNone/>
            </a:pPr>
            <a:endParaRPr lang="en-US" dirty="0"/>
          </a:p>
          <a:p>
            <a:pPr marL="114300" indent="0">
              <a:buNone/>
            </a:pPr>
            <a:r>
              <a:rPr lang="en-US" dirty="0"/>
              <a:t>The process of creating a plan to ensure that essential business functions can continue to operate during and after a disruptive event.</a:t>
            </a:r>
          </a:p>
          <a:p>
            <a:pPr marL="114300" indent="0">
              <a:buNone/>
            </a:pPr>
            <a:endParaRPr lang="en-US" dirty="0"/>
          </a:p>
          <a:p>
            <a:pPr marL="114300" indent="0">
              <a:buNone/>
            </a:pPr>
            <a:r>
              <a:rPr lang="en-US" dirty="0"/>
              <a:t>BCP requires approval and support of senior management, else alignment would be a question mark.</a:t>
            </a:r>
          </a:p>
          <a:p>
            <a:pPr marL="114300" indent="0">
              <a:buNone/>
            </a:pPr>
            <a:endParaRPr lang="en-US" dirty="0"/>
          </a:p>
          <a:p>
            <a:pPr marL="114300" indent="0">
              <a:buNone/>
            </a:pPr>
            <a:r>
              <a:rPr lang="en-US" dirty="0"/>
              <a:t>Process owners are key stakeholders for the BCP</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29780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E9D9-A104-DFB3-D627-BEA26B547D54}"/>
              </a:ext>
            </a:extLst>
          </p:cNvPr>
          <p:cNvSpPr>
            <a:spLocks noGrp="1"/>
          </p:cNvSpPr>
          <p:nvPr>
            <p:ph type="title"/>
          </p:nvPr>
        </p:nvSpPr>
        <p:spPr/>
        <p:txBody>
          <a:bodyPr/>
          <a:lstStyle/>
          <a:p>
            <a:r>
              <a:rPr lang="en-US" dirty="0"/>
              <a:t>Business Continuity Plan</a:t>
            </a:r>
          </a:p>
        </p:txBody>
      </p:sp>
      <p:sp>
        <p:nvSpPr>
          <p:cNvPr id="3" name="Text Placeholder 2">
            <a:extLst>
              <a:ext uri="{FF2B5EF4-FFF2-40B4-BE49-F238E27FC236}">
                <a16:creationId xmlns:a16="http://schemas.microsoft.com/office/drawing/2014/main" id="{C9157994-6193-8770-E8BD-C698F9869603}"/>
              </a:ext>
            </a:extLst>
          </p:cNvPr>
          <p:cNvSpPr>
            <a:spLocks noGrp="1"/>
          </p:cNvSpPr>
          <p:nvPr>
            <p:ph type="body" idx="1"/>
          </p:nvPr>
        </p:nvSpPr>
        <p:spPr/>
        <p:txBody>
          <a:bodyPr/>
          <a:lstStyle/>
          <a:p>
            <a:r>
              <a:rPr lang="en-US" dirty="0"/>
              <a:t>BCP plans should clearly identify roles and responsibilities for specific tasks in the event of a disaster.</a:t>
            </a:r>
          </a:p>
          <a:p>
            <a:endParaRPr lang="en-US" dirty="0"/>
          </a:p>
          <a:p>
            <a:r>
              <a:rPr lang="en-US" dirty="0"/>
              <a:t>It is important to nominate a key employee who will declare a disaster, thereby invoking the BCP.</a:t>
            </a:r>
          </a:p>
          <a:p>
            <a:endParaRPr lang="en-US" dirty="0"/>
          </a:p>
          <a:p>
            <a:endParaRPr lang="en-US" dirty="0"/>
          </a:p>
        </p:txBody>
      </p:sp>
    </p:spTree>
    <p:extLst>
      <p:ext uri="{BB962C8B-B14F-4D97-AF65-F5344CB8AC3E}">
        <p14:creationId xmlns:p14="http://schemas.microsoft.com/office/powerpoint/2010/main" val="68519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A3CC-D347-9152-3819-3941EA8B7C8C}"/>
              </a:ext>
            </a:extLst>
          </p:cNvPr>
          <p:cNvSpPr>
            <a:spLocks noGrp="1"/>
          </p:cNvSpPr>
          <p:nvPr>
            <p:ph type="title"/>
          </p:nvPr>
        </p:nvSpPr>
        <p:spPr/>
        <p:txBody>
          <a:bodyPr/>
          <a:lstStyle/>
          <a:p>
            <a:r>
              <a:rPr lang="en-US" dirty="0"/>
              <a:t>Business Continuity Plan steps</a:t>
            </a:r>
          </a:p>
        </p:txBody>
      </p:sp>
      <p:sp>
        <p:nvSpPr>
          <p:cNvPr id="3" name="Text Placeholder 2">
            <a:extLst>
              <a:ext uri="{FF2B5EF4-FFF2-40B4-BE49-F238E27FC236}">
                <a16:creationId xmlns:a16="http://schemas.microsoft.com/office/drawing/2014/main" id="{93634C3C-FBFA-9E0D-A5A2-41D1C05AF529}"/>
              </a:ext>
            </a:extLst>
          </p:cNvPr>
          <p:cNvSpPr>
            <a:spLocks noGrp="1"/>
          </p:cNvSpPr>
          <p:nvPr>
            <p:ph type="body" idx="1"/>
          </p:nvPr>
        </p:nvSpPr>
        <p:spPr>
          <a:xfrm>
            <a:off x="838200" y="1835785"/>
            <a:ext cx="10515600" cy="4351338"/>
          </a:xfrm>
        </p:spPr>
        <p:txBody>
          <a:bodyPr>
            <a:normAutofit fontScale="92500"/>
          </a:bodyPr>
          <a:lstStyle/>
          <a:p>
            <a:r>
              <a:rPr lang="en-US" dirty="0"/>
              <a:t>BIA - identifying critical business functions, prioritizing them, and assessing the impact of their disruption</a:t>
            </a:r>
          </a:p>
          <a:p>
            <a:endParaRPr lang="en-US" dirty="0"/>
          </a:p>
          <a:p>
            <a:r>
              <a:rPr lang="en-US" dirty="0"/>
              <a:t>Risk Assessment – assessing threats/vulnerabilities to above processes</a:t>
            </a:r>
          </a:p>
          <a:p>
            <a:endParaRPr lang="en-US" dirty="0"/>
          </a:p>
          <a:p>
            <a:r>
              <a:rPr lang="en-US" dirty="0"/>
              <a:t>Develop BCP plan - Based on the BIA and risk assessment, develop a comprehensive BCP that outlines the steps to be taken in the event of a disruption. </a:t>
            </a:r>
            <a:br>
              <a:rPr lang="en-US" dirty="0"/>
            </a:br>
            <a:r>
              <a:rPr lang="en-US" dirty="0"/>
              <a:t>This includes identifying critical resources, defining recovery objectives, and developing recovery strategies.</a:t>
            </a:r>
          </a:p>
          <a:p>
            <a:endParaRPr lang="en-US" dirty="0"/>
          </a:p>
        </p:txBody>
      </p:sp>
    </p:spTree>
    <p:extLst>
      <p:ext uri="{BB962C8B-B14F-4D97-AF65-F5344CB8AC3E}">
        <p14:creationId xmlns:p14="http://schemas.microsoft.com/office/powerpoint/2010/main" val="235419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92DB-09F9-D10C-8529-B5FDED8CF0F3}"/>
              </a:ext>
            </a:extLst>
          </p:cNvPr>
          <p:cNvSpPr>
            <a:spLocks noGrp="1"/>
          </p:cNvSpPr>
          <p:nvPr>
            <p:ph type="title"/>
          </p:nvPr>
        </p:nvSpPr>
        <p:spPr/>
        <p:txBody>
          <a:bodyPr/>
          <a:lstStyle/>
          <a:p>
            <a:r>
              <a:rPr lang="en-US" dirty="0"/>
              <a:t>Business Continuity Plan steps</a:t>
            </a:r>
          </a:p>
        </p:txBody>
      </p:sp>
      <p:sp>
        <p:nvSpPr>
          <p:cNvPr id="3" name="Text Placeholder 2">
            <a:extLst>
              <a:ext uri="{FF2B5EF4-FFF2-40B4-BE49-F238E27FC236}">
                <a16:creationId xmlns:a16="http://schemas.microsoft.com/office/drawing/2014/main" id="{AFE31573-22F2-8CF2-B8EE-5307084D2B79}"/>
              </a:ext>
            </a:extLst>
          </p:cNvPr>
          <p:cNvSpPr>
            <a:spLocks noGrp="1"/>
          </p:cNvSpPr>
          <p:nvPr>
            <p:ph type="body" idx="1"/>
          </p:nvPr>
        </p:nvSpPr>
        <p:spPr/>
        <p:txBody>
          <a:bodyPr/>
          <a:lstStyle/>
          <a:p>
            <a:r>
              <a:rPr lang="en-US" dirty="0"/>
              <a:t>Plan Testing and Training: Regularly test the BCP to ensure that it is effective and up-to-date. </a:t>
            </a:r>
            <a:br>
              <a:rPr lang="en-US" dirty="0"/>
            </a:br>
            <a:r>
              <a:rPr lang="en-US" dirty="0"/>
              <a:t>This includes testing the plan in different scenarios and conducting training sessions for employees to ensure that they are familiar with the plan</a:t>
            </a:r>
          </a:p>
          <a:p>
            <a:endParaRPr lang="en-US" dirty="0"/>
          </a:p>
          <a:p>
            <a:r>
              <a:rPr lang="en-US" dirty="0"/>
              <a:t>Plan maintenance: Regularly review and update the BCP to ensure that it remains relevant and effective. This includes reviewing the plan after each test and making any necessary changes based on feedback and new information.</a:t>
            </a:r>
          </a:p>
        </p:txBody>
      </p:sp>
    </p:spTree>
    <p:extLst>
      <p:ext uri="{BB962C8B-B14F-4D97-AF65-F5344CB8AC3E}">
        <p14:creationId xmlns:p14="http://schemas.microsoft.com/office/powerpoint/2010/main" val="68034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92DB-09F9-D10C-8529-B5FDED8CF0F3}"/>
              </a:ext>
            </a:extLst>
          </p:cNvPr>
          <p:cNvSpPr>
            <a:spLocks noGrp="1"/>
          </p:cNvSpPr>
          <p:nvPr>
            <p:ph type="title"/>
          </p:nvPr>
        </p:nvSpPr>
        <p:spPr/>
        <p:txBody>
          <a:bodyPr/>
          <a:lstStyle/>
          <a:p>
            <a:r>
              <a:rPr lang="en-US" dirty="0"/>
              <a:t>Business Continuity Plan steps</a:t>
            </a:r>
          </a:p>
        </p:txBody>
      </p:sp>
      <p:sp>
        <p:nvSpPr>
          <p:cNvPr id="3" name="Text Placeholder 2">
            <a:extLst>
              <a:ext uri="{FF2B5EF4-FFF2-40B4-BE49-F238E27FC236}">
                <a16:creationId xmlns:a16="http://schemas.microsoft.com/office/drawing/2014/main" id="{AFE31573-22F2-8CF2-B8EE-5307084D2B79}"/>
              </a:ext>
            </a:extLst>
          </p:cNvPr>
          <p:cNvSpPr>
            <a:spLocks noGrp="1"/>
          </p:cNvSpPr>
          <p:nvPr>
            <p:ph type="body" idx="1"/>
          </p:nvPr>
        </p:nvSpPr>
        <p:spPr/>
        <p:txBody>
          <a:bodyPr/>
          <a:lstStyle/>
          <a:p>
            <a:r>
              <a:rPr lang="en-US" dirty="0"/>
              <a:t>Communication: Ensure that all employees and stakeholders are aware of the BCP and their roles and responsibilities in the event of a disruption. </a:t>
            </a:r>
            <a:br>
              <a:rPr lang="en-US" dirty="0"/>
            </a:br>
            <a:r>
              <a:rPr lang="en-US" dirty="0"/>
              <a:t>This includes establishing communication channels and protocols for communicating with employees, customers, suppliers, and other stakeholders during a disruption</a:t>
            </a:r>
          </a:p>
        </p:txBody>
      </p:sp>
    </p:spTree>
    <p:extLst>
      <p:ext uri="{BB962C8B-B14F-4D97-AF65-F5344CB8AC3E}">
        <p14:creationId xmlns:p14="http://schemas.microsoft.com/office/powerpoint/2010/main" val="216617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0E95-397A-2A92-9C5B-41E03EA1ED2E}"/>
              </a:ext>
            </a:extLst>
          </p:cNvPr>
          <p:cNvSpPr>
            <a:spLocks noGrp="1"/>
          </p:cNvSpPr>
          <p:nvPr>
            <p:ph type="title"/>
          </p:nvPr>
        </p:nvSpPr>
        <p:spPr/>
        <p:txBody>
          <a:bodyPr/>
          <a:lstStyle/>
          <a:p>
            <a:r>
              <a:rPr lang="en-US" dirty="0"/>
              <a:t>Network Management </a:t>
            </a:r>
          </a:p>
        </p:txBody>
      </p:sp>
      <p:sp>
        <p:nvSpPr>
          <p:cNvPr id="3" name="Text Placeholder 2">
            <a:extLst>
              <a:ext uri="{FF2B5EF4-FFF2-40B4-BE49-F238E27FC236}">
                <a16:creationId xmlns:a16="http://schemas.microsoft.com/office/drawing/2014/main" id="{05A5623F-4768-7F97-97DB-E89C34559D8A}"/>
              </a:ext>
            </a:extLst>
          </p:cNvPr>
          <p:cNvSpPr>
            <a:spLocks noGrp="1"/>
          </p:cNvSpPr>
          <p:nvPr>
            <p:ph type="body" idx="1"/>
          </p:nvPr>
        </p:nvSpPr>
        <p:spPr/>
        <p:txBody>
          <a:bodyPr>
            <a:normAutofit fontScale="77500" lnSpcReduction="20000"/>
          </a:bodyPr>
          <a:lstStyle/>
          <a:p>
            <a:pPr marL="114300" indent="0">
              <a:buNone/>
            </a:pPr>
            <a:r>
              <a:rPr lang="en-US" dirty="0"/>
              <a:t>Network management is the process of administering and maintaining a computer network.</a:t>
            </a:r>
          </a:p>
          <a:p>
            <a:pPr marL="114300" indent="0">
              <a:buNone/>
            </a:pPr>
            <a:endParaRPr lang="en-US" dirty="0"/>
          </a:p>
          <a:p>
            <a:pPr marL="114300" indent="0">
              <a:buNone/>
            </a:pPr>
            <a:r>
              <a:rPr lang="en-US" dirty="0"/>
              <a:t>It involves the use of various tools, techniques, and processes to ensure that a network operates efficiently, securely, and reliably.</a:t>
            </a:r>
          </a:p>
          <a:p>
            <a:pPr marL="114300" indent="0">
              <a:buNone/>
            </a:pPr>
            <a:endParaRPr lang="en-US" dirty="0"/>
          </a:p>
          <a:p>
            <a:pPr marL="628650" indent="-514350">
              <a:buAutoNum type="arabicPeriod"/>
            </a:pPr>
            <a:r>
              <a:rPr lang="en-US" dirty="0"/>
              <a:t>Monitoring performance</a:t>
            </a:r>
          </a:p>
          <a:p>
            <a:pPr marL="628650" indent="-514350">
              <a:buAutoNum type="arabicPeriod"/>
            </a:pPr>
            <a:r>
              <a:rPr lang="en-US" dirty="0"/>
              <a:t>Configuring network devices</a:t>
            </a:r>
          </a:p>
          <a:p>
            <a:pPr marL="628650" indent="-514350">
              <a:buAutoNum type="arabicPeriod"/>
            </a:pPr>
            <a:r>
              <a:rPr lang="en-US" dirty="0"/>
              <a:t>Managing security</a:t>
            </a:r>
          </a:p>
          <a:p>
            <a:pPr marL="628650" indent="-514350">
              <a:buAutoNum type="arabicPeriod"/>
            </a:pPr>
            <a:r>
              <a:rPr lang="en-US" dirty="0"/>
              <a:t>Managing network resources e.g. IP pools, domain names etc. </a:t>
            </a:r>
          </a:p>
          <a:p>
            <a:pPr marL="628650" indent="-514350">
              <a:buAutoNum type="arabicPeriod"/>
            </a:pPr>
            <a:r>
              <a:rPr lang="en-US" dirty="0"/>
              <a:t>Troubleshooting</a:t>
            </a:r>
          </a:p>
          <a:p>
            <a:pPr marL="628650" indent="-514350">
              <a:buAutoNum type="arabicPeriod"/>
            </a:pPr>
            <a:r>
              <a:rPr lang="en-US" dirty="0"/>
              <a:t>Future scaling</a:t>
            </a:r>
          </a:p>
        </p:txBody>
      </p:sp>
    </p:spTree>
    <p:extLst>
      <p:ext uri="{BB962C8B-B14F-4D97-AF65-F5344CB8AC3E}">
        <p14:creationId xmlns:p14="http://schemas.microsoft.com/office/powerpoint/2010/main" val="136319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57BC-1F7E-7D9F-27EF-06E1D3C2967C}"/>
              </a:ext>
            </a:extLst>
          </p:cNvPr>
          <p:cNvSpPr>
            <a:spLocks noGrp="1"/>
          </p:cNvSpPr>
          <p:nvPr>
            <p:ph type="title"/>
          </p:nvPr>
        </p:nvSpPr>
        <p:spPr/>
        <p:txBody>
          <a:bodyPr/>
          <a:lstStyle/>
          <a:p>
            <a:r>
              <a:rPr lang="en-US" dirty="0"/>
              <a:t>Disaster Recovery Planning</a:t>
            </a:r>
          </a:p>
        </p:txBody>
      </p:sp>
      <p:sp>
        <p:nvSpPr>
          <p:cNvPr id="3" name="Text Placeholder 2">
            <a:extLst>
              <a:ext uri="{FF2B5EF4-FFF2-40B4-BE49-F238E27FC236}">
                <a16:creationId xmlns:a16="http://schemas.microsoft.com/office/drawing/2014/main" id="{B6EDFFFE-8392-E4EF-CB04-4E217285C5B8}"/>
              </a:ext>
            </a:extLst>
          </p:cNvPr>
          <p:cNvSpPr>
            <a:spLocks noGrp="1"/>
          </p:cNvSpPr>
          <p:nvPr>
            <p:ph type="body" idx="1"/>
          </p:nvPr>
        </p:nvSpPr>
        <p:spPr/>
        <p:txBody>
          <a:bodyPr>
            <a:normAutofit/>
          </a:bodyPr>
          <a:lstStyle/>
          <a:p>
            <a:pPr marL="114300" indent="0">
              <a:buNone/>
            </a:pPr>
            <a:r>
              <a:rPr lang="en-US" dirty="0"/>
              <a:t>It is the process of developing a plan to restore IT systems and data following a disruptive event such as a natural disaster, cyber attack, or other unexpected incident.</a:t>
            </a:r>
          </a:p>
          <a:p>
            <a:pPr marL="114300" indent="0">
              <a:buNone/>
            </a:pPr>
            <a:endParaRPr lang="en-US" dirty="0"/>
          </a:p>
          <a:p>
            <a:pPr marL="114300" indent="0">
              <a:buNone/>
            </a:pPr>
            <a:r>
              <a:rPr lang="en-US" dirty="0"/>
              <a:t>DR planning entails costs. Downtime costs and Recovery costs.</a:t>
            </a:r>
          </a:p>
          <a:p>
            <a:pPr marL="114300" indent="0">
              <a:buNone/>
            </a:pPr>
            <a:endParaRPr lang="en-US" dirty="0"/>
          </a:p>
          <a:p>
            <a:pPr marL="114300" indent="0">
              <a:buNone/>
            </a:pPr>
            <a:r>
              <a:rPr lang="en-US" dirty="0"/>
              <a:t>Downtime costs include a loss of sales, idle resources, salaries, and when production or service is at a standstill due to a disaster, and these costs tend to increase over time.</a:t>
            </a:r>
          </a:p>
        </p:txBody>
      </p:sp>
    </p:spTree>
    <p:extLst>
      <p:ext uri="{BB962C8B-B14F-4D97-AF65-F5344CB8AC3E}">
        <p14:creationId xmlns:p14="http://schemas.microsoft.com/office/powerpoint/2010/main" val="3755157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51C7-B707-D1E1-A3C1-2948A04D9189}"/>
              </a:ext>
            </a:extLst>
          </p:cNvPr>
          <p:cNvSpPr>
            <a:spLocks noGrp="1"/>
          </p:cNvSpPr>
          <p:nvPr>
            <p:ph type="title"/>
          </p:nvPr>
        </p:nvSpPr>
        <p:spPr/>
        <p:txBody>
          <a:bodyPr/>
          <a:lstStyle/>
          <a:p>
            <a:r>
              <a:rPr lang="en-US" dirty="0"/>
              <a:t>Disaster Recovery Planning</a:t>
            </a:r>
          </a:p>
        </p:txBody>
      </p:sp>
      <p:sp>
        <p:nvSpPr>
          <p:cNvPr id="3" name="Text Placeholder 2">
            <a:extLst>
              <a:ext uri="{FF2B5EF4-FFF2-40B4-BE49-F238E27FC236}">
                <a16:creationId xmlns:a16="http://schemas.microsoft.com/office/drawing/2014/main" id="{D6FA3301-4AA1-8303-B459-A4FBE0B9A099}"/>
              </a:ext>
            </a:extLst>
          </p:cNvPr>
          <p:cNvSpPr>
            <a:spLocks noGrp="1"/>
          </p:cNvSpPr>
          <p:nvPr>
            <p:ph type="body" idx="1"/>
          </p:nvPr>
        </p:nvSpPr>
        <p:spPr/>
        <p:txBody>
          <a:bodyPr>
            <a:normAutofit lnSpcReduction="10000"/>
          </a:bodyPr>
          <a:lstStyle/>
          <a:p>
            <a:r>
              <a:rPr lang="en-US" dirty="0"/>
              <a:t>Recovery costs are the costs associated with recovery procedures, such as additional costs related to the activation of the alternate site, and the costs related to the reparation of damaged assets.</a:t>
            </a:r>
          </a:p>
          <a:p>
            <a:endParaRPr lang="en-US" dirty="0"/>
          </a:p>
          <a:p>
            <a:r>
              <a:rPr lang="en-US" dirty="0"/>
              <a:t>T</a:t>
            </a:r>
            <a:r>
              <a:rPr lang="en-US"/>
              <a:t>o </a:t>
            </a:r>
            <a:r>
              <a:rPr lang="en-US" dirty="0"/>
              <a:t>maintain a DRP, additional costs in </a:t>
            </a:r>
            <a:r>
              <a:rPr lang="en-US"/>
              <a:t>the form of </a:t>
            </a:r>
            <a:r>
              <a:rPr lang="en-US" dirty="0"/>
              <a:t>resources, the recovery site, testing, </a:t>
            </a:r>
            <a:r>
              <a:rPr lang="en-US"/>
              <a:t>and other maintenance </a:t>
            </a:r>
            <a:r>
              <a:rPr lang="en-US" dirty="0"/>
              <a:t>will result in additional costs</a:t>
            </a:r>
          </a:p>
          <a:p>
            <a:endParaRPr lang="en-US" dirty="0"/>
          </a:p>
          <a:p>
            <a:r>
              <a:rPr lang="en-US" dirty="0"/>
              <a:t>The objective of a structured DRP is to minimize both downtime and recovery costs during a disaster</a:t>
            </a:r>
          </a:p>
        </p:txBody>
      </p:sp>
    </p:spTree>
    <p:extLst>
      <p:ext uri="{BB962C8B-B14F-4D97-AF65-F5344CB8AC3E}">
        <p14:creationId xmlns:p14="http://schemas.microsoft.com/office/powerpoint/2010/main" val="1725633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47CF-1F26-AFCC-AD8E-7C9845E8DA64}"/>
              </a:ext>
            </a:extLst>
          </p:cNvPr>
          <p:cNvSpPr>
            <a:spLocks noGrp="1"/>
          </p:cNvSpPr>
          <p:nvPr>
            <p:ph type="title"/>
          </p:nvPr>
        </p:nvSpPr>
        <p:spPr/>
        <p:txBody>
          <a:bodyPr/>
          <a:lstStyle/>
          <a:p>
            <a:r>
              <a:rPr lang="en-US" dirty="0"/>
              <a:t>BCP vs DRP</a:t>
            </a:r>
          </a:p>
        </p:txBody>
      </p:sp>
      <p:sp>
        <p:nvSpPr>
          <p:cNvPr id="3" name="Text Placeholder 2">
            <a:extLst>
              <a:ext uri="{FF2B5EF4-FFF2-40B4-BE49-F238E27FC236}">
                <a16:creationId xmlns:a16="http://schemas.microsoft.com/office/drawing/2014/main" id="{7DD6C1FA-3623-03AD-DDA5-EC99828EADF0}"/>
              </a:ext>
            </a:extLst>
          </p:cNvPr>
          <p:cNvSpPr>
            <a:spLocks noGrp="1"/>
          </p:cNvSpPr>
          <p:nvPr>
            <p:ph type="body" idx="1"/>
          </p:nvPr>
        </p:nvSpPr>
        <p:spPr/>
        <p:txBody>
          <a:bodyPr/>
          <a:lstStyle/>
          <a:p>
            <a:r>
              <a:rPr lang="en-US" dirty="0"/>
              <a:t>The objective of the BCP is to keep </a:t>
            </a:r>
            <a:r>
              <a:rPr lang="en-US" dirty="0" err="1"/>
              <a:t>businessoperations</a:t>
            </a:r>
            <a:r>
              <a:rPr lang="en-US" dirty="0"/>
              <a:t> functioning either from an alternate location or by means of alternative tools and processes. </a:t>
            </a:r>
          </a:p>
          <a:p>
            <a:endParaRPr lang="en-US" dirty="0"/>
          </a:p>
          <a:p>
            <a:r>
              <a:rPr lang="en-US" dirty="0"/>
              <a:t>The objective of the DRP is to restore normal business operations and to recover from a disaster. DRP deals with technological aspect of the BCP.</a:t>
            </a:r>
          </a:p>
        </p:txBody>
      </p:sp>
    </p:spTree>
    <p:extLst>
      <p:ext uri="{BB962C8B-B14F-4D97-AF65-F5344CB8AC3E}">
        <p14:creationId xmlns:p14="http://schemas.microsoft.com/office/powerpoint/2010/main" val="222679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5C3C2-76DB-E5AE-DFB9-2EAB11AA477C}"/>
              </a:ext>
            </a:extLst>
          </p:cNvPr>
          <p:cNvSpPr>
            <a:spLocks noGrp="1"/>
          </p:cNvSpPr>
          <p:nvPr>
            <p:ph type="title"/>
          </p:nvPr>
        </p:nvSpPr>
        <p:spPr/>
        <p:txBody>
          <a:bodyPr/>
          <a:lstStyle/>
          <a:p>
            <a:r>
              <a:rPr lang="en-US" dirty="0"/>
              <a:t>Change, configuration and patch management</a:t>
            </a:r>
          </a:p>
        </p:txBody>
      </p:sp>
      <p:sp>
        <p:nvSpPr>
          <p:cNvPr id="3" name="Text Placeholder 2">
            <a:extLst>
              <a:ext uri="{FF2B5EF4-FFF2-40B4-BE49-F238E27FC236}">
                <a16:creationId xmlns:a16="http://schemas.microsoft.com/office/drawing/2014/main" id="{28C72C9D-042D-81AD-3CDD-B433B9C1BD33}"/>
              </a:ext>
            </a:extLst>
          </p:cNvPr>
          <p:cNvSpPr>
            <a:spLocks noGrp="1"/>
          </p:cNvSpPr>
          <p:nvPr>
            <p:ph type="body" idx="1"/>
          </p:nvPr>
        </p:nvSpPr>
        <p:spPr/>
        <p:txBody>
          <a:bodyPr/>
          <a:lstStyle/>
          <a:p>
            <a:r>
              <a:rPr lang="en-US" dirty="0"/>
              <a:t>Building upon what we studied earlier, this time keep hardware in mind also.</a:t>
            </a:r>
          </a:p>
          <a:p>
            <a:endParaRPr lang="en-US" dirty="0"/>
          </a:p>
          <a:p>
            <a:r>
              <a:rPr lang="en-US" dirty="0"/>
              <a:t>A change management process is used to change hardware, install software, and configure various network devices. </a:t>
            </a:r>
          </a:p>
          <a:p>
            <a:endParaRPr lang="en-US" dirty="0"/>
          </a:p>
          <a:p>
            <a:r>
              <a:rPr lang="en-US" dirty="0"/>
              <a:t>A change management process includes approval, testing, scheduling, and rollback arrangements. (Mail server example)</a:t>
            </a:r>
          </a:p>
        </p:txBody>
      </p:sp>
    </p:spTree>
    <p:extLst>
      <p:ext uri="{BB962C8B-B14F-4D97-AF65-F5344CB8AC3E}">
        <p14:creationId xmlns:p14="http://schemas.microsoft.com/office/powerpoint/2010/main" val="319230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99F5-7CA9-544D-5298-0D3217898BB7}"/>
              </a:ext>
            </a:extLst>
          </p:cNvPr>
          <p:cNvSpPr>
            <a:spLocks noGrp="1"/>
          </p:cNvSpPr>
          <p:nvPr>
            <p:ph type="title"/>
          </p:nvPr>
        </p:nvSpPr>
        <p:spPr/>
        <p:txBody>
          <a:bodyPr/>
          <a:lstStyle/>
          <a:p>
            <a:r>
              <a:rPr lang="en-US" dirty="0"/>
              <a:t>Change management best practices (self read)</a:t>
            </a:r>
          </a:p>
        </p:txBody>
      </p:sp>
      <p:sp>
        <p:nvSpPr>
          <p:cNvPr id="3" name="Text Placeholder 2">
            <a:extLst>
              <a:ext uri="{FF2B5EF4-FFF2-40B4-BE49-F238E27FC236}">
                <a16:creationId xmlns:a16="http://schemas.microsoft.com/office/drawing/2014/main" id="{E7F15BF3-60FE-A729-3AF3-61BE164BB052}"/>
              </a:ext>
            </a:extLst>
          </p:cNvPr>
          <p:cNvSpPr>
            <a:spLocks noGrp="1"/>
          </p:cNvSpPr>
          <p:nvPr>
            <p:ph type="body" idx="1"/>
          </p:nvPr>
        </p:nvSpPr>
        <p:spPr>
          <a:xfrm>
            <a:off x="838200" y="1690688"/>
            <a:ext cx="10515600" cy="5086031"/>
          </a:xfrm>
        </p:spPr>
        <p:txBody>
          <a:bodyPr>
            <a:normAutofit fontScale="92500" lnSpcReduction="20000"/>
          </a:bodyPr>
          <a:lstStyle/>
          <a:p>
            <a:r>
              <a:rPr lang="en-US" dirty="0"/>
              <a:t>All relevant personnel are informed of the change and when it is happening.</a:t>
            </a:r>
          </a:p>
          <a:p>
            <a:r>
              <a:rPr lang="en-US" dirty="0"/>
              <a:t>System, operations and program documentation are complete, up to date and in compliance with the established standards.</a:t>
            </a:r>
          </a:p>
          <a:p>
            <a:r>
              <a:rPr lang="en-US" dirty="0"/>
              <a:t>Job preparation, scheduling and operating instructions have been established.</a:t>
            </a:r>
          </a:p>
          <a:p>
            <a:r>
              <a:rPr lang="en-US" dirty="0"/>
              <a:t>System and program test results have been reviewed and approved by user and project management.</a:t>
            </a:r>
          </a:p>
          <a:p>
            <a:r>
              <a:rPr lang="en-US" dirty="0"/>
              <a:t>System conversion has occurred accurately and completely as evidenced by review and approval by user management.</a:t>
            </a:r>
          </a:p>
          <a:p>
            <a:r>
              <a:rPr lang="en-US" dirty="0"/>
              <a:t>Legal or compliance aspects have been considered.</a:t>
            </a:r>
          </a:p>
          <a:p>
            <a:r>
              <a:rPr lang="en-US" dirty="0"/>
              <a:t>The risk of adversely affecting the business operation are reviewed and a rollback plan is developed to back out the changes, if necessary.</a:t>
            </a:r>
          </a:p>
        </p:txBody>
      </p:sp>
    </p:spTree>
    <p:extLst>
      <p:ext uri="{BB962C8B-B14F-4D97-AF65-F5344CB8AC3E}">
        <p14:creationId xmlns:p14="http://schemas.microsoft.com/office/powerpoint/2010/main" val="280992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4F88-9A2A-8B7B-6936-F046F011362F}"/>
              </a:ext>
            </a:extLst>
          </p:cNvPr>
          <p:cNvSpPr>
            <a:spLocks noGrp="1"/>
          </p:cNvSpPr>
          <p:nvPr>
            <p:ph type="title"/>
          </p:nvPr>
        </p:nvSpPr>
        <p:spPr/>
        <p:txBody>
          <a:bodyPr/>
          <a:lstStyle/>
          <a:p>
            <a:r>
              <a:rPr lang="en-US" dirty="0"/>
              <a:t>Patch Management</a:t>
            </a:r>
          </a:p>
        </p:txBody>
      </p:sp>
      <p:sp>
        <p:nvSpPr>
          <p:cNvPr id="3" name="Text Placeholder 2">
            <a:extLst>
              <a:ext uri="{FF2B5EF4-FFF2-40B4-BE49-F238E27FC236}">
                <a16:creationId xmlns:a16="http://schemas.microsoft.com/office/drawing/2014/main" id="{7901607E-8DD5-E305-E76D-1FD8D48C08E3}"/>
              </a:ext>
            </a:extLst>
          </p:cNvPr>
          <p:cNvSpPr>
            <a:spLocks noGrp="1"/>
          </p:cNvSpPr>
          <p:nvPr>
            <p:ph type="body" idx="1"/>
          </p:nvPr>
        </p:nvSpPr>
        <p:spPr/>
        <p:txBody>
          <a:bodyPr>
            <a:normAutofit lnSpcReduction="10000"/>
          </a:bodyPr>
          <a:lstStyle/>
          <a:p>
            <a:r>
              <a:rPr lang="en-US" dirty="0"/>
              <a:t>Patch management is an area of systems management that involves acquiring, testing and installing multiple patches (code changes) to an computer system to maintain up-to-date software and often to address security risk.</a:t>
            </a:r>
          </a:p>
          <a:p>
            <a:endParaRPr lang="en-US" dirty="0"/>
          </a:p>
          <a:p>
            <a:r>
              <a:rPr lang="en-US" dirty="0"/>
              <a:t>Decide what patches are appropriate for particular systems.</a:t>
            </a:r>
          </a:p>
          <a:p>
            <a:r>
              <a:rPr lang="en-US" dirty="0"/>
              <a:t>Ensure that patches are installed properly; testing systems after installation.</a:t>
            </a:r>
          </a:p>
          <a:p>
            <a:r>
              <a:rPr lang="en-US" dirty="0"/>
              <a:t>Document all associated procedures, such as specific configurations required.</a:t>
            </a:r>
          </a:p>
        </p:txBody>
      </p:sp>
    </p:spTree>
    <p:extLst>
      <p:ext uri="{BB962C8B-B14F-4D97-AF65-F5344CB8AC3E}">
        <p14:creationId xmlns:p14="http://schemas.microsoft.com/office/powerpoint/2010/main" val="267813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1A4A-A161-5CDA-0ED3-D896E259B0E5}"/>
              </a:ext>
            </a:extLst>
          </p:cNvPr>
          <p:cNvSpPr>
            <a:spLocks noGrp="1"/>
          </p:cNvSpPr>
          <p:nvPr>
            <p:ph type="title"/>
          </p:nvPr>
        </p:nvSpPr>
        <p:spPr/>
        <p:txBody>
          <a:bodyPr/>
          <a:lstStyle/>
          <a:p>
            <a:r>
              <a:rPr lang="en-US" dirty="0"/>
              <a:t>Release Management </a:t>
            </a:r>
          </a:p>
        </p:txBody>
      </p:sp>
      <p:sp>
        <p:nvSpPr>
          <p:cNvPr id="3" name="Text Placeholder 2">
            <a:extLst>
              <a:ext uri="{FF2B5EF4-FFF2-40B4-BE49-F238E27FC236}">
                <a16:creationId xmlns:a16="http://schemas.microsoft.com/office/drawing/2014/main" id="{2B679847-689E-FF9F-60C2-7CD0B83FA7E2}"/>
              </a:ext>
            </a:extLst>
          </p:cNvPr>
          <p:cNvSpPr>
            <a:spLocks noGrp="1"/>
          </p:cNvSpPr>
          <p:nvPr>
            <p:ph type="body" idx="1"/>
          </p:nvPr>
        </p:nvSpPr>
        <p:spPr>
          <a:xfrm>
            <a:off x="838200" y="1825624"/>
            <a:ext cx="10515600" cy="4768215"/>
          </a:xfrm>
        </p:spPr>
        <p:txBody>
          <a:bodyPr>
            <a:normAutofit fontScale="92500" lnSpcReduction="10000"/>
          </a:bodyPr>
          <a:lstStyle/>
          <a:p>
            <a:r>
              <a:rPr lang="en-US" dirty="0"/>
              <a:t>The term release is used to describe a collection of authorized changes. </a:t>
            </a:r>
          </a:p>
          <a:p>
            <a:r>
              <a:rPr lang="en-US" dirty="0"/>
              <a:t>The release will typically consist of several problem fixes and enhancements to the service.</a:t>
            </a:r>
          </a:p>
          <a:p>
            <a:r>
              <a:rPr lang="en-US" dirty="0"/>
              <a:t>The releases, whether major or minor, will have a unique identity.</a:t>
            </a:r>
          </a:p>
          <a:p>
            <a:endParaRPr lang="en-US" dirty="0"/>
          </a:p>
          <a:p>
            <a:endParaRPr lang="en-US" dirty="0"/>
          </a:p>
          <a:p>
            <a:r>
              <a:rPr lang="en-US" dirty="0"/>
              <a:t>The releases are controlled, and, if any problems arise in the new release, one should be able to back out completely and restore the system to its previous state. </a:t>
            </a:r>
            <a:r>
              <a:rPr lang="en-US" dirty="0" err="1"/>
              <a:t>E.g</a:t>
            </a:r>
            <a:r>
              <a:rPr lang="en-US" dirty="0"/>
              <a:t> Meezan bank app</a:t>
            </a:r>
          </a:p>
          <a:p>
            <a:r>
              <a:rPr lang="en-US" dirty="0"/>
              <a:t>Suitable contingency plans may also be developed, if it is not completely restorable</a:t>
            </a:r>
          </a:p>
          <a:p>
            <a:endParaRPr lang="en-US" dirty="0"/>
          </a:p>
        </p:txBody>
      </p:sp>
    </p:spTree>
    <p:extLst>
      <p:ext uri="{BB962C8B-B14F-4D97-AF65-F5344CB8AC3E}">
        <p14:creationId xmlns:p14="http://schemas.microsoft.com/office/powerpoint/2010/main" val="177486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33CF-DCD4-E3B7-2333-9B74C3990825}"/>
              </a:ext>
            </a:extLst>
          </p:cNvPr>
          <p:cNvSpPr>
            <a:spLocks noGrp="1"/>
          </p:cNvSpPr>
          <p:nvPr>
            <p:ph type="title"/>
          </p:nvPr>
        </p:nvSpPr>
        <p:spPr/>
        <p:txBody>
          <a:bodyPr>
            <a:normAutofit/>
          </a:bodyPr>
          <a:lstStyle/>
          <a:p>
            <a:r>
              <a:rPr lang="en-US" dirty="0"/>
              <a:t>What is the difference between release and patch management?</a:t>
            </a:r>
          </a:p>
        </p:txBody>
      </p:sp>
      <p:sp>
        <p:nvSpPr>
          <p:cNvPr id="3" name="Text Placeholder 2">
            <a:extLst>
              <a:ext uri="{FF2B5EF4-FFF2-40B4-BE49-F238E27FC236}">
                <a16:creationId xmlns:a16="http://schemas.microsoft.com/office/drawing/2014/main" id="{169E9428-0A37-600F-8248-EFEFEAFF673F}"/>
              </a:ext>
            </a:extLst>
          </p:cNvPr>
          <p:cNvSpPr>
            <a:spLocks noGrp="1"/>
          </p:cNvSpPr>
          <p:nvPr>
            <p:ph type="body" idx="1"/>
          </p:nvPr>
        </p:nvSpPr>
        <p:spPr/>
        <p:txBody>
          <a:bodyPr/>
          <a:lstStyle/>
          <a:p>
            <a:pPr marL="114300" indent="0">
              <a:buNone/>
            </a:pPr>
            <a:endParaRPr lang="en-US" dirty="0"/>
          </a:p>
          <a:p>
            <a:pPr marL="114300" indent="0">
              <a:buNone/>
            </a:pPr>
            <a:r>
              <a:rPr lang="en-US" dirty="0"/>
              <a:t>Releases address a wide variety of bugs in a product. It refers to bugs affecting stability, performance, proper operation of product features, and other areas. In contrast, a patch is focused on specific issues.</a:t>
            </a:r>
          </a:p>
          <a:p>
            <a:endParaRPr lang="en-US" dirty="0"/>
          </a:p>
        </p:txBody>
      </p:sp>
    </p:spTree>
    <p:extLst>
      <p:ext uri="{BB962C8B-B14F-4D97-AF65-F5344CB8AC3E}">
        <p14:creationId xmlns:p14="http://schemas.microsoft.com/office/powerpoint/2010/main" val="92470081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29859</TotalTime>
  <Words>2534</Words>
  <Application>Microsoft Office PowerPoint</Application>
  <PresentationFormat>Widescreen</PresentationFormat>
  <Paragraphs>244</Paragraphs>
  <Slides>42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Lecture 11</vt:lpstr>
      <vt:lpstr>Brief Recap </vt:lpstr>
      <vt:lpstr>What is IS auditor’s role in P&amp;I management? </vt:lpstr>
      <vt:lpstr>Network Management </vt:lpstr>
      <vt:lpstr>Change, configuration and patch management</vt:lpstr>
      <vt:lpstr>Change management best practices (self read)</vt:lpstr>
      <vt:lpstr>Patch Management</vt:lpstr>
      <vt:lpstr>Release Management </vt:lpstr>
      <vt:lpstr>What is the difference between release and patch management?</vt:lpstr>
      <vt:lpstr>Auditing change management process</vt:lpstr>
      <vt:lpstr>Business Resilience </vt:lpstr>
      <vt:lpstr>What does resilience mean?</vt:lpstr>
      <vt:lpstr>Business Impact Analysis (BIA)</vt:lpstr>
      <vt:lpstr>Business Impact Analysis (BIA)</vt:lpstr>
      <vt:lpstr>Business Impact Analysis (BIA)</vt:lpstr>
      <vt:lpstr>Business Impact Analysis – Some approaches</vt:lpstr>
      <vt:lpstr>Business Impact Analysis – Some approaches</vt:lpstr>
      <vt:lpstr>Business Impact Analysis</vt:lpstr>
      <vt:lpstr>Business Impact Analysis</vt:lpstr>
      <vt:lpstr>System Resilience </vt:lpstr>
      <vt:lpstr>High Availability vs Fault tolerant</vt:lpstr>
      <vt:lpstr>PowerPoint Presentation</vt:lpstr>
      <vt:lpstr>What goes into consideration of HA vs FT</vt:lpstr>
      <vt:lpstr>Communication Resilience </vt:lpstr>
      <vt:lpstr>Data backup, storage and restoration – 321 Rule </vt:lpstr>
      <vt:lpstr>Data backup, storage and restoration</vt:lpstr>
      <vt:lpstr>Data backup, storage and restoration</vt:lpstr>
      <vt:lpstr>PowerPoint Presentation</vt:lpstr>
      <vt:lpstr>Data backup, storage and restoration</vt:lpstr>
      <vt:lpstr>Data backup, storage and restoration</vt:lpstr>
      <vt:lpstr>Full vs Incremental vs Differential </vt:lpstr>
      <vt:lpstr>Full vs Incremental vs Differential </vt:lpstr>
      <vt:lpstr>Advantages and Disadvantage of each strategy</vt:lpstr>
      <vt:lpstr>Restoration </vt:lpstr>
      <vt:lpstr>Business Continuity Plan</vt:lpstr>
      <vt:lpstr>Business Continuity Plan</vt:lpstr>
      <vt:lpstr>Business Continuity Plan steps</vt:lpstr>
      <vt:lpstr>Business Continuity Plan steps</vt:lpstr>
      <vt:lpstr>Business Continuity Plan steps</vt:lpstr>
      <vt:lpstr>Disaster Recovery Planning</vt:lpstr>
      <vt:lpstr>Disaster Recovery Planning</vt:lpstr>
      <vt:lpstr>BCP vs DRP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SYED MUHAMMAD ALI - 13306</dc:creator>
  <cp:lastModifiedBy>SYED MUHAMMAD ALI - 13306</cp:lastModifiedBy>
  <cp:revision>289</cp:revision>
  <dcterms:created xsi:type="dcterms:W3CDTF">2023-01-26T16:41:47Z</dcterms:created>
  <dcterms:modified xsi:type="dcterms:W3CDTF">2024-05-10T17:29:29Z</dcterms:modified>
</cp:coreProperties>
</file>