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07" r:id="rId3"/>
    <p:sldId id="411" r:id="rId4"/>
    <p:sldId id="408" r:id="rId5"/>
    <p:sldId id="409" r:id="rId6"/>
    <p:sldId id="410" r:id="rId7"/>
    <p:sldId id="412" r:id="rId8"/>
    <p:sldId id="415" r:id="rId9"/>
    <p:sldId id="454" r:id="rId10"/>
    <p:sldId id="455" r:id="rId11"/>
    <p:sldId id="456" r:id="rId12"/>
    <p:sldId id="457" r:id="rId13"/>
    <p:sldId id="458" r:id="rId14"/>
    <p:sldId id="459" r:id="rId15"/>
    <p:sldId id="460" r:id="rId16"/>
    <p:sldId id="414" r:id="rId17"/>
    <p:sldId id="41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1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C163C7-D1F0-67AB-34AA-A4F0021AE9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08DEC22-1A0B-6742-B259-6C07155C7A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258D70E-134D-1780-9E0B-4403D5E925EE}"/>
              </a:ext>
            </a:extLst>
          </p:cNvPr>
          <p:cNvSpPr>
            <a:spLocks noGrp="1"/>
          </p:cNvSpPr>
          <p:nvPr>
            <p:ph type="dt" sz="half" idx="10"/>
          </p:nvPr>
        </p:nvSpPr>
        <p:spPr/>
        <p:txBody>
          <a:bodyPr/>
          <a:lstStyle/>
          <a:p>
            <a:fld id="{939D3393-7078-4D1D-B9EF-113CE8970978}" type="datetimeFigureOut">
              <a:rPr lang="en-US" smtClean="0"/>
              <a:t>5/4/2024</a:t>
            </a:fld>
            <a:endParaRPr lang="en-US"/>
          </a:p>
        </p:txBody>
      </p:sp>
      <p:sp>
        <p:nvSpPr>
          <p:cNvPr id="5" name="Footer Placeholder 4">
            <a:extLst>
              <a:ext uri="{FF2B5EF4-FFF2-40B4-BE49-F238E27FC236}">
                <a16:creationId xmlns:a16="http://schemas.microsoft.com/office/drawing/2014/main" xmlns="" id="{E73685FB-D291-587D-8D2B-9F5D1A73C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E03DEEB-EA34-EDEB-ED72-A39B7DFDF2E6}"/>
              </a:ext>
            </a:extLst>
          </p:cNvPr>
          <p:cNvSpPr>
            <a:spLocks noGrp="1"/>
          </p:cNvSpPr>
          <p:nvPr>
            <p:ph type="sldNum" sz="quarter" idx="12"/>
          </p:nvPr>
        </p:nvSpPr>
        <p:spPr/>
        <p:txBody>
          <a:bodyPr/>
          <a:lstStyle/>
          <a:p>
            <a:fld id="{9C621A37-9158-435F-9A82-098E7E5E362A}" type="slidenum">
              <a:rPr lang="en-US" smtClean="0"/>
              <a:t>‹#›</a:t>
            </a:fld>
            <a:endParaRPr lang="en-US"/>
          </a:p>
        </p:txBody>
      </p:sp>
    </p:spTree>
    <p:extLst>
      <p:ext uri="{BB962C8B-B14F-4D97-AF65-F5344CB8AC3E}">
        <p14:creationId xmlns:p14="http://schemas.microsoft.com/office/powerpoint/2010/main" val="179173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6E58DC-5890-086E-2C71-E99F7509CA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FA3BE38-1D76-4EBB-9828-5DAA3761C9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14A4B4E-9FAD-1788-80A1-63148339F91B}"/>
              </a:ext>
            </a:extLst>
          </p:cNvPr>
          <p:cNvSpPr>
            <a:spLocks noGrp="1"/>
          </p:cNvSpPr>
          <p:nvPr>
            <p:ph type="dt" sz="half" idx="10"/>
          </p:nvPr>
        </p:nvSpPr>
        <p:spPr/>
        <p:txBody>
          <a:bodyPr/>
          <a:lstStyle/>
          <a:p>
            <a:fld id="{939D3393-7078-4D1D-B9EF-113CE8970978}" type="datetimeFigureOut">
              <a:rPr lang="en-US" smtClean="0"/>
              <a:t>5/4/2024</a:t>
            </a:fld>
            <a:endParaRPr lang="en-US"/>
          </a:p>
        </p:txBody>
      </p:sp>
      <p:sp>
        <p:nvSpPr>
          <p:cNvPr id="5" name="Footer Placeholder 4">
            <a:extLst>
              <a:ext uri="{FF2B5EF4-FFF2-40B4-BE49-F238E27FC236}">
                <a16:creationId xmlns:a16="http://schemas.microsoft.com/office/drawing/2014/main" xmlns="" id="{D56DBA6B-D857-155A-2726-B0CAB2DE1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96C4FC2-A51B-5D5F-D690-247256AE2CA5}"/>
              </a:ext>
            </a:extLst>
          </p:cNvPr>
          <p:cNvSpPr>
            <a:spLocks noGrp="1"/>
          </p:cNvSpPr>
          <p:nvPr>
            <p:ph type="sldNum" sz="quarter" idx="12"/>
          </p:nvPr>
        </p:nvSpPr>
        <p:spPr/>
        <p:txBody>
          <a:bodyPr/>
          <a:lstStyle/>
          <a:p>
            <a:fld id="{9C621A37-9158-435F-9A82-098E7E5E362A}" type="slidenum">
              <a:rPr lang="en-US" smtClean="0"/>
              <a:t>‹#›</a:t>
            </a:fld>
            <a:endParaRPr lang="en-US"/>
          </a:p>
        </p:txBody>
      </p:sp>
    </p:spTree>
    <p:extLst>
      <p:ext uri="{BB962C8B-B14F-4D97-AF65-F5344CB8AC3E}">
        <p14:creationId xmlns:p14="http://schemas.microsoft.com/office/powerpoint/2010/main" val="2880060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5C1F497-14E6-A104-AB35-26BF63EC30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AB64770-DF60-98AD-8492-5270190D40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617B09E-C63F-74DC-5635-BE5F00D62FE8}"/>
              </a:ext>
            </a:extLst>
          </p:cNvPr>
          <p:cNvSpPr>
            <a:spLocks noGrp="1"/>
          </p:cNvSpPr>
          <p:nvPr>
            <p:ph type="dt" sz="half" idx="10"/>
          </p:nvPr>
        </p:nvSpPr>
        <p:spPr/>
        <p:txBody>
          <a:bodyPr/>
          <a:lstStyle/>
          <a:p>
            <a:fld id="{939D3393-7078-4D1D-B9EF-113CE8970978}" type="datetimeFigureOut">
              <a:rPr lang="en-US" smtClean="0"/>
              <a:t>5/4/2024</a:t>
            </a:fld>
            <a:endParaRPr lang="en-US"/>
          </a:p>
        </p:txBody>
      </p:sp>
      <p:sp>
        <p:nvSpPr>
          <p:cNvPr id="5" name="Footer Placeholder 4">
            <a:extLst>
              <a:ext uri="{FF2B5EF4-FFF2-40B4-BE49-F238E27FC236}">
                <a16:creationId xmlns:a16="http://schemas.microsoft.com/office/drawing/2014/main" xmlns="" id="{DE400D70-34B1-EF41-A3D2-5F875EC13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B32AD22-D05F-7BBE-37D1-3268AE5730BD}"/>
              </a:ext>
            </a:extLst>
          </p:cNvPr>
          <p:cNvSpPr>
            <a:spLocks noGrp="1"/>
          </p:cNvSpPr>
          <p:nvPr>
            <p:ph type="sldNum" sz="quarter" idx="12"/>
          </p:nvPr>
        </p:nvSpPr>
        <p:spPr/>
        <p:txBody>
          <a:bodyPr/>
          <a:lstStyle/>
          <a:p>
            <a:fld id="{9C621A37-9158-435F-9A82-098E7E5E362A}" type="slidenum">
              <a:rPr lang="en-US" smtClean="0"/>
              <a:t>‹#›</a:t>
            </a:fld>
            <a:endParaRPr lang="en-US"/>
          </a:p>
        </p:txBody>
      </p:sp>
    </p:spTree>
    <p:extLst>
      <p:ext uri="{BB962C8B-B14F-4D97-AF65-F5344CB8AC3E}">
        <p14:creationId xmlns:p14="http://schemas.microsoft.com/office/powerpoint/2010/main" val="215098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16E8D-79B6-A0AB-A39E-E88C0A5105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A14C218-161E-8F70-FC6C-14C02FB9EC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6562E1E-69B3-182C-14E2-C6047071A682}"/>
              </a:ext>
            </a:extLst>
          </p:cNvPr>
          <p:cNvSpPr>
            <a:spLocks noGrp="1"/>
          </p:cNvSpPr>
          <p:nvPr>
            <p:ph type="dt" sz="half" idx="10"/>
          </p:nvPr>
        </p:nvSpPr>
        <p:spPr/>
        <p:txBody>
          <a:bodyPr/>
          <a:lstStyle/>
          <a:p>
            <a:fld id="{939D3393-7078-4D1D-B9EF-113CE8970978}" type="datetimeFigureOut">
              <a:rPr lang="en-US" smtClean="0"/>
              <a:t>5/4/2024</a:t>
            </a:fld>
            <a:endParaRPr lang="en-US"/>
          </a:p>
        </p:txBody>
      </p:sp>
      <p:sp>
        <p:nvSpPr>
          <p:cNvPr id="5" name="Footer Placeholder 4">
            <a:extLst>
              <a:ext uri="{FF2B5EF4-FFF2-40B4-BE49-F238E27FC236}">
                <a16:creationId xmlns:a16="http://schemas.microsoft.com/office/drawing/2014/main" xmlns="" id="{2AD7C4CA-E116-947F-369B-1D92C0C364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6AAD71F-38B9-BEBD-4AB5-7F483746D574}"/>
              </a:ext>
            </a:extLst>
          </p:cNvPr>
          <p:cNvSpPr>
            <a:spLocks noGrp="1"/>
          </p:cNvSpPr>
          <p:nvPr>
            <p:ph type="sldNum" sz="quarter" idx="12"/>
          </p:nvPr>
        </p:nvSpPr>
        <p:spPr/>
        <p:txBody>
          <a:bodyPr/>
          <a:lstStyle/>
          <a:p>
            <a:fld id="{9C621A37-9158-435F-9A82-098E7E5E362A}" type="slidenum">
              <a:rPr lang="en-US" smtClean="0"/>
              <a:t>‹#›</a:t>
            </a:fld>
            <a:endParaRPr lang="en-US"/>
          </a:p>
        </p:txBody>
      </p:sp>
    </p:spTree>
    <p:extLst>
      <p:ext uri="{BB962C8B-B14F-4D97-AF65-F5344CB8AC3E}">
        <p14:creationId xmlns:p14="http://schemas.microsoft.com/office/powerpoint/2010/main" val="2170597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E8D2C-9261-BFC4-0617-8F2F6B947A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6B4333F-05FF-6136-697D-228107FAC6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063AA1D-AC77-91E7-FFC5-1A0C0DB42650}"/>
              </a:ext>
            </a:extLst>
          </p:cNvPr>
          <p:cNvSpPr>
            <a:spLocks noGrp="1"/>
          </p:cNvSpPr>
          <p:nvPr>
            <p:ph type="dt" sz="half" idx="10"/>
          </p:nvPr>
        </p:nvSpPr>
        <p:spPr/>
        <p:txBody>
          <a:bodyPr/>
          <a:lstStyle/>
          <a:p>
            <a:fld id="{939D3393-7078-4D1D-B9EF-113CE8970978}" type="datetimeFigureOut">
              <a:rPr lang="en-US" smtClean="0"/>
              <a:t>5/4/2024</a:t>
            </a:fld>
            <a:endParaRPr lang="en-US"/>
          </a:p>
        </p:txBody>
      </p:sp>
      <p:sp>
        <p:nvSpPr>
          <p:cNvPr id="5" name="Footer Placeholder 4">
            <a:extLst>
              <a:ext uri="{FF2B5EF4-FFF2-40B4-BE49-F238E27FC236}">
                <a16:creationId xmlns:a16="http://schemas.microsoft.com/office/drawing/2014/main" xmlns="" id="{B33EBCB0-E07C-C268-2EA4-BEA30C74D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2170CA2-D4AA-249F-DE05-692ACE8391C8}"/>
              </a:ext>
            </a:extLst>
          </p:cNvPr>
          <p:cNvSpPr>
            <a:spLocks noGrp="1"/>
          </p:cNvSpPr>
          <p:nvPr>
            <p:ph type="sldNum" sz="quarter" idx="12"/>
          </p:nvPr>
        </p:nvSpPr>
        <p:spPr/>
        <p:txBody>
          <a:bodyPr/>
          <a:lstStyle/>
          <a:p>
            <a:fld id="{9C621A37-9158-435F-9A82-098E7E5E362A}" type="slidenum">
              <a:rPr lang="en-US" smtClean="0"/>
              <a:t>‹#›</a:t>
            </a:fld>
            <a:endParaRPr lang="en-US"/>
          </a:p>
        </p:txBody>
      </p:sp>
    </p:spTree>
    <p:extLst>
      <p:ext uri="{BB962C8B-B14F-4D97-AF65-F5344CB8AC3E}">
        <p14:creationId xmlns:p14="http://schemas.microsoft.com/office/powerpoint/2010/main" val="3081992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0A25C-3B8F-66CF-3627-6EEBC44346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80347CC-51BB-B2E2-A2C8-001146433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5411255-EB46-33F6-CE35-D188D91370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EB8CE12-CB34-DD4D-2D7F-F998EB341230}"/>
              </a:ext>
            </a:extLst>
          </p:cNvPr>
          <p:cNvSpPr>
            <a:spLocks noGrp="1"/>
          </p:cNvSpPr>
          <p:nvPr>
            <p:ph type="dt" sz="half" idx="10"/>
          </p:nvPr>
        </p:nvSpPr>
        <p:spPr/>
        <p:txBody>
          <a:bodyPr/>
          <a:lstStyle/>
          <a:p>
            <a:fld id="{939D3393-7078-4D1D-B9EF-113CE8970978}" type="datetimeFigureOut">
              <a:rPr lang="en-US" smtClean="0"/>
              <a:t>5/4/2024</a:t>
            </a:fld>
            <a:endParaRPr lang="en-US"/>
          </a:p>
        </p:txBody>
      </p:sp>
      <p:sp>
        <p:nvSpPr>
          <p:cNvPr id="6" name="Footer Placeholder 5">
            <a:extLst>
              <a:ext uri="{FF2B5EF4-FFF2-40B4-BE49-F238E27FC236}">
                <a16:creationId xmlns:a16="http://schemas.microsoft.com/office/drawing/2014/main" xmlns="" id="{F339491B-C4A0-3801-7B05-774C50089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7DAE27F-B59F-CFAF-8E8F-ABBFBE9D2071}"/>
              </a:ext>
            </a:extLst>
          </p:cNvPr>
          <p:cNvSpPr>
            <a:spLocks noGrp="1"/>
          </p:cNvSpPr>
          <p:nvPr>
            <p:ph type="sldNum" sz="quarter" idx="12"/>
          </p:nvPr>
        </p:nvSpPr>
        <p:spPr/>
        <p:txBody>
          <a:bodyPr/>
          <a:lstStyle/>
          <a:p>
            <a:fld id="{9C621A37-9158-435F-9A82-098E7E5E362A}" type="slidenum">
              <a:rPr lang="en-US" smtClean="0"/>
              <a:t>‹#›</a:t>
            </a:fld>
            <a:endParaRPr lang="en-US"/>
          </a:p>
        </p:txBody>
      </p:sp>
    </p:spTree>
    <p:extLst>
      <p:ext uri="{BB962C8B-B14F-4D97-AF65-F5344CB8AC3E}">
        <p14:creationId xmlns:p14="http://schemas.microsoft.com/office/powerpoint/2010/main" val="2449112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FE7265-52CC-A604-9917-7DAEF477D8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B2C5495-2F8B-E82E-677E-37F1EB89F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ACBFF4A-27C9-A6D5-84F0-A7B69A7390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E88B482-74B2-591D-9188-AD43C81ED1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A9A7656-C968-ECC8-1A8F-76544C7B88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7699FDE-82A2-233A-B698-E41281E3146E}"/>
              </a:ext>
            </a:extLst>
          </p:cNvPr>
          <p:cNvSpPr>
            <a:spLocks noGrp="1"/>
          </p:cNvSpPr>
          <p:nvPr>
            <p:ph type="dt" sz="half" idx="10"/>
          </p:nvPr>
        </p:nvSpPr>
        <p:spPr/>
        <p:txBody>
          <a:bodyPr/>
          <a:lstStyle/>
          <a:p>
            <a:fld id="{939D3393-7078-4D1D-B9EF-113CE8970978}" type="datetimeFigureOut">
              <a:rPr lang="en-US" smtClean="0"/>
              <a:t>5/4/2024</a:t>
            </a:fld>
            <a:endParaRPr lang="en-US"/>
          </a:p>
        </p:txBody>
      </p:sp>
      <p:sp>
        <p:nvSpPr>
          <p:cNvPr id="8" name="Footer Placeholder 7">
            <a:extLst>
              <a:ext uri="{FF2B5EF4-FFF2-40B4-BE49-F238E27FC236}">
                <a16:creationId xmlns:a16="http://schemas.microsoft.com/office/drawing/2014/main" xmlns="" id="{D41BE471-3C89-F444-EB14-4C8BE6E8FB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CE4BE4C-4357-BFD1-62E4-A4ABBB50099D}"/>
              </a:ext>
            </a:extLst>
          </p:cNvPr>
          <p:cNvSpPr>
            <a:spLocks noGrp="1"/>
          </p:cNvSpPr>
          <p:nvPr>
            <p:ph type="sldNum" sz="quarter" idx="12"/>
          </p:nvPr>
        </p:nvSpPr>
        <p:spPr/>
        <p:txBody>
          <a:bodyPr/>
          <a:lstStyle/>
          <a:p>
            <a:fld id="{9C621A37-9158-435F-9A82-098E7E5E362A}" type="slidenum">
              <a:rPr lang="en-US" smtClean="0"/>
              <a:t>‹#›</a:t>
            </a:fld>
            <a:endParaRPr lang="en-US"/>
          </a:p>
        </p:txBody>
      </p:sp>
    </p:spTree>
    <p:extLst>
      <p:ext uri="{BB962C8B-B14F-4D97-AF65-F5344CB8AC3E}">
        <p14:creationId xmlns:p14="http://schemas.microsoft.com/office/powerpoint/2010/main" val="3878271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750826-DDB2-56A6-1832-0A1E150152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84BEA49-76E3-7088-BC5E-6036848760AF}"/>
              </a:ext>
            </a:extLst>
          </p:cNvPr>
          <p:cNvSpPr>
            <a:spLocks noGrp="1"/>
          </p:cNvSpPr>
          <p:nvPr>
            <p:ph type="dt" sz="half" idx="10"/>
          </p:nvPr>
        </p:nvSpPr>
        <p:spPr/>
        <p:txBody>
          <a:bodyPr/>
          <a:lstStyle/>
          <a:p>
            <a:fld id="{939D3393-7078-4D1D-B9EF-113CE8970978}" type="datetimeFigureOut">
              <a:rPr lang="en-US" smtClean="0"/>
              <a:t>5/4/2024</a:t>
            </a:fld>
            <a:endParaRPr lang="en-US"/>
          </a:p>
        </p:txBody>
      </p:sp>
      <p:sp>
        <p:nvSpPr>
          <p:cNvPr id="4" name="Footer Placeholder 3">
            <a:extLst>
              <a:ext uri="{FF2B5EF4-FFF2-40B4-BE49-F238E27FC236}">
                <a16:creationId xmlns:a16="http://schemas.microsoft.com/office/drawing/2014/main" xmlns="" id="{598E1B6A-A2FA-DA23-34AA-4F888996C6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2819E66-5C76-7D83-BE7C-D5AD1B6834E4}"/>
              </a:ext>
            </a:extLst>
          </p:cNvPr>
          <p:cNvSpPr>
            <a:spLocks noGrp="1"/>
          </p:cNvSpPr>
          <p:nvPr>
            <p:ph type="sldNum" sz="quarter" idx="12"/>
          </p:nvPr>
        </p:nvSpPr>
        <p:spPr/>
        <p:txBody>
          <a:bodyPr/>
          <a:lstStyle/>
          <a:p>
            <a:fld id="{9C621A37-9158-435F-9A82-098E7E5E362A}" type="slidenum">
              <a:rPr lang="en-US" smtClean="0"/>
              <a:t>‹#›</a:t>
            </a:fld>
            <a:endParaRPr lang="en-US"/>
          </a:p>
        </p:txBody>
      </p:sp>
    </p:spTree>
    <p:extLst>
      <p:ext uri="{BB962C8B-B14F-4D97-AF65-F5344CB8AC3E}">
        <p14:creationId xmlns:p14="http://schemas.microsoft.com/office/powerpoint/2010/main" val="137529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6BD6D0A-B231-6045-C877-EE2F00683934}"/>
              </a:ext>
            </a:extLst>
          </p:cNvPr>
          <p:cNvSpPr>
            <a:spLocks noGrp="1"/>
          </p:cNvSpPr>
          <p:nvPr>
            <p:ph type="dt" sz="half" idx="10"/>
          </p:nvPr>
        </p:nvSpPr>
        <p:spPr/>
        <p:txBody>
          <a:bodyPr/>
          <a:lstStyle/>
          <a:p>
            <a:fld id="{939D3393-7078-4D1D-B9EF-113CE8970978}" type="datetimeFigureOut">
              <a:rPr lang="en-US" smtClean="0"/>
              <a:t>5/4/2024</a:t>
            </a:fld>
            <a:endParaRPr lang="en-US"/>
          </a:p>
        </p:txBody>
      </p:sp>
      <p:sp>
        <p:nvSpPr>
          <p:cNvPr id="3" name="Footer Placeholder 2">
            <a:extLst>
              <a:ext uri="{FF2B5EF4-FFF2-40B4-BE49-F238E27FC236}">
                <a16:creationId xmlns:a16="http://schemas.microsoft.com/office/drawing/2014/main" xmlns="" id="{61D14F19-285E-18D4-20D5-5539B71882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6ACCC9F-2164-97CA-9FB6-0D8F5F93B9E7}"/>
              </a:ext>
            </a:extLst>
          </p:cNvPr>
          <p:cNvSpPr>
            <a:spLocks noGrp="1"/>
          </p:cNvSpPr>
          <p:nvPr>
            <p:ph type="sldNum" sz="quarter" idx="12"/>
          </p:nvPr>
        </p:nvSpPr>
        <p:spPr/>
        <p:txBody>
          <a:bodyPr/>
          <a:lstStyle/>
          <a:p>
            <a:fld id="{9C621A37-9158-435F-9A82-098E7E5E362A}" type="slidenum">
              <a:rPr lang="en-US" smtClean="0"/>
              <a:t>‹#›</a:t>
            </a:fld>
            <a:endParaRPr lang="en-US"/>
          </a:p>
        </p:txBody>
      </p:sp>
    </p:spTree>
    <p:extLst>
      <p:ext uri="{BB962C8B-B14F-4D97-AF65-F5344CB8AC3E}">
        <p14:creationId xmlns:p14="http://schemas.microsoft.com/office/powerpoint/2010/main" val="63848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B131A-8496-1889-2AF5-7BF1F3D172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7FAE990-B4C5-BC5E-85B4-2E36C7E39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E451802-A20D-F7C6-AF95-192701BD7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751DBBB-2EC6-FFE3-4A49-1DD3005D9880}"/>
              </a:ext>
            </a:extLst>
          </p:cNvPr>
          <p:cNvSpPr>
            <a:spLocks noGrp="1"/>
          </p:cNvSpPr>
          <p:nvPr>
            <p:ph type="dt" sz="half" idx="10"/>
          </p:nvPr>
        </p:nvSpPr>
        <p:spPr/>
        <p:txBody>
          <a:bodyPr/>
          <a:lstStyle/>
          <a:p>
            <a:fld id="{939D3393-7078-4D1D-B9EF-113CE8970978}" type="datetimeFigureOut">
              <a:rPr lang="en-US" smtClean="0"/>
              <a:t>5/4/2024</a:t>
            </a:fld>
            <a:endParaRPr lang="en-US"/>
          </a:p>
        </p:txBody>
      </p:sp>
      <p:sp>
        <p:nvSpPr>
          <p:cNvPr id="6" name="Footer Placeholder 5">
            <a:extLst>
              <a:ext uri="{FF2B5EF4-FFF2-40B4-BE49-F238E27FC236}">
                <a16:creationId xmlns:a16="http://schemas.microsoft.com/office/drawing/2014/main" xmlns="" id="{F86890C1-4D2B-3287-41DD-4924E1C80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C9B1052-2887-0921-C5F6-93A0988C5639}"/>
              </a:ext>
            </a:extLst>
          </p:cNvPr>
          <p:cNvSpPr>
            <a:spLocks noGrp="1"/>
          </p:cNvSpPr>
          <p:nvPr>
            <p:ph type="sldNum" sz="quarter" idx="12"/>
          </p:nvPr>
        </p:nvSpPr>
        <p:spPr/>
        <p:txBody>
          <a:bodyPr/>
          <a:lstStyle/>
          <a:p>
            <a:fld id="{9C621A37-9158-435F-9A82-098E7E5E362A}" type="slidenum">
              <a:rPr lang="en-US" smtClean="0"/>
              <a:t>‹#›</a:t>
            </a:fld>
            <a:endParaRPr lang="en-US"/>
          </a:p>
        </p:txBody>
      </p:sp>
    </p:spTree>
    <p:extLst>
      <p:ext uri="{BB962C8B-B14F-4D97-AF65-F5344CB8AC3E}">
        <p14:creationId xmlns:p14="http://schemas.microsoft.com/office/powerpoint/2010/main" val="1529591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DB61CB-E909-CC25-C81E-7368ADCBB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1678FED-2F21-48F9-6078-4EE24675E1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AA168B8-96E9-AD7A-E521-95A1FD0B1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1E099A2-7888-8582-29CE-A4BE0C53BD19}"/>
              </a:ext>
            </a:extLst>
          </p:cNvPr>
          <p:cNvSpPr>
            <a:spLocks noGrp="1"/>
          </p:cNvSpPr>
          <p:nvPr>
            <p:ph type="dt" sz="half" idx="10"/>
          </p:nvPr>
        </p:nvSpPr>
        <p:spPr/>
        <p:txBody>
          <a:bodyPr/>
          <a:lstStyle/>
          <a:p>
            <a:fld id="{939D3393-7078-4D1D-B9EF-113CE8970978}" type="datetimeFigureOut">
              <a:rPr lang="en-US" smtClean="0"/>
              <a:t>5/4/2024</a:t>
            </a:fld>
            <a:endParaRPr lang="en-US"/>
          </a:p>
        </p:txBody>
      </p:sp>
      <p:sp>
        <p:nvSpPr>
          <p:cNvPr id="6" name="Footer Placeholder 5">
            <a:extLst>
              <a:ext uri="{FF2B5EF4-FFF2-40B4-BE49-F238E27FC236}">
                <a16:creationId xmlns:a16="http://schemas.microsoft.com/office/drawing/2014/main" xmlns="" id="{E7BC97EE-B9E0-FB4E-63CC-877ED72409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913C4AF-E7E6-6AFA-3693-AEC0538E46C2}"/>
              </a:ext>
            </a:extLst>
          </p:cNvPr>
          <p:cNvSpPr>
            <a:spLocks noGrp="1"/>
          </p:cNvSpPr>
          <p:nvPr>
            <p:ph type="sldNum" sz="quarter" idx="12"/>
          </p:nvPr>
        </p:nvSpPr>
        <p:spPr/>
        <p:txBody>
          <a:bodyPr/>
          <a:lstStyle/>
          <a:p>
            <a:fld id="{9C621A37-9158-435F-9A82-098E7E5E362A}" type="slidenum">
              <a:rPr lang="en-US" smtClean="0"/>
              <a:t>‹#›</a:t>
            </a:fld>
            <a:endParaRPr lang="en-US"/>
          </a:p>
        </p:txBody>
      </p:sp>
    </p:spTree>
    <p:extLst>
      <p:ext uri="{BB962C8B-B14F-4D97-AF65-F5344CB8AC3E}">
        <p14:creationId xmlns:p14="http://schemas.microsoft.com/office/powerpoint/2010/main" val="2544750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FB65187-C744-F6FB-6CCB-0C6B31FFC1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E726B00-6021-BCA1-23D7-F485EFDCE4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84253D7-765B-C028-B81C-08F946F7CC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D3393-7078-4D1D-B9EF-113CE8970978}" type="datetimeFigureOut">
              <a:rPr lang="en-US" smtClean="0"/>
              <a:t>5/4/2024</a:t>
            </a:fld>
            <a:endParaRPr lang="en-US"/>
          </a:p>
        </p:txBody>
      </p:sp>
      <p:sp>
        <p:nvSpPr>
          <p:cNvPr id="5" name="Footer Placeholder 4">
            <a:extLst>
              <a:ext uri="{FF2B5EF4-FFF2-40B4-BE49-F238E27FC236}">
                <a16:creationId xmlns:a16="http://schemas.microsoft.com/office/drawing/2014/main" xmlns="" id="{CFB5155A-7379-C801-21A5-D7F59D6F39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2EBE009-E77B-3370-D20F-CE2CED2F0D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621A37-9158-435F-9A82-098E7E5E362A}" type="slidenum">
              <a:rPr lang="en-US" smtClean="0"/>
              <a:t>‹#›</a:t>
            </a:fld>
            <a:endParaRPr lang="en-US"/>
          </a:p>
        </p:txBody>
      </p:sp>
    </p:spTree>
    <p:extLst>
      <p:ext uri="{BB962C8B-B14F-4D97-AF65-F5344CB8AC3E}">
        <p14:creationId xmlns:p14="http://schemas.microsoft.com/office/powerpoint/2010/main" val="3893875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9A967B-8894-8569-D5D2-78004E6E5C8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xmlns="" id="{71D060A0-8415-B9E5-BAED-38B41B7B993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94191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B56D98-AA30-6741-CF3B-7B960D5F9EC8}"/>
              </a:ext>
            </a:extLst>
          </p:cNvPr>
          <p:cNvSpPr>
            <a:spLocks noGrp="1"/>
          </p:cNvSpPr>
          <p:nvPr>
            <p:ph type="title"/>
          </p:nvPr>
        </p:nvSpPr>
        <p:spPr/>
        <p:txBody>
          <a:bodyPr/>
          <a:lstStyle/>
          <a:p>
            <a:r>
              <a:rPr lang="en-US" dirty="0"/>
              <a:t>RPO and RPO (Very important)</a:t>
            </a:r>
          </a:p>
        </p:txBody>
      </p:sp>
      <p:sp>
        <p:nvSpPr>
          <p:cNvPr id="3" name="Text Placeholder 2">
            <a:extLst>
              <a:ext uri="{FF2B5EF4-FFF2-40B4-BE49-F238E27FC236}">
                <a16:creationId xmlns:a16="http://schemas.microsoft.com/office/drawing/2014/main" xmlns="" id="{076E4AA2-BC78-626C-FE97-7A660A5781D9}"/>
              </a:ext>
            </a:extLst>
          </p:cNvPr>
          <p:cNvSpPr>
            <a:spLocks noGrp="1"/>
          </p:cNvSpPr>
          <p:nvPr>
            <p:ph type="body" idx="1"/>
          </p:nvPr>
        </p:nvSpPr>
        <p:spPr/>
        <p:txBody>
          <a:bodyPr>
            <a:normAutofit/>
          </a:bodyPr>
          <a:lstStyle/>
          <a:p>
            <a:r>
              <a:rPr lang="en-US" dirty="0"/>
              <a:t>Recovery Point Objective</a:t>
            </a:r>
            <a:br>
              <a:rPr lang="en-US" dirty="0"/>
            </a:br>
            <a:endParaRPr lang="en-US" dirty="0"/>
          </a:p>
          <a:p>
            <a:r>
              <a:rPr lang="en-US" dirty="0"/>
              <a:t>The RPO is a measure of the user's tolerance to data loss. </a:t>
            </a:r>
          </a:p>
          <a:p>
            <a:endParaRPr lang="en-US" dirty="0"/>
          </a:p>
          <a:p>
            <a:r>
              <a:rPr lang="en-US" dirty="0"/>
              <a:t>In other  words, the RPO is the extent of acceptable data loss. For example, an RPO of 2 hours indicates that an organization will not be overly impacted if it loses data for up to 2 hours.</a:t>
            </a:r>
          </a:p>
        </p:txBody>
      </p:sp>
    </p:spTree>
    <p:extLst>
      <p:ext uri="{BB962C8B-B14F-4D97-AF65-F5344CB8AC3E}">
        <p14:creationId xmlns:p14="http://schemas.microsoft.com/office/powerpoint/2010/main" val="2080071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B56D98-AA30-6741-CF3B-7B960D5F9EC8}"/>
              </a:ext>
            </a:extLst>
          </p:cNvPr>
          <p:cNvSpPr>
            <a:spLocks noGrp="1"/>
          </p:cNvSpPr>
          <p:nvPr>
            <p:ph type="title"/>
          </p:nvPr>
        </p:nvSpPr>
        <p:spPr/>
        <p:txBody>
          <a:bodyPr/>
          <a:lstStyle/>
          <a:p>
            <a:r>
              <a:rPr lang="en-US" dirty="0"/>
              <a:t>RPO and RPO (Very important)</a:t>
            </a:r>
          </a:p>
        </p:txBody>
      </p:sp>
      <p:sp>
        <p:nvSpPr>
          <p:cNvPr id="3" name="Text Placeholder 2">
            <a:extLst>
              <a:ext uri="{FF2B5EF4-FFF2-40B4-BE49-F238E27FC236}">
                <a16:creationId xmlns:a16="http://schemas.microsoft.com/office/drawing/2014/main" xmlns="" id="{076E4AA2-BC78-626C-FE97-7A660A5781D9}"/>
              </a:ext>
            </a:extLst>
          </p:cNvPr>
          <p:cNvSpPr>
            <a:spLocks noGrp="1"/>
          </p:cNvSpPr>
          <p:nvPr>
            <p:ph type="body" idx="1"/>
          </p:nvPr>
        </p:nvSpPr>
        <p:spPr/>
        <p:txBody>
          <a:bodyPr>
            <a:normAutofit/>
          </a:bodyPr>
          <a:lstStyle/>
          <a:p>
            <a:r>
              <a:rPr lang="en-US" dirty="0"/>
              <a:t>Example 1: An organization can accept data loss for up to 4 hours. However, it cannot afford to have any downtime.</a:t>
            </a:r>
          </a:p>
          <a:p>
            <a:endParaRPr lang="en-US" dirty="0"/>
          </a:p>
          <a:p>
            <a:r>
              <a:rPr lang="en-US" dirty="0"/>
              <a:t>RPO = 0</a:t>
            </a:r>
          </a:p>
          <a:p>
            <a:r>
              <a:rPr lang="en-US" dirty="0"/>
              <a:t>RTO = 4 </a:t>
            </a:r>
          </a:p>
        </p:txBody>
      </p:sp>
    </p:spTree>
    <p:extLst>
      <p:ext uri="{BB962C8B-B14F-4D97-AF65-F5344CB8AC3E}">
        <p14:creationId xmlns:p14="http://schemas.microsoft.com/office/powerpoint/2010/main" val="119811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755135-0219-9B8E-7CE5-EF797181B31E}"/>
              </a:ext>
            </a:extLst>
          </p:cNvPr>
          <p:cNvSpPr>
            <a:spLocks noGrp="1"/>
          </p:cNvSpPr>
          <p:nvPr>
            <p:ph type="title"/>
          </p:nvPr>
        </p:nvSpPr>
        <p:spPr/>
        <p:txBody>
          <a:bodyPr/>
          <a:lstStyle/>
          <a:p>
            <a:r>
              <a:rPr lang="en-US" dirty="0"/>
              <a:t>RPO and RPO (Very important)</a:t>
            </a:r>
          </a:p>
        </p:txBody>
      </p:sp>
      <p:sp>
        <p:nvSpPr>
          <p:cNvPr id="3" name="Text Placeholder 2">
            <a:extLst>
              <a:ext uri="{FF2B5EF4-FFF2-40B4-BE49-F238E27FC236}">
                <a16:creationId xmlns:a16="http://schemas.microsoft.com/office/drawing/2014/main" xmlns="" id="{B6630AD1-048D-C735-A33B-FB01AEAA6F65}"/>
              </a:ext>
            </a:extLst>
          </p:cNvPr>
          <p:cNvSpPr>
            <a:spLocks noGrp="1"/>
          </p:cNvSpPr>
          <p:nvPr>
            <p:ph type="body" idx="1"/>
          </p:nvPr>
        </p:nvSpPr>
        <p:spPr/>
        <p:txBody>
          <a:bodyPr/>
          <a:lstStyle/>
          <a:p>
            <a:r>
              <a:rPr lang="en-US" dirty="0"/>
              <a:t>Example 2: An organization takes a data backup twice daily; that is, at 12 a.m. and then at 12 p.m. What is the RPO?</a:t>
            </a:r>
          </a:p>
          <a:p>
            <a:endParaRPr lang="en-US" dirty="0"/>
          </a:p>
          <a:p>
            <a:r>
              <a:rPr lang="en-US" dirty="0"/>
              <a:t>12 hours.</a:t>
            </a:r>
          </a:p>
          <a:p>
            <a:endParaRPr lang="en-US" dirty="0"/>
          </a:p>
          <a:p>
            <a:endParaRPr lang="en-US" dirty="0"/>
          </a:p>
        </p:txBody>
      </p:sp>
    </p:spTree>
    <p:extLst>
      <p:ext uri="{BB962C8B-B14F-4D97-AF65-F5344CB8AC3E}">
        <p14:creationId xmlns:p14="http://schemas.microsoft.com/office/powerpoint/2010/main" val="2722810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755135-0219-9B8E-7CE5-EF797181B31E}"/>
              </a:ext>
            </a:extLst>
          </p:cNvPr>
          <p:cNvSpPr>
            <a:spLocks noGrp="1"/>
          </p:cNvSpPr>
          <p:nvPr>
            <p:ph type="title"/>
          </p:nvPr>
        </p:nvSpPr>
        <p:spPr/>
        <p:txBody>
          <a:bodyPr/>
          <a:lstStyle/>
          <a:p>
            <a:r>
              <a:rPr lang="en-US" dirty="0"/>
              <a:t>RPO and RPO (Very important)</a:t>
            </a:r>
          </a:p>
        </p:txBody>
      </p:sp>
      <p:sp>
        <p:nvSpPr>
          <p:cNvPr id="3" name="Text Placeholder 2">
            <a:extLst>
              <a:ext uri="{FF2B5EF4-FFF2-40B4-BE49-F238E27FC236}">
                <a16:creationId xmlns:a16="http://schemas.microsoft.com/office/drawing/2014/main" xmlns="" id="{B6630AD1-048D-C735-A33B-FB01AEAA6F65}"/>
              </a:ext>
            </a:extLst>
          </p:cNvPr>
          <p:cNvSpPr>
            <a:spLocks noGrp="1"/>
          </p:cNvSpPr>
          <p:nvPr>
            <p:ph type="body" idx="1"/>
          </p:nvPr>
        </p:nvSpPr>
        <p:spPr/>
        <p:txBody>
          <a:bodyPr/>
          <a:lstStyle/>
          <a:p>
            <a:r>
              <a:rPr lang="en-US" dirty="0"/>
              <a:t>Example 5: Identify the RTO and RPO in an instance where the BCP for an organization's critical system specifies that there should not be any data loss and service should be resumed within 36 hours.</a:t>
            </a:r>
          </a:p>
          <a:p>
            <a:endParaRPr lang="en-US" dirty="0"/>
          </a:p>
          <a:p>
            <a:r>
              <a:rPr lang="en-US" dirty="0"/>
              <a:t>RTO – 36 hours</a:t>
            </a:r>
          </a:p>
          <a:p>
            <a:r>
              <a:rPr lang="en-US" dirty="0"/>
              <a:t>RPO – 0 hours</a:t>
            </a:r>
          </a:p>
          <a:p>
            <a:endParaRPr lang="en-US" dirty="0"/>
          </a:p>
        </p:txBody>
      </p:sp>
    </p:spTree>
    <p:extLst>
      <p:ext uri="{BB962C8B-B14F-4D97-AF65-F5344CB8AC3E}">
        <p14:creationId xmlns:p14="http://schemas.microsoft.com/office/powerpoint/2010/main" val="2234209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439CA-8A1B-6949-649C-04608C1D9290}"/>
              </a:ext>
            </a:extLst>
          </p:cNvPr>
          <p:cNvSpPr>
            <a:spLocks noGrp="1"/>
          </p:cNvSpPr>
          <p:nvPr>
            <p:ph type="title"/>
          </p:nvPr>
        </p:nvSpPr>
        <p:spPr/>
        <p:txBody>
          <a:bodyPr/>
          <a:lstStyle/>
          <a:p>
            <a:r>
              <a:rPr lang="en-US" dirty="0"/>
              <a:t>RPO and RTO (Very Important)</a:t>
            </a:r>
          </a:p>
        </p:txBody>
      </p:sp>
      <p:sp>
        <p:nvSpPr>
          <p:cNvPr id="3" name="Text Placeholder 2">
            <a:extLst>
              <a:ext uri="{FF2B5EF4-FFF2-40B4-BE49-F238E27FC236}">
                <a16:creationId xmlns:a16="http://schemas.microsoft.com/office/drawing/2014/main" xmlns="" id="{C67352F9-30EB-1A9F-504E-11157F77CCAC}"/>
              </a:ext>
            </a:extLst>
          </p:cNvPr>
          <p:cNvSpPr>
            <a:spLocks noGrp="1"/>
          </p:cNvSpPr>
          <p:nvPr>
            <p:ph type="body" idx="1"/>
          </p:nvPr>
        </p:nvSpPr>
        <p:spPr>
          <a:xfrm>
            <a:off x="838200" y="1825624"/>
            <a:ext cx="10515600" cy="4869815"/>
          </a:xfrm>
        </p:spPr>
        <p:txBody>
          <a:bodyPr>
            <a:normAutofit/>
          </a:bodyPr>
          <a:lstStyle/>
          <a:p>
            <a:r>
              <a:rPr lang="en-US" dirty="0"/>
              <a:t>Recovery Strategies as per RTO and RPO</a:t>
            </a:r>
          </a:p>
          <a:p>
            <a:endParaRPr lang="en-US" dirty="0"/>
          </a:p>
          <a:p>
            <a:r>
              <a:rPr lang="en-US" dirty="0"/>
              <a:t>Cold Site </a:t>
            </a:r>
          </a:p>
          <a:p>
            <a:r>
              <a:rPr lang="en-US" dirty="0"/>
              <a:t>Hot Site</a:t>
            </a:r>
          </a:p>
          <a:p>
            <a:r>
              <a:rPr lang="en-US" dirty="0"/>
              <a:t>Warm Site</a:t>
            </a:r>
          </a:p>
          <a:p>
            <a:r>
              <a:rPr lang="en-US" dirty="0"/>
              <a:t>Duplicate information processing facilities</a:t>
            </a:r>
          </a:p>
          <a:p>
            <a:r>
              <a:rPr lang="en-US" dirty="0"/>
              <a:t>Mobile sites</a:t>
            </a:r>
          </a:p>
          <a:p>
            <a:r>
              <a:rPr lang="en-US" dirty="0"/>
              <a:t>Reciprocal arrangements with other organization</a:t>
            </a:r>
          </a:p>
          <a:p>
            <a:endParaRPr lang="en-US" dirty="0"/>
          </a:p>
        </p:txBody>
      </p:sp>
    </p:spTree>
    <p:extLst>
      <p:ext uri="{BB962C8B-B14F-4D97-AF65-F5344CB8AC3E}">
        <p14:creationId xmlns:p14="http://schemas.microsoft.com/office/powerpoint/2010/main" val="3325881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F538BA-35EF-481E-D441-6789E8D194C0}"/>
              </a:ext>
            </a:extLst>
          </p:cNvPr>
          <p:cNvSpPr>
            <a:spLocks noGrp="1"/>
          </p:cNvSpPr>
          <p:nvPr>
            <p:ph type="title"/>
          </p:nvPr>
        </p:nvSpPr>
        <p:spPr/>
        <p:txBody>
          <a:bodyPr/>
          <a:lstStyle/>
          <a:p>
            <a:r>
              <a:rPr lang="en-US" dirty="0"/>
              <a:t>Cold Site</a:t>
            </a:r>
          </a:p>
        </p:txBody>
      </p:sp>
      <p:sp>
        <p:nvSpPr>
          <p:cNvPr id="3" name="Text Placeholder 2">
            <a:extLst>
              <a:ext uri="{FF2B5EF4-FFF2-40B4-BE49-F238E27FC236}">
                <a16:creationId xmlns:a16="http://schemas.microsoft.com/office/drawing/2014/main" xmlns="" id="{2F1DDC59-A640-13B3-95B2-B7DEB3B65F6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9186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6947CF-1F26-AFCC-AD8E-7C9845E8DA64}"/>
              </a:ext>
            </a:extLst>
          </p:cNvPr>
          <p:cNvSpPr>
            <a:spLocks noGrp="1"/>
          </p:cNvSpPr>
          <p:nvPr>
            <p:ph type="title"/>
          </p:nvPr>
        </p:nvSpPr>
        <p:spPr/>
        <p:txBody>
          <a:bodyPr/>
          <a:lstStyle/>
          <a:p>
            <a:r>
              <a:rPr lang="en-US" dirty="0"/>
              <a:t>BCP vs DRP</a:t>
            </a:r>
          </a:p>
        </p:txBody>
      </p:sp>
      <p:sp>
        <p:nvSpPr>
          <p:cNvPr id="3" name="Text Placeholder 2">
            <a:extLst>
              <a:ext uri="{FF2B5EF4-FFF2-40B4-BE49-F238E27FC236}">
                <a16:creationId xmlns:a16="http://schemas.microsoft.com/office/drawing/2014/main" xmlns="" id="{7DD6C1FA-3623-03AD-DDA5-EC99828EADF0}"/>
              </a:ext>
            </a:extLst>
          </p:cNvPr>
          <p:cNvSpPr>
            <a:spLocks noGrp="1"/>
          </p:cNvSpPr>
          <p:nvPr>
            <p:ph type="body" idx="1"/>
          </p:nvPr>
        </p:nvSpPr>
        <p:spPr/>
        <p:txBody>
          <a:bodyPr>
            <a:normAutofit/>
          </a:bodyPr>
          <a:lstStyle/>
          <a:p>
            <a:r>
              <a:rPr lang="en-US" dirty="0"/>
              <a:t>In summary, BCP focuses on developing plans and procedures to ensure that the organization can continue to function during and after a disruption, while DRP focuses specifically on restoring IT systems and infrastructure after a disruption has occurred.</a:t>
            </a:r>
          </a:p>
        </p:txBody>
      </p:sp>
    </p:spTree>
    <p:extLst>
      <p:ext uri="{BB962C8B-B14F-4D97-AF65-F5344CB8AC3E}">
        <p14:creationId xmlns:p14="http://schemas.microsoft.com/office/powerpoint/2010/main" val="2226797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118236-F8BB-B875-14E7-0687769B08E4}"/>
              </a:ext>
            </a:extLst>
          </p:cNvPr>
          <p:cNvSpPr>
            <a:spLocks noGrp="1"/>
          </p:cNvSpPr>
          <p:nvPr>
            <p:ph type="title"/>
          </p:nvPr>
        </p:nvSpPr>
        <p:spPr/>
        <p:txBody>
          <a:bodyPr/>
          <a:lstStyle/>
          <a:p>
            <a:r>
              <a:rPr lang="en-US" dirty="0"/>
              <a:t>Testing the BCP and DRP</a:t>
            </a:r>
          </a:p>
        </p:txBody>
      </p:sp>
      <p:sp>
        <p:nvSpPr>
          <p:cNvPr id="3" name="Text Placeholder 2">
            <a:extLst>
              <a:ext uri="{FF2B5EF4-FFF2-40B4-BE49-F238E27FC236}">
                <a16:creationId xmlns:a16="http://schemas.microsoft.com/office/drawing/2014/main" xmlns="" id="{46E4BC28-B8A0-FCCB-D95E-B93BC2F9178F}"/>
              </a:ext>
            </a:extLst>
          </p:cNvPr>
          <p:cNvSpPr>
            <a:spLocks noGrp="1"/>
          </p:cNvSpPr>
          <p:nvPr>
            <p:ph type="body" idx="1"/>
          </p:nvPr>
        </p:nvSpPr>
        <p:spPr/>
        <p:txBody>
          <a:bodyPr/>
          <a:lstStyle/>
          <a:p>
            <a:r>
              <a:rPr lang="en-US" dirty="0"/>
              <a:t>Regular testing ensures adequacy and effectiveness of the plans.</a:t>
            </a:r>
          </a:p>
          <a:p>
            <a:endParaRPr lang="en-US" dirty="0"/>
          </a:p>
          <a:p>
            <a:r>
              <a:rPr lang="en-US" dirty="0"/>
              <a:t>Types of ways it can be tested:</a:t>
            </a:r>
          </a:p>
          <a:p>
            <a:pPr lvl="1"/>
            <a:r>
              <a:rPr lang="en-US" dirty="0"/>
              <a:t>Tabletop test</a:t>
            </a:r>
          </a:p>
        </p:txBody>
      </p:sp>
    </p:spTree>
    <p:extLst>
      <p:ext uri="{BB962C8B-B14F-4D97-AF65-F5344CB8AC3E}">
        <p14:creationId xmlns:p14="http://schemas.microsoft.com/office/powerpoint/2010/main" val="201357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0C6F5B-1B30-7BFA-3430-62F905F43178}"/>
              </a:ext>
            </a:extLst>
          </p:cNvPr>
          <p:cNvSpPr>
            <a:spLocks noGrp="1"/>
          </p:cNvSpPr>
          <p:nvPr>
            <p:ph type="title"/>
          </p:nvPr>
        </p:nvSpPr>
        <p:spPr/>
        <p:txBody>
          <a:bodyPr/>
          <a:lstStyle/>
          <a:p>
            <a:r>
              <a:rPr lang="en-US" dirty="0"/>
              <a:t>Business Continuity Plan</a:t>
            </a:r>
          </a:p>
        </p:txBody>
      </p:sp>
      <p:sp>
        <p:nvSpPr>
          <p:cNvPr id="3" name="Text Placeholder 2">
            <a:extLst>
              <a:ext uri="{FF2B5EF4-FFF2-40B4-BE49-F238E27FC236}">
                <a16:creationId xmlns:a16="http://schemas.microsoft.com/office/drawing/2014/main" xmlns="" id="{E69C6FBD-65E4-73FE-7AFE-847898892B5C}"/>
              </a:ext>
            </a:extLst>
          </p:cNvPr>
          <p:cNvSpPr>
            <a:spLocks noGrp="1"/>
          </p:cNvSpPr>
          <p:nvPr>
            <p:ph type="body" idx="1"/>
          </p:nvPr>
        </p:nvSpPr>
        <p:spPr/>
        <p:txBody>
          <a:bodyPr>
            <a:normAutofit/>
          </a:bodyPr>
          <a:lstStyle/>
          <a:p>
            <a:pPr marL="114300" indent="0">
              <a:buNone/>
            </a:pPr>
            <a:r>
              <a:rPr lang="en-US" dirty="0"/>
              <a:t>The objective of a BCP is to manage and mitigate the risk of disaster so that the continuity of business operations can be ensured.</a:t>
            </a:r>
          </a:p>
          <a:p>
            <a:pPr marL="114300" indent="0">
              <a:buNone/>
            </a:pPr>
            <a:endParaRPr lang="en-US" dirty="0"/>
          </a:p>
          <a:p>
            <a:pPr marL="114300" indent="0">
              <a:buNone/>
            </a:pPr>
            <a:r>
              <a:rPr lang="en-US" dirty="0"/>
              <a:t>BCP requires approval and support of senior management, else alignment would be a question mark.</a:t>
            </a:r>
          </a:p>
          <a:p>
            <a:pPr marL="114300" indent="0">
              <a:buNone/>
            </a:pPr>
            <a:endParaRPr lang="en-US" dirty="0"/>
          </a:p>
          <a:p>
            <a:pPr marL="114300" indent="0">
              <a:buNone/>
            </a:pPr>
            <a:r>
              <a:rPr lang="en-US" dirty="0"/>
              <a:t>Process owners are key stakeholders for the BCP</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297801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64E9D9-A104-DFB3-D627-BEA26B547D54}"/>
              </a:ext>
            </a:extLst>
          </p:cNvPr>
          <p:cNvSpPr>
            <a:spLocks noGrp="1"/>
          </p:cNvSpPr>
          <p:nvPr>
            <p:ph type="title"/>
          </p:nvPr>
        </p:nvSpPr>
        <p:spPr/>
        <p:txBody>
          <a:bodyPr/>
          <a:lstStyle/>
          <a:p>
            <a:r>
              <a:rPr lang="en-US" dirty="0"/>
              <a:t>Business Continuity Plan</a:t>
            </a:r>
          </a:p>
        </p:txBody>
      </p:sp>
      <p:sp>
        <p:nvSpPr>
          <p:cNvPr id="3" name="Text Placeholder 2">
            <a:extLst>
              <a:ext uri="{FF2B5EF4-FFF2-40B4-BE49-F238E27FC236}">
                <a16:creationId xmlns:a16="http://schemas.microsoft.com/office/drawing/2014/main" xmlns="" id="{C9157994-6193-8770-E8BD-C698F9869603}"/>
              </a:ext>
            </a:extLst>
          </p:cNvPr>
          <p:cNvSpPr>
            <a:spLocks noGrp="1"/>
          </p:cNvSpPr>
          <p:nvPr>
            <p:ph type="body" idx="1"/>
          </p:nvPr>
        </p:nvSpPr>
        <p:spPr/>
        <p:txBody>
          <a:bodyPr/>
          <a:lstStyle/>
          <a:p>
            <a:r>
              <a:rPr lang="en-US" dirty="0"/>
              <a:t>BCP plans should clearly identify roles and responsibilities for specific tasks in the event of a disaster.</a:t>
            </a:r>
          </a:p>
          <a:p>
            <a:endParaRPr lang="en-US" dirty="0"/>
          </a:p>
          <a:p>
            <a:r>
              <a:rPr lang="en-US" dirty="0"/>
              <a:t>It is important to nominate a key employee who will declare a disaster, thereby invoking the BCP.</a:t>
            </a:r>
          </a:p>
          <a:p>
            <a:endParaRPr lang="en-US" dirty="0"/>
          </a:p>
          <a:p>
            <a:endParaRPr lang="en-US" dirty="0"/>
          </a:p>
        </p:txBody>
      </p:sp>
    </p:spTree>
    <p:extLst>
      <p:ext uri="{BB962C8B-B14F-4D97-AF65-F5344CB8AC3E}">
        <p14:creationId xmlns:p14="http://schemas.microsoft.com/office/powerpoint/2010/main" val="68519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9CA3CC-D347-9152-3819-3941EA8B7C8C}"/>
              </a:ext>
            </a:extLst>
          </p:cNvPr>
          <p:cNvSpPr>
            <a:spLocks noGrp="1"/>
          </p:cNvSpPr>
          <p:nvPr>
            <p:ph type="title"/>
          </p:nvPr>
        </p:nvSpPr>
        <p:spPr/>
        <p:txBody>
          <a:bodyPr/>
          <a:lstStyle/>
          <a:p>
            <a:r>
              <a:rPr lang="en-US" dirty="0"/>
              <a:t>Business Continuity Plan steps</a:t>
            </a:r>
          </a:p>
        </p:txBody>
      </p:sp>
      <p:sp>
        <p:nvSpPr>
          <p:cNvPr id="3" name="Text Placeholder 2">
            <a:extLst>
              <a:ext uri="{FF2B5EF4-FFF2-40B4-BE49-F238E27FC236}">
                <a16:creationId xmlns:a16="http://schemas.microsoft.com/office/drawing/2014/main" xmlns="" id="{93634C3C-FBFA-9E0D-A5A2-41D1C05AF529}"/>
              </a:ext>
            </a:extLst>
          </p:cNvPr>
          <p:cNvSpPr>
            <a:spLocks noGrp="1"/>
          </p:cNvSpPr>
          <p:nvPr>
            <p:ph type="body" idx="1"/>
          </p:nvPr>
        </p:nvSpPr>
        <p:spPr/>
        <p:txBody>
          <a:bodyPr>
            <a:normAutofit fontScale="92500"/>
          </a:bodyPr>
          <a:lstStyle/>
          <a:p>
            <a:r>
              <a:rPr lang="en-US" dirty="0"/>
              <a:t>BIA - identifying critical business functions, prioritizing them, and assessing the impact of their disruption</a:t>
            </a:r>
          </a:p>
          <a:p>
            <a:endParaRPr lang="en-US" dirty="0"/>
          </a:p>
          <a:p>
            <a:r>
              <a:rPr lang="en-US" dirty="0"/>
              <a:t>Risk Assessment – assessing threats/vulnerabilities to above processes</a:t>
            </a:r>
          </a:p>
          <a:p>
            <a:endParaRPr lang="en-US" dirty="0"/>
          </a:p>
          <a:p>
            <a:r>
              <a:rPr lang="en-US" dirty="0"/>
              <a:t>Develop BCP plan - Based on the BIA and risk assessment, develop a comprehensive BCP that outlines the steps to be taken in the event of a disruption. </a:t>
            </a:r>
            <a:br>
              <a:rPr lang="en-US" dirty="0"/>
            </a:br>
            <a:r>
              <a:rPr lang="en-US" dirty="0"/>
              <a:t>This includes identifying critical resources, defining recovery objectives, and developing recovery strategies.</a:t>
            </a:r>
          </a:p>
          <a:p>
            <a:endParaRPr lang="en-US" dirty="0"/>
          </a:p>
        </p:txBody>
      </p:sp>
    </p:spTree>
    <p:extLst>
      <p:ext uri="{BB962C8B-B14F-4D97-AF65-F5344CB8AC3E}">
        <p14:creationId xmlns:p14="http://schemas.microsoft.com/office/powerpoint/2010/main" val="235419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1B92DB-09F9-D10C-8529-B5FDED8CF0F3}"/>
              </a:ext>
            </a:extLst>
          </p:cNvPr>
          <p:cNvSpPr>
            <a:spLocks noGrp="1"/>
          </p:cNvSpPr>
          <p:nvPr>
            <p:ph type="title"/>
          </p:nvPr>
        </p:nvSpPr>
        <p:spPr/>
        <p:txBody>
          <a:bodyPr/>
          <a:lstStyle/>
          <a:p>
            <a:r>
              <a:rPr lang="en-US" dirty="0"/>
              <a:t>Business Continuity Plan steps</a:t>
            </a:r>
          </a:p>
        </p:txBody>
      </p:sp>
      <p:sp>
        <p:nvSpPr>
          <p:cNvPr id="3" name="Text Placeholder 2">
            <a:extLst>
              <a:ext uri="{FF2B5EF4-FFF2-40B4-BE49-F238E27FC236}">
                <a16:creationId xmlns:a16="http://schemas.microsoft.com/office/drawing/2014/main" xmlns="" id="{AFE31573-22F2-8CF2-B8EE-5307084D2B79}"/>
              </a:ext>
            </a:extLst>
          </p:cNvPr>
          <p:cNvSpPr>
            <a:spLocks noGrp="1"/>
          </p:cNvSpPr>
          <p:nvPr>
            <p:ph type="body" idx="1"/>
          </p:nvPr>
        </p:nvSpPr>
        <p:spPr/>
        <p:txBody>
          <a:bodyPr/>
          <a:lstStyle/>
          <a:p>
            <a:r>
              <a:rPr lang="en-US" dirty="0"/>
              <a:t>Plan Testing and Training: Regularly test the BCP to ensure that it is effective and up-to-date. </a:t>
            </a:r>
            <a:br>
              <a:rPr lang="en-US" dirty="0"/>
            </a:br>
            <a:r>
              <a:rPr lang="en-US" dirty="0"/>
              <a:t>This includes testing the plan in different scenarios and conducting training sessions for employees to ensure that they are familiar with the plan</a:t>
            </a:r>
          </a:p>
          <a:p>
            <a:endParaRPr lang="en-US" dirty="0"/>
          </a:p>
          <a:p>
            <a:r>
              <a:rPr lang="en-US" dirty="0"/>
              <a:t>Plan maintenance: Regularly review and update the BCP to ensure that it remains relevant and effective. This includes reviewing the plan after each test and making any necessary changes based on feedback and new information.</a:t>
            </a:r>
          </a:p>
        </p:txBody>
      </p:sp>
    </p:spTree>
    <p:extLst>
      <p:ext uri="{BB962C8B-B14F-4D97-AF65-F5344CB8AC3E}">
        <p14:creationId xmlns:p14="http://schemas.microsoft.com/office/powerpoint/2010/main" val="68034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1B92DB-09F9-D10C-8529-B5FDED8CF0F3}"/>
              </a:ext>
            </a:extLst>
          </p:cNvPr>
          <p:cNvSpPr>
            <a:spLocks noGrp="1"/>
          </p:cNvSpPr>
          <p:nvPr>
            <p:ph type="title"/>
          </p:nvPr>
        </p:nvSpPr>
        <p:spPr/>
        <p:txBody>
          <a:bodyPr/>
          <a:lstStyle/>
          <a:p>
            <a:r>
              <a:rPr lang="en-US" dirty="0"/>
              <a:t>Business Continuity Plan steps</a:t>
            </a:r>
          </a:p>
        </p:txBody>
      </p:sp>
      <p:sp>
        <p:nvSpPr>
          <p:cNvPr id="3" name="Text Placeholder 2">
            <a:extLst>
              <a:ext uri="{FF2B5EF4-FFF2-40B4-BE49-F238E27FC236}">
                <a16:creationId xmlns:a16="http://schemas.microsoft.com/office/drawing/2014/main" xmlns="" id="{AFE31573-22F2-8CF2-B8EE-5307084D2B79}"/>
              </a:ext>
            </a:extLst>
          </p:cNvPr>
          <p:cNvSpPr>
            <a:spLocks noGrp="1"/>
          </p:cNvSpPr>
          <p:nvPr>
            <p:ph type="body" idx="1"/>
          </p:nvPr>
        </p:nvSpPr>
        <p:spPr/>
        <p:txBody>
          <a:bodyPr/>
          <a:lstStyle/>
          <a:p>
            <a:r>
              <a:rPr lang="en-US" dirty="0"/>
              <a:t>Communication: Ensure that all employees and stakeholders are aware of the BCP and their roles and responsibilities in the event of a disruption. </a:t>
            </a:r>
            <a:br>
              <a:rPr lang="en-US" dirty="0"/>
            </a:br>
            <a:r>
              <a:rPr lang="en-US" dirty="0"/>
              <a:t>This includes establishing communication channels and protocols for communicating with employees, customers, suppliers, and other stakeholders during a disruption</a:t>
            </a:r>
          </a:p>
        </p:txBody>
      </p:sp>
    </p:spTree>
    <p:extLst>
      <p:ext uri="{BB962C8B-B14F-4D97-AF65-F5344CB8AC3E}">
        <p14:creationId xmlns:p14="http://schemas.microsoft.com/office/powerpoint/2010/main" val="2166178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7357BC-1F7E-7D9F-27EF-06E1D3C2967C}"/>
              </a:ext>
            </a:extLst>
          </p:cNvPr>
          <p:cNvSpPr>
            <a:spLocks noGrp="1"/>
          </p:cNvSpPr>
          <p:nvPr>
            <p:ph type="title"/>
          </p:nvPr>
        </p:nvSpPr>
        <p:spPr/>
        <p:txBody>
          <a:bodyPr/>
          <a:lstStyle/>
          <a:p>
            <a:r>
              <a:rPr lang="en-US" dirty="0"/>
              <a:t>Disaster Recovery Planning</a:t>
            </a:r>
          </a:p>
        </p:txBody>
      </p:sp>
      <p:sp>
        <p:nvSpPr>
          <p:cNvPr id="3" name="Text Placeholder 2">
            <a:extLst>
              <a:ext uri="{FF2B5EF4-FFF2-40B4-BE49-F238E27FC236}">
                <a16:creationId xmlns:a16="http://schemas.microsoft.com/office/drawing/2014/main" xmlns="" id="{B6EDFFFE-8392-E4EF-CB04-4E217285C5B8}"/>
              </a:ext>
            </a:extLst>
          </p:cNvPr>
          <p:cNvSpPr>
            <a:spLocks noGrp="1"/>
          </p:cNvSpPr>
          <p:nvPr>
            <p:ph type="body" idx="1"/>
          </p:nvPr>
        </p:nvSpPr>
        <p:spPr/>
        <p:txBody>
          <a:bodyPr>
            <a:normAutofit/>
          </a:bodyPr>
          <a:lstStyle/>
          <a:p>
            <a:pPr marL="114300" indent="0">
              <a:buNone/>
            </a:pPr>
            <a:r>
              <a:rPr lang="en-US" dirty="0"/>
              <a:t>It is the process of developing a plan to restore IT systems and data following a disruptive event such as a natural disaster, cyber attack, or other unexpected incident.</a:t>
            </a:r>
          </a:p>
          <a:p>
            <a:pPr marL="114300" indent="0">
              <a:buNone/>
            </a:pPr>
            <a:endParaRPr lang="en-US" dirty="0"/>
          </a:p>
          <a:p>
            <a:pPr marL="114300" indent="0">
              <a:buNone/>
            </a:pPr>
            <a:r>
              <a:rPr lang="en-US" dirty="0"/>
              <a:t>DR planning entails costs. Downtime costs and Recovery costs.</a:t>
            </a:r>
          </a:p>
          <a:p>
            <a:pPr marL="114300" indent="0">
              <a:buNone/>
            </a:pPr>
            <a:endParaRPr lang="en-US" dirty="0"/>
          </a:p>
          <a:p>
            <a:pPr marL="114300" indent="0">
              <a:buNone/>
            </a:pPr>
            <a:r>
              <a:rPr lang="en-US" dirty="0"/>
              <a:t>Downtime costs include a loss of sales, idle resources, salaries, and when production or service is at a standstill due to a disaster, and these costs tend to increase over time.</a:t>
            </a:r>
          </a:p>
        </p:txBody>
      </p:sp>
    </p:spTree>
    <p:extLst>
      <p:ext uri="{BB962C8B-B14F-4D97-AF65-F5344CB8AC3E}">
        <p14:creationId xmlns:p14="http://schemas.microsoft.com/office/powerpoint/2010/main" val="3755157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251C7-B707-D1E1-A3C1-2948A04D9189}"/>
              </a:ext>
            </a:extLst>
          </p:cNvPr>
          <p:cNvSpPr>
            <a:spLocks noGrp="1"/>
          </p:cNvSpPr>
          <p:nvPr>
            <p:ph type="title"/>
          </p:nvPr>
        </p:nvSpPr>
        <p:spPr/>
        <p:txBody>
          <a:bodyPr/>
          <a:lstStyle/>
          <a:p>
            <a:r>
              <a:rPr lang="en-US" dirty="0"/>
              <a:t>Disaster Recovery Planning</a:t>
            </a:r>
          </a:p>
        </p:txBody>
      </p:sp>
      <p:sp>
        <p:nvSpPr>
          <p:cNvPr id="3" name="Text Placeholder 2">
            <a:extLst>
              <a:ext uri="{FF2B5EF4-FFF2-40B4-BE49-F238E27FC236}">
                <a16:creationId xmlns:a16="http://schemas.microsoft.com/office/drawing/2014/main" xmlns="" id="{D6FA3301-4AA1-8303-B459-A4FBE0B9A099}"/>
              </a:ext>
            </a:extLst>
          </p:cNvPr>
          <p:cNvSpPr>
            <a:spLocks noGrp="1"/>
          </p:cNvSpPr>
          <p:nvPr>
            <p:ph type="body" idx="1"/>
          </p:nvPr>
        </p:nvSpPr>
        <p:spPr/>
        <p:txBody>
          <a:bodyPr>
            <a:normAutofit lnSpcReduction="10000"/>
          </a:bodyPr>
          <a:lstStyle/>
          <a:p>
            <a:r>
              <a:rPr lang="en-US" dirty="0"/>
              <a:t>Recovery costs are the costs associated with recovery procedures, such as additional costs related to the activation of the alternate site, and the costs related to the reparation of damaged assets.</a:t>
            </a:r>
          </a:p>
          <a:p>
            <a:endParaRPr lang="en-US" dirty="0"/>
          </a:p>
          <a:p>
            <a:r>
              <a:rPr lang="en-US" dirty="0"/>
              <a:t>T</a:t>
            </a:r>
            <a:r>
              <a:rPr lang="en-US"/>
              <a:t>o </a:t>
            </a:r>
            <a:r>
              <a:rPr lang="en-US" dirty="0"/>
              <a:t>maintain a DRP, additional costs in </a:t>
            </a:r>
            <a:r>
              <a:rPr lang="en-US"/>
              <a:t>the form of </a:t>
            </a:r>
            <a:r>
              <a:rPr lang="en-US" dirty="0"/>
              <a:t>resources, the recovery site, testing, </a:t>
            </a:r>
            <a:r>
              <a:rPr lang="en-US"/>
              <a:t>and other maintenance </a:t>
            </a:r>
            <a:r>
              <a:rPr lang="en-US" dirty="0"/>
              <a:t>will result in additional costs</a:t>
            </a:r>
          </a:p>
          <a:p>
            <a:endParaRPr lang="en-US" dirty="0"/>
          </a:p>
          <a:p>
            <a:r>
              <a:rPr lang="en-US" dirty="0"/>
              <a:t>The objective of a structured DRP is to minimize both downtime and recovery costs during a disaster</a:t>
            </a:r>
          </a:p>
        </p:txBody>
      </p:sp>
    </p:spTree>
    <p:extLst>
      <p:ext uri="{BB962C8B-B14F-4D97-AF65-F5344CB8AC3E}">
        <p14:creationId xmlns:p14="http://schemas.microsoft.com/office/powerpoint/2010/main" val="1725633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B56D98-AA30-6741-CF3B-7B960D5F9EC8}"/>
              </a:ext>
            </a:extLst>
          </p:cNvPr>
          <p:cNvSpPr>
            <a:spLocks noGrp="1"/>
          </p:cNvSpPr>
          <p:nvPr>
            <p:ph type="title"/>
          </p:nvPr>
        </p:nvSpPr>
        <p:spPr/>
        <p:txBody>
          <a:bodyPr/>
          <a:lstStyle/>
          <a:p>
            <a:r>
              <a:rPr lang="en-US" dirty="0"/>
              <a:t>RPO </a:t>
            </a:r>
            <a:r>
              <a:rPr lang="en-US"/>
              <a:t>and </a:t>
            </a:r>
            <a:r>
              <a:rPr lang="en-US" smtClean="0"/>
              <a:t>RTO </a:t>
            </a:r>
            <a:r>
              <a:rPr lang="en-US" dirty="0"/>
              <a:t>(Very important)</a:t>
            </a:r>
          </a:p>
        </p:txBody>
      </p:sp>
      <p:sp>
        <p:nvSpPr>
          <p:cNvPr id="3" name="Text Placeholder 2">
            <a:extLst>
              <a:ext uri="{FF2B5EF4-FFF2-40B4-BE49-F238E27FC236}">
                <a16:creationId xmlns:a16="http://schemas.microsoft.com/office/drawing/2014/main" xmlns="" id="{076E4AA2-BC78-626C-FE97-7A660A5781D9}"/>
              </a:ext>
            </a:extLst>
          </p:cNvPr>
          <p:cNvSpPr>
            <a:spLocks noGrp="1"/>
          </p:cNvSpPr>
          <p:nvPr>
            <p:ph type="body" idx="1"/>
          </p:nvPr>
        </p:nvSpPr>
        <p:spPr/>
        <p:txBody>
          <a:bodyPr>
            <a:normAutofit/>
          </a:bodyPr>
          <a:lstStyle/>
          <a:p>
            <a:r>
              <a:rPr lang="en-US" dirty="0"/>
              <a:t>Recovery Time Objective</a:t>
            </a:r>
            <a:br>
              <a:rPr lang="en-US" dirty="0"/>
            </a:br>
            <a:endParaRPr lang="en-US" dirty="0"/>
          </a:p>
          <a:p>
            <a:r>
              <a:rPr lang="en-US" dirty="0"/>
              <a:t>The RTO is a measure of the user's tolerance to system downtime. </a:t>
            </a:r>
          </a:p>
          <a:p>
            <a:endParaRPr lang="en-US" dirty="0"/>
          </a:p>
          <a:p>
            <a:r>
              <a:rPr lang="en-US" dirty="0"/>
              <a:t>In other words, the RTO is the extent of acceptable system downtime. </a:t>
            </a:r>
          </a:p>
          <a:p>
            <a:endParaRPr lang="en-US" dirty="0"/>
          </a:p>
          <a:p>
            <a:r>
              <a:rPr lang="en-US" dirty="0"/>
              <a:t>For example, an RTO of 2 hours indicates that an organization will not be overly impacted if its system is down for up to 2 hours.</a:t>
            </a:r>
          </a:p>
        </p:txBody>
      </p:sp>
    </p:spTree>
    <p:extLst>
      <p:ext uri="{BB962C8B-B14F-4D97-AF65-F5344CB8AC3E}">
        <p14:creationId xmlns:p14="http://schemas.microsoft.com/office/powerpoint/2010/main" val="3941426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618</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Business Continuity Plan</vt:lpstr>
      <vt:lpstr>Business Continuity Plan</vt:lpstr>
      <vt:lpstr>Business Continuity Plan steps</vt:lpstr>
      <vt:lpstr>Business Continuity Plan steps</vt:lpstr>
      <vt:lpstr>Business Continuity Plan steps</vt:lpstr>
      <vt:lpstr>Disaster Recovery Planning</vt:lpstr>
      <vt:lpstr>Disaster Recovery Planning</vt:lpstr>
      <vt:lpstr>RPO and RTO (Very important)</vt:lpstr>
      <vt:lpstr>RPO and RPO (Very important)</vt:lpstr>
      <vt:lpstr>RPO and RPO (Very important)</vt:lpstr>
      <vt:lpstr>RPO and RPO (Very important)</vt:lpstr>
      <vt:lpstr>RPO and RPO (Very important)</vt:lpstr>
      <vt:lpstr>RPO and RTO (Very Important)</vt:lpstr>
      <vt:lpstr>Cold Site</vt:lpstr>
      <vt:lpstr>BCP vs DRP</vt:lpstr>
      <vt:lpstr>Testing the BCP and DRP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MUHAMMAD ALI - 13306</dc:creator>
  <cp:lastModifiedBy>Windows User</cp:lastModifiedBy>
  <cp:revision>2</cp:revision>
  <dcterms:created xsi:type="dcterms:W3CDTF">2023-05-13T06:26:31Z</dcterms:created>
  <dcterms:modified xsi:type="dcterms:W3CDTF">2024-05-04T09:08:51Z</dcterms:modified>
</cp:coreProperties>
</file>