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353" r:id="rId3"/>
    <p:sldId id="355" r:id="rId4"/>
    <p:sldId id="354" r:id="rId5"/>
    <p:sldId id="356" r:id="rId6"/>
    <p:sldId id="357" r:id="rId7"/>
    <p:sldId id="358" r:id="rId8"/>
    <p:sldId id="359" r:id="rId9"/>
    <p:sldId id="361" r:id="rId10"/>
    <p:sldId id="362" r:id="rId11"/>
    <p:sldId id="363" r:id="rId12"/>
    <p:sldId id="360" r:id="rId13"/>
    <p:sldId id="364" r:id="rId14"/>
    <p:sldId id="366" r:id="rId15"/>
    <p:sldId id="367" r:id="rId16"/>
    <p:sldId id="368" r:id="rId17"/>
    <p:sldId id="369" r:id="rId18"/>
    <p:sldId id="370" r:id="rId19"/>
    <p:sldId id="371" r:id="rId20"/>
    <p:sldId id="373" r:id="rId21"/>
    <p:sldId id="374" r:id="rId22"/>
    <p:sldId id="383" r:id="rId23"/>
    <p:sldId id="384" r:id="rId24"/>
    <p:sldId id="385" r:id="rId25"/>
    <p:sldId id="388" r:id="rId26"/>
    <p:sldId id="387" r:id="rId27"/>
    <p:sldId id="375" r:id="rId28"/>
    <p:sldId id="376" r:id="rId29"/>
    <p:sldId id="378" r:id="rId30"/>
    <p:sldId id="379" r:id="rId31"/>
    <p:sldId id="380" r:id="rId32"/>
    <p:sldId id="381"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65klfP/kWgPQAZ+MyMRoCwUvE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74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494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03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880281" y="921452"/>
            <a:ext cx="4985018" cy="326863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7200"/>
              <a:buFont typeface="Calibri"/>
              <a:buNone/>
            </a:pPr>
            <a:r>
              <a:rPr lang="en-US" sz="7200"/>
              <a:t>Lecture 8</a:t>
            </a:r>
            <a:endParaRPr dirty="0"/>
          </a:p>
        </p:txBody>
      </p:sp>
      <p:sp>
        <p:nvSpPr>
          <p:cNvPr id="90" name="Google Shape;90;p1"/>
          <p:cNvSpPr txBox="1">
            <a:spLocks noGrp="1"/>
          </p:cNvSpPr>
          <p:nvPr>
            <p:ph type="subTitle" idx="1"/>
          </p:nvPr>
        </p:nvSpPr>
        <p:spPr>
          <a:xfrm>
            <a:off x="880281" y="4285129"/>
            <a:ext cx="4985017" cy="14204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dirty="0"/>
              <a:t>CS494 – Information System Audit and Control </a:t>
            </a:r>
            <a:endParaRPr dirty="0"/>
          </a:p>
          <a:p>
            <a:pPr marL="0" lvl="0" indent="0" algn="l" rtl="0">
              <a:lnSpc>
                <a:spcPct val="90000"/>
              </a:lnSpc>
              <a:spcBef>
                <a:spcPts val="1000"/>
              </a:spcBef>
              <a:spcAft>
                <a:spcPts val="0"/>
              </a:spcAft>
              <a:buClr>
                <a:schemeClr val="dk1"/>
              </a:buClr>
              <a:buSzPts val="2400"/>
              <a:buNone/>
            </a:pPr>
            <a:r>
              <a:rPr lang="en-US" dirty="0"/>
              <a:t>1</a:t>
            </a:r>
            <a:r>
              <a:rPr lang="en-US" baseline="30000" dirty="0"/>
              <a:t>st</a:t>
            </a:r>
            <a:r>
              <a:rPr lang="en-US" dirty="0"/>
              <a:t> April 2023</a:t>
            </a:r>
            <a:endParaRPr dirty="0"/>
          </a:p>
        </p:txBody>
      </p:sp>
      <p:sp>
        <p:nvSpPr>
          <p:cNvPr id="91" name="Google Shape;91;p1"/>
          <p:cNvSpPr/>
          <p:nvPr/>
        </p:nvSpPr>
        <p:spPr>
          <a:xfrm>
            <a:off x="6000601" y="1073777"/>
            <a:ext cx="5623281" cy="4686943"/>
          </a:xfrm>
          <a:custGeom>
            <a:avLst/>
            <a:gdLst/>
            <a:ahLst/>
            <a:cxnLst/>
            <a:rect l="l" t="t" r="r" b="b"/>
            <a:pathLst>
              <a:path w="4574113" h="3812472" extrusionOk="0">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605E0-0404-1093-29E9-AAC05FEC9F7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51EF850-2303-015E-17AD-F1FD783DC746}"/>
              </a:ext>
            </a:extLst>
          </p:cNvPr>
          <p:cNvSpPr>
            <a:spLocks noGrp="1"/>
          </p:cNvSpPr>
          <p:nvPr>
            <p:ph type="body" idx="1"/>
          </p:nvPr>
        </p:nvSpPr>
        <p:spPr/>
        <p:txBody>
          <a:bodyPr>
            <a:normAutofit/>
          </a:bodyPr>
          <a:lstStyle/>
          <a:p>
            <a:pPr marL="114300" indent="0">
              <a:buNone/>
            </a:pPr>
            <a:r>
              <a:rPr lang="en-US" dirty="0"/>
              <a:t>An auditor reviewing the outsourcing process of an organization should be primarily concerned about which of the following?</a:t>
            </a:r>
          </a:p>
          <a:p>
            <a:pPr marL="114300" indent="0">
              <a:buNone/>
            </a:pPr>
            <a:endParaRPr lang="en-US" dirty="0"/>
          </a:p>
          <a:p>
            <a:pPr marL="114300" indent="0">
              <a:buNone/>
            </a:pPr>
            <a:r>
              <a:rPr lang="en-US" dirty="0"/>
              <a:t>1. The non-inclusion of the right to audit clause in the SLA</a:t>
            </a:r>
          </a:p>
          <a:p>
            <a:pPr marL="114300" indent="0">
              <a:buNone/>
            </a:pPr>
            <a:r>
              <a:rPr lang="en-US" dirty="0"/>
              <a:t>2. The business case not having been prepared</a:t>
            </a:r>
          </a:p>
          <a:p>
            <a:pPr marL="114300" indent="0">
              <a:buNone/>
            </a:pPr>
            <a:r>
              <a:rPr lang="en-US" dirty="0"/>
              <a:t>3. The unavailability of a source code escrow arrangement</a:t>
            </a:r>
          </a:p>
          <a:p>
            <a:pPr marL="114300" indent="0">
              <a:buNone/>
            </a:pPr>
            <a:r>
              <a:rPr lang="en-US" dirty="0"/>
              <a:t>4. The non-inclusion of a business continuity clause in the SLA</a:t>
            </a:r>
          </a:p>
        </p:txBody>
      </p:sp>
    </p:spTree>
    <p:extLst>
      <p:ext uri="{BB962C8B-B14F-4D97-AF65-F5344CB8AC3E}">
        <p14:creationId xmlns:p14="http://schemas.microsoft.com/office/powerpoint/2010/main" val="55027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C30F-6A5E-E01D-DF9A-E7C9D559773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44780E5-372F-0581-0C1F-F89B67F2371F}"/>
              </a:ext>
            </a:extLst>
          </p:cNvPr>
          <p:cNvSpPr>
            <a:spLocks noGrp="1"/>
          </p:cNvSpPr>
          <p:nvPr>
            <p:ph type="body" idx="1"/>
          </p:nvPr>
        </p:nvSpPr>
        <p:spPr/>
        <p:txBody>
          <a:bodyPr>
            <a:normAutofit/>
          </a:bodyPr>
          <a:lstStyle/>
          <a:p>
            <a:pPr marL="114300" indent="0">
              <a:buNone/>
            </a:pPr>
            <a:r>
              <a:rPr lang="en-US" dirty="0"/>
              <a:t>The prime objective of assigning process ownership in a system development project is to do which of the following?</a:t>
            </a:r>
          </a:p>
          <a:p>
            <a:pPr marL="114300" indent="0">
              <a:buNone/>
            </a:pPr>
            <a:endParaRPr lang="en-US" dirty="0"/>
          </a:p>
          <a:p>
            <a:pPr marL="114300" indent="0">
              <a:buNone/>
            </a:pPr>
            <a:r>
              <a:rPr lang="en-US" dirty="0"/>
              <a:t>1. Help in keeping an eye on the completion of the project</a:t>
            </a:r>
          </a:p>
          <a:p>
            <a:pPr marL="114300" indent="0">
              <a:buNone/>
            </a:pPr>
            <a:r>
              <a:rPr lang="en-US" dirty="0"/>
              <a:t>2. Help in efficient and effective UAT</a:t>
            </a:r>
          </a:p>
          <a:p>
            <a:pPr marL="114300" indent="0">
              <a:buNone/>
            </a:pPr>
            <a:r>
              <a:rPr lang="en-US" dirty="0"/>
              <a:t>3. Ensure that project requirements are aligned with business needs</a:t>
            </a:r>
          </a:p>
          <a:p>
            <a:pPr marL="114300" indent="0">
              <a:buNone/>
            </a:pPr>
            <a:r>
              <a:rPr lang="en-US" dirty="0"/>
              <a:t>4. Minimize the impact of scope creep</a:t>
            </a:r>
          </a:p>
        </p:txBody>
      </p:sp>
    </p:spTree>
    <p:extLst>
      <p:ext uri="{BB962C8B-B14F-4D97-AF65-F5344CB8AC3E}">
        <p14:creationId xmlns:p14="http://schemas.microsoft.com/office/powerpoint/2010/main" val="251309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EADD-26C8-944B-60D4-5545FE4D1449}"/>
              </a:ext>
            </a:extLst>
          </p:cNvPr>
          <p:cNvSpPr>
            <a:spLocks noGrp="1"/>
          </p:cNvSpPr>
          <p:nvPr>
            <p:ph type="title"/>
          </p:nvPr>
        </p:nvSpPr>
        <p:spPr/>
        <p:txBody>
          <a:bodyPr/>
          <a:lstStyle/>
          <a:p>
            <a:r>
              <a:rPr lang="en-US" dirty="0"/>
              <a:t>System Development Methodologies (read yourself)</a:t>
            </a:r>
          </a:p>
        </p:txBody>
      </p:sp>
      <p:sp>
        <p:nvSpPr>
          <p:cNvPr id="3" name="Text Placeholder 2">
            <a:extLst>
              <a:ext uri="{FF2B5EF4-FFF2-40B4-BE49-F238E27FC236}">
                <a16:creationId xmlns:a16="http://schemas.microsoft.com/office/drawing/2014/main" id="{0A7084CF-E768-490A-8DB3-B5C323F8D8C8}"/>
              </a:ext>
            </a:extLst>
          </p:cNvPr>
          <p:cNvSpPr>
            <a:spLocks noGrp="1"/>
          </p:cNvSpPr>
          <p:nvPr>
            <p:ph type="body" idx="1"/>
          </p:nvPr>
        </p:nvSpPr>
        <p:spPr>
          <a:xfrm>
            <a:off x="838200" y="1566153"/>
            <a:ext cx="10515600" cy="4610810"/>
          </a:xfrm>
        </p:spPr>
        <p:txBody>
          <a:bodyPr>
            <a:normAutofit/>
          </a:bodyPr>
          <a:lstStyle/>
          <a:p>
            <a:pPr marL="114300" indent="0">
              <a:buNone/>
            </a:pPr>
            <a:r>
              <a:rPr lang="en-US" dirty="0"/>
              <a:t>A systems development methodology is a structure that an organization uses to plan and control the development of information systems, software and business applications.</a:t>
            </a:r>
          </a:p>
          <a:p>
            <a:pPr marL="114300" indent="0">
              <a:buNone/>
            </a:pPr>
            <a:endParaRPr lang="en-US" dirty="0"/>
          </a:p>
          <a:p>
            <a:pPr marL="114300" indent="0">
              <a:buNone/>
            </a:pPr>
            <a:r>
              <a:rPr lang="en-US" dirty="0"/>
              <a:t>We will look over SDLC models, Phases and Software Development Methods</a:t>
            </a:r>
          </a:p>
          <a:p>
            <a:pPr marL="114300" indent="0">
              <a:buNone/>
            </a:pPr>
            <a:endParaRPr lang="en-US" dirty="0"/>
          </a:p>
          <a:p>
            <a:pPr marL="628650" indent="-514350">
              <a:buAutoNum type="arabicPeriod"/>
            </a:pPr>
            <a:r>
              <a:rPr lang="en-US" dirty="0"/>
              <a:t>Waterfall</a:t>
            </a:r>
          </a:p>
          <a:p>
            <a:pPr marL="628650" indent="-514350">
              <a:buAutoNum type="arabicPeriod"/>
            </a:pPr>
            <a:r>
              <a:rPr lang="en-US" dirty="0"/>
              <a:t>Iterative</a:t>
            </a:r>
          </a:p>
        </p:txBody>
      </p:sp>
    </p:spTree>
    <p:extLst>
      <p:ext uri="{BB962C8B-B14F-4D97-AF65-F5344CB8AC3E}">
        <p14:creationId xmlns:p14="http://schemas.microsoft.com/office/powerpoint/2010/main" val="379382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EADD-26C8-944B-60D4-5545FE4D1449}"/>
              </a:ext>
            </a:extLst>
          </p:cNvPr>
          <p:cNvSpPr>
            <a:spLocks noGrp="1"/>
          </p:cNvSpPr>
          <p:nvPr>
            <p:ph type="title"/>
          </p:nvPr>
        </p:nvSpPr>
        <p:spPr/>
        <p:txBody>
          <a:bodyPr/>
          <a:lstStyle/>
          <a:p>
            <a:r>
              <a:rPr lang="en-US" dirty="0"/>
              <a:t>Waterfall Model (read yourself)</a:t>
            </a:r>
          </a:p>
        </p:txBody>
      </p:sp>
      <p:sp>
        <p:nvSpPr>
          <p:cNvPr id="3" name="Text Placeholder 2">
            <a:extLst>
              <a:ext uri="{FF2B5EF4-FFF2-40B4-BE49-F238E27FC236}">
                <a16:creationId xmlns:a16="http://schemas.microsoft.com/office/drawing/2014/main" id="{0A7084CF-E768-490A-8DB3-B5C323F8D8C8}"/>
              </a:ext>
            </a:extLst>
          </p:cNvPr>
          <p:cNvSpPr>
            <a:spLocks noGrp="1"/>
          </p:cNvSpPr>
          <p:nvPr>
            <p:ph type="body" idx="1"/>
          </p:nvPr>
        </p:nvSpPr>
        <p:spPr/>
        <p:txBody>
          <a:bodyPr>
            <a:normAutofit/>
          </a:bodyPr>
          <a:lstStyle/>
          <a:p>
            <a:pPr marL="114300" indent="0">
              <a:buNone/>
            </a:pPr>
            <a:r>
              <a:rPr lang="en-US" dirty="0"/>
              <a:t>This model aims to ensure that mistakes are identified at an early stage and not during final acceptance testing.</a:t>
            </a:r>
          </a:p>
          <a:p>
            <a:pPr marL="114300" indent="0">
              <a:buNone/>
            </a:pPr>
            <a:endParaRPr lang="en-US" dirty="0"/>
          </a:p>
          <a:p>
            <a:r>
              <a:rPr lang="en-US" dirty="0"/>
              <a:t>The waterfall method is the most commonly adopted approach for developing business applications.</a:t>
            </a:r>
          </a:p>
          <a:p>
            <a:r>
              <a:rPr lang="en-US" dirty="0"/>
              <a:t>It works well when requirements are well defined and do not undergo frequent changes.</a:t>
            </a:r>
          </a:p>
        </p:txBody>
      </p:sp>
    </p:spTree>
    <p:extLst>
      <p:ext uri="{BB962C8B-B14F-4D97-AF65-F5344CB8AC3E}">
        <p14:creationId xmlns:p14="http://schemas.microsoft.com/office/powerpoint/2010/main" val="143493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191C-EBB7-6565-CB7D-A12B7A875F85}"/>
              </a:ext>
            </a:extLst>
          </p:cNvPr>
          <p:cNvSpPr>
            <a:spLocks noGrp="1"/>
          </p:cNvSpPr>
          <p:nvPr>
            <p:ph type="title"/>
          </p:nvPr>
        </p:nvSpPr>
        <p:spPr/>
        <p:txBody>
          <a:bodyPr/>
          <a:lstStyle/>
          <a:p>
            <a:r>
              <a:rPr lang="en-US" dirty="0"/>
              <a:t>Iterative Model (read yourself)</a:t>
            </a:r>
          </a:p>
        </p:txBody>
      </p:sp>
      <p:sp>
        <p:nvSpPr>
          <p:cNvPr id="3" name="Text Placeholder 2">
            <a:extLst>
              <a:ext uri="{FF2B5EF4-FFF2-40B4-BE49-F238E27FC236}">
                <a16:creationId xmlns:a16="http://schemas.microsoft.com/office/drawing/2014/main" id="{89784F29-B8C7-FBF7-95BA-F52F059A3A64}"/>
              </a:ext>
            </a:extLst>
          </p:cNvPr>
          <p:cNvSpPr>
            <a:spLocks noGrp="1"/>
          </p:cNvSpPr>
          <p:nvPr>
            <p:ph type="body" idx="1"/>
          </p:nvPr>
        </p:nvSpPr>
        <p:spPr/>
        <p:txBody>
          <a:bodyPr/>
          <a:lstStyle/>
          <a:p>
            <a:pPr marL="114300" indent="0">
              <a:buNone/>
            </a:pPr>
            <a:r>
              <a:rPr lang="en-US" dirty="0"/>
              <a:t>Breakdown large software development into manageable chunks.</a:t>
            </a:r>
          </a:p>
          <a:p>
            <a:pPr marL="114300" indent="0">
              <a:buNone/>
            </a:pPr>
            <a:endParaRPr lang="en-US" dirty="0"/>
          </a:p>
          <a:p>
            <a:pPr marL="114300" indent="0">
              <a:buNone/>
            </a:pPr>
            <a:r>
              <a:rPr lang="en-US" dirty="0"/>
              <a:t>Requirements are developed and tested in iterations until the entire application is built and tested.</a:t>
            </a:r>
          </a:p>
          <a:p>
            <a:pPr marL="114300" indent="0">
              <a:buNone/>
            </a:pPr>
            <a:endParaRPr lang="en-US" dirty="0"/>
          </a:p>
          <a:p>
            <a:pPr marL="114300" indent="0">
              <a:buNone/>
            </a:pPr>
            <a:r>
              <a:rPr lang="en-US" dirty="0"/>
              <a:t>Each development process goes through a cycle from requirement gathering to testing.</a:t>
            </a:r>
          </a:p>
        </p:txBody>
      </p:sp>
    </p:spTree>
    <p:extLst>
      <p:ext uri="{BB962C8B-B14F-4D97-AF65-F5344CB8AC3E}">
        <p14:creationId xmlns:p14="http://schemas.microsoft.com/office/powerpoint/2010/main" val="330679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E5E0-3E62-F8E3-46CB-D14827B676E9}"/>
              </a:ext>
            </a:extLst>
          </p:cNvPr>
          <p:cNvSpPr>
            <a:spLocks noGrp="1"/>
          </p:cNvSpPr>
          <p:nvPr>
            <p:ph type="title"/>
          </p:nvPr>
        </p:nvSpPr>
        <p:spPr/>
        <p:txBody>
          <a:bodyPr/>
          <a:lstStyle/>
          <a:p>
            <a:r>
              <a:rPr lang="en-US" dirty="0"/>
              <a:t>Phases of the SDLC</a:t>
            </a:r>
          </a:p>
        </p:txBody>
      </p:sp>
      <p:sp>
        <p:nvSpPr>
          <p:cNvPr id="3" name="Text Placeholder 2">
            <a:extLst>
              <a:ext uri="{FF2B5EF4-FFF2-40B4-BE49-F238E27FC236}">
                <a16:creationId xmlns:a16="http://schemas.microsoft.com/office/drawing/2014/main" id="{5C44FA7D-8C7D-99DC-2097-349A55163E3C}"/>
              </a:ext>
            </a:extLst>
          </p:cNvPr>
          <p:cNvSpPr>
            <a:spLocks noGrp="1"/>
          </p:cNvSpPr>
          <p:nvPr>
            <p:ph type="body" idx="1"/>
          </p:nvPr>
        </p:nvSpPr>
        <p:spPr>
          <a:xfrm>
            <a:off x="838200" y="1504612"/>
            <a:ext cx="10515600" cy="4886460"/>
          </a:xfrm>
        </p:spPr>
        <p:txBody>
          <a:bodyPr>
            <a:normAutofit/>
          </a:bodyPr>
          <a:lstStyle/>
          <a:p>
            <a:pPr marL="628650" indent="-514350">
              <a:buFont typeface="+mj-lt"/>
              <a:buAutoNum type="arabicPeriod"/>
            </a:pPr>
            <a:r>
              <a:rPr lang="en-US" dirty="0"/>
              <a:t>Feasibility Study</a:t>
            </a:r>
          </a:p>
          <a:p>
            <a:pPr marL="628650" indent="-514350">
              <a:buFont typeface="+mj-lt"/>
              <a:buAutoNum type="arabicPeriod"/>
            </a:pPr>
            <a:r>
              <a:rPr lang="en-US" dirty="0"/>
              <a:t>Requirement Gathering</a:t>
            </a:r>
          </a:p>
          <a:p>
            <a:pPr marL="628650" indent="-514350">
              <a:buFont typeface="+mj-lt"/>
              <a:buAutoNum type="arabicPeriod"/>
            </a:pPr>
            <a:r>
              <a:rPr lang="en-US" dirty="0"/>
              <a:t>Software Selection and Acquisition</a:t>
            </a:r>
          </a:p>
          <a:p>
            <a:pPr lvl="1">
              <a:buFont typeface="Arial" panose="020B0604020202020204" pitchFamily="34" charset="0"/>
              <a:buChar char="•"/>
            </a:pPr>
            <a:r>
              <a:rPr lang="en-US" dirty="0"/>
              <a:t>System design (if to be made inhouse)</a:t>
            </a:r>
          </a:p>
          <a:p>
            <a:pPr lvl="1"/>
            <a:r>
              <a:rPr lang="en-US" dirty="0"/>
              <a:t>Request for proposal (if off the shelf procurement)</a:t>
            </a:r>
          </a:p>
          <a:p>
            <a:pPr marL="628650" indent="-514350">
              <a:buFont typeface="+mj-lt"/>
              <a:buAutoNum type="arabicPeriod"/>
            </a:pPr>
            <a:r>
              <a:rPr lang="en-US" dirty="0"/>
              <a:t>Development / Configuration</a:t>
            </a:r>
          </a:p>
          <a:p>
            <a:pPr lvl="1"/>
            <a:r>
              <a:rPr lang="en-US" dirty="0"/>
              <a:t>If inhouse then development </a:t>
            </a:r>
          </a:p>
          <a:p>
            <a:pPr lvl="1"/>
            <a:r>
              <a:rPr lang="en-US" dirty="0"/>
              <a:t>If off-the-shelf then configuration </a:t>
            </a:r>
          </a:p>
          <a:p>
            <a:pPr marL="628650" indent="-514350">
              <a:buFont typeface="+mj-lt"/>
              <a:buAutoNum type="arabicPeriod"/>
            </a:pPr>
            <a:r>
              <a:rPr lang="en-US" dirty="0"/>
              <a:t>Testing </a:t>
            </a:r>
          </a:p>
          <a:p>
            <a:pPr marL="628650" indent="-514350">
              <a:buFont typeface="+mj-lt"/>
              <a:buAutoNum type="arabicPeriod"/>
            </a:pPr>
            <a:r>
              <a:rPr lang="en-US" dirty="0"/>
              <a:t>Post implementation Review </a:t>
            </a:r>
            <a:endParaRPr lang="en-US" sz="2400" dirty="0"/>
          </a:p>
          <a:p>
            <a:pPr marL="1028700" lvl="2" indent="-457200">
              <a:spcBef>
                <a:spcPts val="1000"/>
              </a:spcBef>
              <a:buFont typeface="+mj-lt"/>
              <a:buAutoNum type="arabicPeriod"/>
            </a:pPr>
            <a:endParaRPr lang="en-US" sz="2400" dirty="0"/>
          </a:p>
        </p:txBody>
      </p:sp>
    </p:spTree>
    <p:extLst>
      <p:ext uri="{BB962C8B-B14F-4D97-AF65-F5344CB8AC3E}">
        <p14:creationId xmlns:p14="http://schemas.microsoft.com/office/powerpoint/2010/main" val="232809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AD40-B5E8-D52B-99D8-76B95E2BDCFA}"/>
              </a:ext>
            </a:extLst>
          </p:cNvPr>
          <p:cNvSpPr>
            <a:spLocks noGrp="1"/>
          </p:cNvSpPr>
          <p:nvPr>
            <p:ph type="title"/>
          </p:nvPr>
        </p:nvSpPr>
        <p:spPr/>
        <p:txBody>
          <a:bodyPr/>
          <a:lstStyle/>
          <a:p>
            <a:r>
              <a:rPr lang="en-US" dirty="0"/>
              <a:t>IS auditor role in SDLC Project Management</a:t>
            </a:r>
          </a:p>
        </p:txBody>
      </p:sp>
      <p:sp>
        <p:nvSpPr>
          <p:cNvPr id="3" name="Text Placeholder 2">
            <a:extLst>
              <a:ext uri="{FF2B5EF4-FFF2-40B4-BE49-F238E27FC236}">
                <a16:creationId xmlns:a16="http://schemas.microsoft.com/office/drawing/2014/main" id="{EAA78625-B642-DEED-28D9-261CE55D4C52}"/>
              </a:ext>
            </a:extLst>
          </p:cNvPr>
          <p:cNvSpPr>
            <a:spLocks noGrp="1"/>
          </p:cNvSpPr>
          <p:nvPr>
            <p:ph type="body" idx="1"/>
          </p:nvPr>
        </p:nvSpPr>
        <p:spPr>
          <a:xfrm>
            <a:off x="838200" y="1825625"/>
            <a:ext cx="10515600" cy="4828094"/>
          </a:xfrm>
        </p:spPr>
        <p:txBody>
          <a:bodyPr>
            <a:normAutofit/>
          </a:bodyPr>
          <a:lstStyle/>
          <a:p>
            <a:r>
              <a:rPr lang="en-US" dirty="0"/>
              <a:t>Levels of oversight by project committee/board</a:t>
            </a:r>
          </a:p>
          <a:p>
            <a:r>
              <a:rPr lang="en-US" dirty="0"/>
              <a:t>Risk management methods within the project</a:t>
            </a:r>
          </a:p>
          <a:p>
            <a:r>
              <a:rPr lang="en-US" dirty="0"/>
              <a:t>Cost management</a:t>
            </a:r>
          </a:p>
          <a:p>
            <a:r>
              <a:rPr lang="en-US" dirty="0"/>
              <a:t>Reporting processes to senior management</a:t>
            </a:r>
          </a:p>
          <a:p>
            <a:r>
              <a:rPr lang="en-US" dirty="0"/>
              <a:t>Change control processes</a:t>
            </a:r>
          </a:p>
          <a:p>
            <a:r>
              <a:rPr lang="en-US" dirty="0"/>
              <a:t>Stakeholder management involvement</a:t>
            </a:r>
          </a:p>
          <a:p>
            <a:r>
              <a:rPr lang="en-US" dirty="0"/>
              <a:t>Sign-off process (at a minimum, signed approvals from systems development and user management responsible for the cost of the project and/or use of the system</a:t>
            </a:r>
          </a:p>
        </p:txBody>
      </p:sp>
    </p:spTree>
    <p:extLst>
      <p:ext uri="{BB962C8B-B14F-4D97-AF65-F5344CB8AC3E}">
        <p14:creationId xmlns:p14="http://schemas.microsoft.com/office/powerpoint/2010/main" val="217260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092D-5D57-05BC-6B63-12AEB1AD1597}"/>
              </a:ext>
            </a:extLst>
          </p:cNvPr>
          <p:cNvSpPr>
            <a:spLocks noGrp="1"/>
          </p:cNvSpPr>
          <p:nvPr>
            <p:ph type="title"/>
          </p:nvPr>
        </p:nvSpPr>
        <p:spPr/>
        <p:txBody>
          <a:bodyPr/>
          <a:lstStyle/>
          <a:p>
            <a:r>
              <a:rPr lang="en-US" dirty="0"/>
              <a:t>Software Development Methods (read yourself)</a:t>
            </a:r>
          </a:p>
        </p:txBody>
      </p:sp>
      <p:sp>
        <p:nvSpPr>
          <p:cNvPr id="3" name="Text Placeholder 2">
            <a:extLst>
              <a:ext uri="{FF2B5EF4-FFF2-40B4-BE49-F238E27FC236}">
                <a16:creationId xmlns:a16="http://schemas.microsoft.com/office/drawing/2014/main" id="{4C82CF6A-28D0-F748-684E-FECD627E2897}"/>
              </a:ext>
            </a:extLst>
          </p:cNvPr>
          <p:cNvSpPr>
            <a:spLocks noGrp="1"/>
          </p:cNvSpPr>
          <p:nvPr>
            <p:ph type="body" idx="1"/>
          </p:nvPr>
        </p:nvSpPr>
        <p:spPr>
          <a:xfrm>
            <a:off x="838200" y="1854808"/>
            <a:ext cx="10515600" cy="4779456"/>
          </a:xfrm>
        </p:spPr>
        <p:txBody>
          <a:bodyPr>
            <a:normAutofit fontScale="85000" lnSpcReduction="20000"/>
          </a:bodyPr>
          <a:lstStyle/>
          <a:p>
            <a:pPr marL="114300" indent="0">
              <a:buNone/>
            </a:pPr>
            <a:r>
              <a:rPr lang="en-US" b="1" dirty="0"/>
              <a:t>Prototyping—Evolutionary Development</a:t>
            </a:r>
          </a:p>
          <a:p>
            <a:pPr marL="114300" indent="0">
              <a:buNone/>
            </a:pPr>
            <a:endParaRPr lang="en-US" dirty="0"/>
          </a:p>
          <a:p>
            <a:pPr marL="114300" indent="0">
              <a:buNone/>
            </a:pPr>
            <a:r>
              <a:rPr lang="en-US" dirty="0"/>
              <a:t>Creating an initial, incomplete version of the software, called a prototype, and refining it iteratively until it meets the desired specifications.</a:t>
            </a:r>
          </a:p>
          <a:p>
            <a:pPr marL="114300" indent="0">
              <a:buNone/>
            </a:pPr>
            <a:endParaRPr lang="en-US" dirty="0"/>
          </a:p>
          <a:p>
            <a:pPr marL="114300" indent="0">
              <a:buNone/>
            </a:pPr>
            <a:r>
              <a:rPr lang="en-US" dirty="0"/>
              <a:t>Evolutionary development is an approach that involves building a software system incrementally, with each iteration adding more functionality to the system.</a:t>
            </a:r>
          </a:p>
          <a:p>
            <a:pPr marL="114300" indent="0">
              <a:buNone/>
            </a:pPr>
            <a:endParaRPr lang="en-US" dirty="0"/>
          </a:p>
          <a:p>
            <a:pPr marL="114300" indent="0">
              <a:buNone/>
            </a:pPr>
            <a:r>
              <a:rPr lang="en-US" dirty="0"/>
              <a:t>With prototyping evolutionary development, the software development team can receive feedback from users early in the development process and make changes accordingly, which can save time and resources. This approach also allows for flexibility in the development process, as changes can be made to the software system at any point in the development cycle.</a:t>
            </a:r>
          </a:p>
          <a:p>
            <a:pPr marL="114300" indent="0">
              <a:buNone/>
            </a:pPr>
            <a:endParaRPr lang="en-US" dirty="0"/>
          </a:p>
          <a:p>
            <a:pPr marL="114300" indent="0">
              <a:buNone/>
            </a:pPr>
            <a:endParaRPr lang="en-US" dirty="0"/>
          </a:p>
          <a:p>
            <a:pPr marL="628650" indent="-514350">
              <a:buAutoNum type="arabicPeriod"/>
            </a:pPr>
            <a:endParaRPr lang="en-US" dirty="0"/>
          </a:p>
          <a:p>
            <a:pPr marL="114300" indent="0">
              <a:buNone/>
            </a:pPr>
            <a:endParaRPr lang="en-US" dirty="0"/>
          </a:p>
        </p:txBody>
      </p:sp>
    </p:spTree>
    <p:extLst>
      <p:ext uri="{BB962C8B-B14F-4D97-AF65-F5344CB8AC3E}">
        <p14:creationId xmlns:p14="http://schemas.microsoft.com/office/powerpoint/2010/main" val="332531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092D-5D57-05BC-6B63-12AEB1AD1597}"/>
              </a:ext>
            </a:extLst>
          </p:cNvPr>
          <p:cNvSpPr>
            <a:spLocks noGrp="1"/>
          </p:cNvSpPr>
          <p:nvPr>
            <p:ph type="title"/>
          </p:nvPr>
        </p:nvSpPr>
        <p:spPr/>
        <p:txBody>
          <a:bodyPr/>
          <a:lstStyle/>
          <a:p>
            <a:r>
              <a:rPr lang="en-US" dirty="0"/>
              <a:t>Software Development Methods (read yourself)</a:t>
            </a:r>
          </a:p>
        </p:txBody>
      </p:sp>
      <p:sp>
        <p:nvSpPr>
          <p:cNvPr id="3" name="Text Placeholder 2">
            <a:extLst>
              <a:ext uri="{FF2B5EF4-FFF2-40B4-BE49-F238E27FC236}">
                <a16:creationId xmlns:a16="http://schemas.microsoft.com/office/drawing/2014/main" id="{4C82CF6A-28D0-F748-684E-FECD627E2897}"/>
              </a:ext>
            </a:extLst>
          </p:cNvPr>
          <p:cNvSpPr>
            <a:spLocks noGrp="1"/>
          </p:cNvSpPr>
          <p:nvPr>
            <p:ph type="body" idx="1"/>
          </p:nvPr>
        </p:nvSpPr>
        <p:spPr>
          <a:xfrm>
            <a:off x="838200" y="1575880"/>
            <a:ext cx="10515600" cy="5282119"/>
          </a:xfrm>
        </p:spPr>
        <p:txBody>
          <a:bodyPr>
            <a:normAutofit fontScale="85000" lnSpcReduction="20000"/>
          </a:bodyPr>
          <a:lstStyle/>
          <a:p>
            <a:pPr marL="114300" indent="0">
              <a:buNone/>
            </a:pPr>
            <a:r>
              <a:rPr lang="en-US" b="1" dirty="0"/>
              <a:t>Rapid Application Development</a:t>
            </a:r>
          </a:p>
          <a:p>
            <a:pPr marL="114300" indent="0">
              <a:buNone/>
            </a:pPr>
            <a:endParaRPr lang="en-US" dirty="0"/>
          </a:p>
          <a:p>
            <a:pPr marL="114300" indent="0">
              <a:buNone/>
            </a:pPr>
            <a:r>
              <a:rPr lang="en-US" dirty="0"/>
              <a:t>Rapid Application Development (RAD) is a software development methodology that emphasizes on rapid prototyping and iterative development. It is designed to create software systems quickly by involving users in the design process and rapidly prototyping and iterating the system until it meets their requirements.</a:t>
            </a:r>
          </a:p>
          <a:p>
            <a:pPr marL="114300" indent="0">
              <a:buNone/>
            </a:pPr>
            <a:endParaRPr lang="en-US" dirty="0"/>
          </a:p>
          <a:p>
            <a:r>
              <a:rPr lang="en-US" dirty="0"/>
              <a:t>Small, well-trained development teams</a:t>
            </a:r>
          </a:p>
          <a:p>
            <a:r>
              <a:rPr lang="en-US" dirty="0"/>
              <a:t>Evolutionary prototypes</a:t>
            </a:r>
          </a:p>
          <a:p>
            <a:r>
              <a:rPr lang="en-US" dirty="0"/>
              <a:t>Integrated power tools that support modeling, prototyping and component reusability</a:t>
            </a:r>
          </a:p>
          <a:p>
            <a:r>
              <a:rPr lang="en-US" dirty="0"/>
              <a:t>A central repository</a:t>
            </a:r>
          </a:p>
          <a:p>
            <a:r>
              <a:rPr lang="en-US" dirty="0"/>
              <a:t>Interactive requirements and design workshops</a:t>
            </a:r>
          </a:p>
          <a:p>
            <a:r>
              <a:rPr lang="en-US" dirty="0"/>
              <a:t>Rigid limits on development time frames</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014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780-8B9A-5222-3968-60A8514D237E}"/>
              </a:ext>
            </a:extLst>
          </p:cNvPr>
          <p:cNvSpPr>
            <a:spLocks noGrp="1"/>
          </p:cNvSpPr>
          <p:nvPr>
            <p:ph type="title"/>
          </p:nvPr>
        </p:nvSpPr>
        <p:spPr/>
        <p:txBody>
          <a:bodyPr/>
          <a:lstStyle/>
          <a:p>
            <a:r>
              <a:rPr lang="en-US" dirty="0"/>
              <a:t>Software Development Methods (read yourself)</a:t>
            </a:r>
          </a:p>
        </p:txBody>
      </p:sp>
      <p:sp>
        <p:nvSpPr>
          <p:cNvPr id="3" name="Text Placeholder 2">
            <a:extLst>
              <a:ext uri="{FF2B5EF4-FFF2-40B4-BE49-F238E27FC236}">
                <a16:creationId xmlns:a16="http://schemas.microsoft.com/office/drawing/2014/main" id="{8EE37F6D-EB91-36F6-9C39-97D074E42853}"/>
              </a:ext>
            </a:extLst>
          </p:cNvPr>
          <p:cNvSpPr>
            <a:spLocks noGrp="1"/>
          </p:cNvSpPr>
          <p:nvPr>
            <p:ph type="body" idx="1"/>
          </p:nvPr>
        </p:nvSpPr>
        <p:spPr>
          <a:xfrm>
            <a:off x="838200" y="1527244"/>
            <a:ext cx="10515600" cy="5165386"/>
          </a:xfrm>
        </p:spPr>
        <p:txBody>
          <a:bodyPr>
            <a:normAutofit lnSpcReduction="10000"/>
          </a:bodyPr>
          <a:lstStyle/>
          <a:p>
            <a:pPr marL="114300" indent="0">
              <a:buNone/>
            </a:pPr>
            <a:r>
              <a:rPr lang="en-US" b="1" dirty="0"/>
              <a:t>Agile Development</a:t>
            </a:r>
            <a:br>
              <a:rPr lang="en-US" b="1" dirty="0"/>
            </a:br>
            <a:endParaRPr lang="en-US" dirty="0"/>
          </a:p>
          <a:p>
            <a:pPr marL="114300" indent="0">
              <a:buNone/>
            </a:pPr>
            <a:r>
              <a:rPr lang="en-US" dirty="0"/>
              <a:t>Agile software development is a methodology that emphasizes on adaptive planning, evolutionary development, continuous delivery, and rapid and flexible response to changes in customer requirements.</a:t>
            </a:r>
            <a:br>
              <a:rPr lang="en-US" dirty="0"/>
            </a:br>
            <a:endParaRPr lang="en-US" dirty="0"/>
          </a:p>
          <a:p>
            <a:pPr marL="114300" indent="0">
              <a:buNone/>
            </a:pPr>
            <a:r>
              <a:rPr lang="en-US" dirty="0"/>
              <a:t>Agile teams work in short iterations, usually lasting between one and four weeks, and involve all stakeholders in the development process. These iterations allow for continuous feedback, testing, and refinement of the software, ensuring that it meets the needs of the end-users.</a:t>
            </a:r>
          </a:p>
          <a:p>
            <a:pPr marL="114300" indent="0">
              <a:buNone/>
            </a:pPr>
            <a:r>
              <a:rPr lang="en-US" dirty="0"/>
              <a:t>Scrum boards, standup meetings, timeboxing..</a:t>
            </a:r>
          </a:p>
          <a:p>
            <a:pPr marL="114300" indent="0">
              <a:buNone/>
            </a:pPr>
            <a:endParaRPr lang="en-US" dirty="0"/>
          </a:p>
        </p:txBody>
      </p:sp>
    </p:spTree>
    <p:extLst>
      <p:ext uri="{BB962C8B-B14F-4D97-AF65-F5344CB8AC3E}">
        <p14:creationId xmlns:p14="http://schemas.microsoft.com/office/powerpoint/2010/main" val="27069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3A8F-4A7C-9E9C-A294-D38F397D62E5}"/>
              </a:ext>
            </a:extLst>
          </p:cNvPr>
          <p:cNvSpPr>
            <a:spLocks noGrp="1"/>
          </p:cNvSpPr>
          <p:nvPr>
            <p:ph type="title"/>
          </p:nvPr>
        </p:nvSpPr>
        <p:spPr/>
        <p:txBody>
          <a:bodyPr/>
          <a:lstStyle/>
          <a:p>
            <a:r>
              <a:rPr lang="en-US" dirty="0"/>
              <a:t>Recap of Information Systems Acquisition,</a:t>
            </a:r>
            <a:br>
              <a:rPr lang="en-US" dirty="0"/>
            </a:br>
            <a:r>
              <a:rPr lang="en-US" dirty="0"/>
              <a:t>Development, and Implementation</a:t>
            </a:r>
          </a:p>
        </p:txBody>
      </p:sp>
      <p:sp>
        <p:nvSpPr>
          <p:cNvPr id="3" name="Text Placeholder 2">
            <a:extLst>
              <a:ext uri="{FF2B5EF4-FFF2-40B4-BE49-F238E27FC236}">
                <a16:creationId xmlns:a16="http://schemas.microsoft.com/office/drawing/2014/main" id="{8335ADB8-8363-0DFD-192E-49B66AF508C8}"/>
              </a:ext>
            </a:extLst>
          </p:cNvPr>
          <p:cNvSpPr>
            <a:spLocks noGrp="1"/>
          </p:cNvSpPr>
          <p:nvPr>
            <p:ph type="body" idx="1"/>
          </p:nvPr>
        </p:nvSpPr>
        <p:spPr/>
        <p:txBody>
          <a:bodyPr/>
          <a:lstStyle/>
          <a:p>
            <a:pPr marL="114300" indent="0">
              <a:buNone/>
            </a:pPr>
            <a:endParaRPr lang="en-US" dirty="0"/>
          </a:p>
          <a:p>
            <a:r>
              <a:rPr lang="en-US" dirty="0"/>
              <a:t>Project management structure</a:t>
            </a:r>
          </a:p>
          <a:p>
            <a:r>
              <a:rPr lang="en-US" dirty="0"/>
              <a:t>Business case and feasibility analysis</a:t>
            </a:r>
          </a:p>
          <a:p>
            <a:r>
              <a:rPr lang="en-US" dirty="0"/>
              <a:t>System development methodologies</a:t>
            </a:r>
          </a:p>
          <a:p>
            <a:r>
              <a:rPr lang="en-US" dirty="0"/>
              <a:t>Control identification and design</a:t>
            </a:r>
          </a:p>
        </p:txBody>
      </p:sp>
    </p:spTree>
    <p:extLst>
      <p:ext uri="{BB962C8B-B14F-4D97-AF65-F5344CB8AC3E}">
        <p14:creationId xmlns:p14="http://schemas.microsoft.com/office/powerpoint/2010/main" val="22141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F8D6-05CA-B3E8-458D-3588CE73F462}"/>
              </a:ext>
            </a:extLst>
          </p:cNvPr>
          <p:cNvSpPr>
            <a:spLocks noGrp="1"/>
          </p:cNvSpPr>
          <p:nvPr>
            <p:ph type="title"/>
          </p:nvPr>
        </p:nvSpPr>
        <p:spPr/>
        <p:txBody>
          <a:bodyPr/>
          <a:lstStyle/>
          <a:p>
            <a:r>
              <a:rPr lang="en-US" dirty="0"/>
              <a:t>RAD vs Prototyping vs Agile </a:t>
            </a:r>
          </a:p>
        </p:txBody>
      </p:sp>
      <p:sp>
        <p:nvSpPr>
          <p:cNvPr id="3" name="Text Placeholder 2">
            <a:extLst>
              <a:ext uri="{FF2B5EF4-FFF2-40B4-BE49-F238E27FC236}">
                <a16:creationId xmlns:a16="http://schemas.microsoft.com/office/drawing/2014/main" id="{E3CA774A-7CD2-90FE-3320-1AD7D7839AB9}"/>
              </a:ext>
            </a:extLst>
          </p:cNvPr>
          <p:cNvSpPr>
            <a:spLocks noGrp="1"/>
          </p:cNvSpPr>
          <p:nvPr>
            <p:ph type="body" idx="1"/>
          </p:nvPr>
        </p:nvSpPr>
        <p:spPr/>
        <p:txBody>
          <a:bodyPr>
            <a:normAutofit/>
          </a:bodyPr>
          <a:lstStyle/>
          <a:p>
            <a:pPr marL="114300" indent="0">
              <a:buNone/>
            </a:pPr>
            <a:r>
              <a:rPr lang="en-US" dirty="0"/>
              <a:t>Agile is focused on delivering working software frequently, while prototyping is focused on creating a model of the system that can be evaluated and improved iteratively. RAD is focused on delivering a functional system that meets the needs of the end-users in a shorter time frame.</a:t>
            </a:r>
          </a:p>
          <a:p>
            <a:pPr marL="114300" indent="0">
              <a:buNone/>
            </a:pPr>
            <a:endParaRPr lang="en-US" dirty="0"/>
          </a:p>
          <a:p>
            <a:pPr marL="114300" indent="0">
              <a:buNone/>
            </a:pPr>
            <a:r>
              <a:rPr lang="en-US" dirty="0"/>
              <a:t>The choice between Agile, Prototyping, and RAD will depend on the specific needs of the project, the development team's skills, and the available resources.</a:t>
            </a:r>
          </a:p>
        </p:txBody>
      </p:sp>
    </p:spTree>
    <p:extLst>
      <p:ext uri="{BB962C8B-B14F-4D97-AF65-F5344CB8AC3E}">
        <p14:creationId xmlns:p14="http://schemas.microsoft.com/office/powerpoint/2010/main" val="352316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1DD0-0269-3D4C-E235-80ADB828772F}"/>
              </a:ext>
            </a:extLst>
          </p:cNvPr>
          <p:cNvSpPr>
            <a:spLocks noGrp="1"/>
          </p:cNvSpPr>
          <p:nvPr>
            <p:ph type="title"/>
          </p:nvPr>
        </p:nvSpPr>
        <p:spPr/>
        <p:txBody>
          <a:bodyPr/>
          <a:lstStyle/>
          <a:p>
            <a:r>
              <a:rPr lang="en-US" dirty="0"/>
              <a:t>Software Development Methods</a:t>
            </a:r>
          </a:p>
        </p:txBody>
      </p:sp>
      <p:sp>
        <p:nvSpPr>
          <p:cNvPr id="3" name="Text Placeholder 2">
            <a:extLst>
              <a:ext uri="{FF2B5EF4-FFF2-40B4-BE49-F238E27FC236}">
                <a16:creationId xmlns:a16="http://schemas.microsoft.com/office/drawing/2014/main" id="{3D471F4F-140E-2996-62D1-00D4127B4995}"/>
              </a:ext>
            </a:extLst>
          </p:cNvPr>
          <p:cNvSpPr>
            <a:spLocks noGrp="1"/>
          </p:cNvSpPr>
          <p:nvPr>
            <p:ph type="body" idx="1"/>
          </p:nvPr>
        </p:nvSpPr>
        <p:spPr>
          <a:xfrm>
            <a:off x="838200" y="1548049"/>
            <a:ext cx="10515600" cy="4944826"/>
          </a:xfrm>
        </p:spPr>
        <p:txBody>
          <a:bodyPr>
            <a:normAutofit fontScale="92500" lnSpcReduction="10000"/>
          </a:bodyPr>
          <a:lstStyle/>
          <a:p>
            <a:pPr marL="114300" indent="0">
              <a:buNone/>
            </a:pPr>
            <a:r>
              <a:rPr lang="en-US" b="1" dirty="0"/>
              <a:t>Reverse Engineering</a:t>
            </a:r>
          </a:p>
          <a:p>
            <a:pPr marL="114300" indent="0">
              <a:buNone/>
            </a:pPr>
            <a:r>
              <a:rPr lang="en-US" dirty="0"/>
              <a:t>Reverse engineering is the process of studying and analyzing an application, a software application or a product to see how it functions and to use that information to develop a similar system.</a:t>
            </a:r>
          </a:p>
          <a:p>
            <a:pPr marL="114300" indent="0">
              <a:buNone/>
            </a:pPr>
            <a:endParaRPr lang="en-US" dirty="0"/>
          </a:p>
          <a:p>
            <a:pPr marL="114300" indent="0">
              <a:buNone/>
            </a:pPr>
            <a:r>
              <a:rPr lang="en-US" b="1" dirty="0"/>
              <a:t>DevOps</a:t>
            </a:r>
          </a:p>
          <a:p>
            <a:pPr marL="114300" indent="0">
              <a:buNone/>
            </a:pPr>
            <a:r>
              <a:rPr lang="en-US" dirty="0"/>
              <a:t>In DevOps, software development and operations teams work together throughout the entire software development life cycle, from planning and design to testing, deployment, and maintenance. DevOps processes automate the development pipeline, ensuring that code is automatically built, tested, and deployed to production environments. DevOps practices include continuous integration, continuous delivery, and continuous deployment.</a:t>
            </a:r>
          </a:p>
        </p:txBody>
      </p:sp>
    </p:spTree>
    <p:extLst>
      <p:ext uri="{BB962C8B-B14F-4D97-AF65-F5344CB8AC3E}">
        <p14:creationId xmlns:p14="http://schemas.microsoft.com/office/powerpoint/2010/main" val="4240646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7CFC-A275-85E7-FAAF-7A1703A0EB9F}"/>
              </a:ext>
            </a:extLst>
          </p:cNvPr>
          <p:cNvSpPr>
            <a:spLocks noGrp="1"/>
          </p:cNvSpPr>
          <p:nvPr>
            <p:ph type="title"/>
          </p:nvPr>
        </p:nvSpPr>
        <p:spPr/>
        <p:txBody>
          <a:bodyPr/>
          <a:lstStyle/>
          <a:p>
            <a:r>
              <a:rPr lang="en-US" dirty="0"/>
              <a:t>Software Testing methods (read yourself)</a:t>
            </a:r>
          </a:p>
        </p:txBody>
      </p:sp>
      <p:sp>
        <p:nvSpPr>
          <p:cNvPr id="3" name="Text Placeholder 2">
            <a:extLst>
              <a:ext uri="{FF2B5EF4-FFF2-40B4-BE49-F238E27FC236}">
                <a16:creationId xmlns:a16="http://schemas.microsoft.com/office/drawing/2014/main" id="{1D07A78B-E180-AD39-3EEB-B6B2562B1EEC}"/>
              </a:ext>
            </a:extLst>
          </p:cNvPr>
          <p:cNvSpPr>
            <a:spLocks noGrp="1"/>
          </p:cNvSpPr>
          <p:nvPr>
            <p:ph type="body" idx="1"/>
          </p:nvPr>
        </p:nvSpPr>
        <p:spPr/>
        <p:txBody>
          <a:bodyPr/>
          <a:lstStyle/>
          <a:p>
            <a:r>
              <a:rPr lang="en-US" dirty="0"/>
              <a:t>Alpha and beta testing</a:t>
            </a:r>
          </a:p>
          <a:p>
            <a:r>
              <a:rPr lang="en-US" dirty="0"/>
              <a:t>Black box testing</a:t>
            </a:r>
          </a:p>
          <a:p>
            <a:r>
              <a:rPr lang="en-US" dirty="0"/>
              <a:t>White box testing</a:t>
            </a:r>
          </a:p>
          <a:p>
            <a:r>
              <a:rPr lang="en-US" dirty="0"/>
              <a:t>Pilot / POC testing </a:t>
            </a:r>
            <a:r>
              <a:rPr lang="en-US" dirty="0" err="1"/>
              <a:t>etc</a:t>
            </a:r>
            <a:r>
              <a:rPr lang="en-US" dirty="0"/>
              <a:t> etc..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0991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7478-9C40-2621-B945-940EFDC6A8B7}"/>
              </a:ext>
            </a:extLst>
          </p:cNvPr>
          <p:cNvSpPr>
            <a:spLocks noGrp="1"/>
          </p:cNvSpPr>
          <p:nvPr>
            <p:ph type="title"/>
          </p:nvPr>
        </p:nvSpPr>
        <p:spPr/>
        <p:txBody>
          <a:bodyPr/>
          <a:lstStyle/>
          <a:p>
            <a:r>
              <a:rPr lang="en-US" dirty="0"/>
              <a:t>IS Auditors Role in Software Testing  </a:t>
            </a:r>
          </a:p>
        </p:txBody>
      </p:sp>
      <p:sp>
        <p:nvSpPr>
          <p:cNvPr id="3" name="Text Placeholder 2">
            <a:extLst>
              <a:ext uri="{FF2B5EF4-FFF2-40B4-BE49-F238E27FC236}">
                <a16:creationId xmlns:a16="http://schemas.microsoft.com/office/drawing/2014/main" id="{E011CF70-62D5-87DC-BEC3-FE7B13089F76}"/>
              </a:ext>
            </a:extLst>
          </p:cNvPr>
          <p:cNvSpPr>
            <a:spLocks noGrp="1"/>
          </p:cNvSpPr>
          <p:nvPr>
            <p:ph type="body" idx="1"/>
          </p:nvPr>
        </p:nvSpPr>
        <p:spPr>
          <a:xfrm>
            <a:off x="838200" y="1825625"/>
            <a:ext cx="10515600" cy="4896188"/>
          </a:xfrm>
        </p:spPr>
        <p:txBody>
          <a:bodyPr>
            <a:normAutofit/>
          </a:bodyPr>
          <a:lstStyle/>
          <a:p>
            <a:r>
              <a:rPr lang="en-US" dirty="0"/>
              <a:t>Review the test plan for completeness; indicate evidence of user participation, such as user development of test scenarios and/or user sign- off of results; and consider rerunning critical tests</a:t>
            </a:r>
            <a:br>
              <a:rPr lang="en-US" dirty="0"/>
            </a:br>
            <a:endParaRPr lang="en-US" dirty="0"/>
          </a:p>
          <a:p>
            <a:r>
              <a:rPr lang="en-US" dirty="0"/>
              <a:t>Interview end users of the system for their understanding of new methods, procedures and operating instruction</a:t>
            </a:r>
            <a:br>
              <a:rPr lang="en-US" dirty="0"/>
            </a:br>
            <a:endParaRPr lang="en-US" dirty="0"/>
          </a:p>
          <a:p>
            <a:r>
              <a:rPr lang="en-US" dirty="0"/>
              <a:t>Review the UAT and ensure that the accepted software has been delivered to the implementation team. The vendor should not be able to replace this version.</a:t>
            </a:r>
          </a:p>
        </p:txBody>
      </p:sp>
    </p:spTree>
    <p:extLst>
      <p:ext uri="{BB962C8B-B14F-4D97-AF65-F5344CB8AC3E}">
        <p14:creationId xmlns:p14="http://schemas.microsoft.com/office/powerpoint/2010/main" val="46603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BDDE-6F54-C255-494D-AC4FFFF68D86}"/>
              </a:ext>
            </a:extLst>
          </p:cNvPr>
          <p:cNvSpPr>
            <a:spLocks noGrp="1"/>
          </p:cNvSpPr>
          <p:nvPr>
            <p:ph type="title"/>
          </p:nvPr>
        </p:nvSpPr>
        <p:spPr/>
        <p:txBody>
          <a:bodyPr/>
          <a:lstStyle/>
          <a:p>
            <a:r>
              <a:rPr lang="en-US" dirty="0"/>
              <a:t>Configuration and Release Management </a:t>
            </a:r>
          </a:p>
        </p:txBody>
      </p:sp>
      <p:sp>
        <p:nvSpPr>
          <p:cNvPr id="3" name="Text Placeholder 2">
            <a:extLst>
              <a:ext uri="{FF2B5EF4-FFF2-40B4-BE49-F238E27FC236}">
                <a16:creationId xmlns:a16="http://schemas.microsoft.com/office/drawing/2014/main" id="{2A4F9EB1-FF4C-9D90-A6EF-1B99180786BA}"/>
              </a:ext>
            </a:extLst>
          </p:cNvPr>
          <p:cNvSpPr>
            <a:spLocks noGrp="1"/>
          </p:cNvSpPr>
          <p:nvPr>
            <p:ph type="body" idx="1"/>
          </p:nvPr>
        </p:nvSpPr>
        <p:spPr>
          <a:xfrm>
            <a:off x="838200" y="1507786"/>
            <a:ext cx="10515600" cy="5126477"/>
          </a:xfrm>
        </p:spPr>
        <p:txBody>
          <a:bodyPr>
            <a:normAutofit/>
          </a:bodyPr>
          <a:lstStyle/>
          <a:p>
            <a:pPr marL="114300" indent="0">
              <a:buNone/>
            </a:pPr>
            <a:r>
              <a:rPr lang="en-US" dirty="0"/>
              <a:t>Configuration management is concerned with managing changes to system components and ensuring consistency and control over configurations.</a:t>
            </a:r>
          </a:p>
          <a:p>
            <a:pPr marL="114300" indent="0">
              <a:buNone/>
            </a:pPr>
            <a:endParaRPr lang="en-US" dirty="0"/>
          </a:p>
          <a:p>
            <a:pPr marL="114300" indent="0">
              <a:buNone/>
            </a:pPr>
            <a:r>
              <a:rPr lang="en-US" dirty="0"/>
              <a:t>Release management is concerned with planning, coordinating, and controlling the deployment of software releases into production environments.</a:t>
            </a: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1636961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0CB7-6513-9C95-D477-C72EA958505F}"/>
              </a:ext>
            </a:extLst>
          </p:cNvPr>
          <p:cNvSpPr>
            <a:spLocks noGrp="1"/>
          </p:cNvSpPr>
          <p:nvPr>
            <p:ph type="title"/>
          </p:nvPr>
        </p:nvSpPr>
        <p:spPr/>
        <p:txBody>
          <a:bodyPr/>
          <a:lstStyle/>
          <a:p>
            <a:r>
              <a:rPr lang="en-US" dirty="0"/>
              <a:t>Configuration and Release Management </a:t>
            </a:r>
          </a:p>
        </p:txBody>
      </p:sp>
      <p:sp>
        <p:nvSpPr>
          <p:cNvPr id="3" name="Text Placeholder 2">
            <a:extLst>
              <a:ext uri="{FF2B5EF4-FFF2-40B4-BE49-F238E27FC236}">
                <a16:creationId xmlns:a16="http://schemas.microsoft.com/office/drawing/2014/main" id="{F9CE2E95-7F24-7FA9-FF8F-AA1D26EF892A}"/>
              </a:ext>
            </a:extLst>
          </p:cNvPr>
          <p:cNvSpPr>
            <a:spLocks noGrp="1"/>
          </p:cNvSpPr>
          <p:nvPr>
            <p:ph type="body" idx="1"/>
          </p:nvPr>
        </p:nvSpPr>
        <p:spPr/>
        <p:txBody>
          <a:bodyPr/>
          <a:lstStyle/>
          <a:p>
            <a:pPr marL="114300" indent="0">
              <a:buNone/>
            </a:pPr>
            <a:r>
              <a:rPr lang="en-US" dirty="0"/>
              <a:t>Configuration management ensures that changes to system components are carefully planned, documented, evaluated, and implemented to minimize risks and maintain the integrity and reliability of the system.</a:t>
            </a:r>
          </a:p>
          <a:p>
            <a:pPr marL="114300" indent="0">
              <a:buNone/>
            </a:pPr>
            <a:endParaRPr lang="en-US" dirty="0"/>
          </a:p>
          <a:p>
            <a:pPr marL="114300" indent="0">
              <a:buNone/>
            </a:pPr>
            <a:r>
              <a:rPr lang="en-US" dirty="0"/>
              <a:t>Release management ensures that software releases are delivered on time, within budget, and according to specifications, and that risks associated with deployment are effectively managed</a:t>
            </a:r>
          </a:p>
        </p:txBody>
      </p:sp>
    </p:spTree>
    <p:extLst>
      <p:ext uri="{BB962C8B-B14F-4D97-AF65-F5344CB8AC3E}">
        <p14:creationId xmlns:p14="http://schemas.microsoft.com/office/powerpoint/2010/main" val="3112748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A566-5730-9046-3377-2E0BDBE12D6C}"/>
              </a:ext>
            </a:extLst>
          </p:cNvPr>
          <p:cNvSpPr>
            <a:spLocks noGrp="1"/>
          </p:cNvSpPr>
          <p:nvPr>
            <p:ph type="title"/>
          </p:nvPr>
        </p:nvSpPr>
        <p:spPr>
          <a:xfrm>
            <a:off x="624191" y="18255"/>
            <a:ext cx="10515600" cy="1325563"/>
          </a:xfrm>
        </p:spPr>
        <p:txBody>
          <a:bodyPr/>
          <a:lstStyle/>
          <a:p>
            <a:r>
              <a:rPr lang="en-US" dirty="0"/>
              <a:t>Key activities in C&amp;RM (read yourself)</a:t>
            </a:r>
          </a:p>
        </p:txBody>
      </p:sp>
      <p:sp>
        <p:nvSpPr>
          <p:cNvPr id="3" name="Text Placeholder 2">
            <a:extLst>
              <a:ext uri="{FF2B5EF4-FFF2-40B4-BE49-F238E27FC236}">
                <a16:creationId xmlns:a16="http://schemas.microsoft.com/office/drawing/2014/main" id="{EB1DDC49-94E4-FBB1-B66A-78ECCF7E5241}"/>
              </a:ext>
            </a:extLst>
          </p:cNvPr>
          <p:cNvSpPr>
            <a:spLocks noGrp="1"/>
          </p:cNvSpPr>
          <p:nvPr>
            <p:ph type="body" idx="1"/>
          </p:nvPr>
        </p:nvSpPr>
        <p:spPr>
          <a:xfrm>
            <a:off x="402078" y="1120082"/>
            <a:ext cx="11712101" cy="5116648"/>
          </a:xfrm>
        </p:spPr>
        <p:txBody>
          <a:bodyPr>
            <a:noAutofit/>
          </a:bodyPr>
          <a:lstStyle/>
          <a:p>
            <a:r>
              <a:rPr lang="en-US" sz="2000" dirty="0"/>
              <a:t>Configuration identification: This involves identifying the software artifacts that need to be managed and controlled.</a:t>
            </a:r>
            <a:br>
              <a:rPr lang="en-US" sz="2000" dirty="0"/>
            </a:br>
            <a:endParaRPr lang="en-US" sz="2000" dirty="0"/>
          </a:p>
          <a:p>
            <a:r>
              <a:rPr lang="en-US" sz="2000" dirty="0"/>
              <a:t>Version control: This involves maintaining a history of changes to software artifacts, including who made the changes, when, and why.</a:t>
            </a:r>
            <a:br>
              <a:rPr lang="en-US" sz="2000" dirty="0"/>
            </a:br>
            <a:endParaRPr lang="en-US" sz="2000" dirty="0"/>
          </a:p>
          <a:p>
            <a:r>
              <a:rPr lang="en-US" sz="2000" dirty="0"/>
              <a:t>Change management: This involves tracking and managing changes to software artifacts, including the review and approval of change requests.</a:t>
            </a:r>
            <a:br>
              <a:rPr lang="en-US" sz="2000" dirty="0"/>
            </a:br>
            <a:endParaRPr lang="en-US" sz="2000" dirty="0"/>
          </a:p>
          <a:p>
            <a:r>
              <a:rPr lang="en-US" sz="2000" dirty="0"/>
              <a:t>Baseline management: This involves defining and managing the software baseline, which is a set of approved software artifacts that are used as a reference for future changes.</a:t>
            </a:r>
            <a:br>
              <a:rPr lang="en-US" sz="2000" dirty="0"/>
            </a:br>
            <a:endParaRPr lang="en-US" sz="2000" dirty="0"/>
          </a:p>
          <a:p>
            <a:r>
              <a:rPr lang="en-US" sz="2000" dirty="0"/>
              <a:t>Release planning: This involves planning the deployment of software releases, including the scheduling of release packages and the coordination of testing and deployment activities.</a:t>
            </a:r>
            <a:br>
              <a:rPr lang="en-US" sz="2000" dirty="0"/>
            </a:br>
            <a:endParaRPr lang="en-US" sz="2000" dirty="0"/>
          </a:p>
          <a:p>
            <a:r>
              <a:rPr lang="en-US" sz="2000" dirty="0"/>
              <a:t>Release coordination: This involves coordinating the activities of different teams involved in the release process, including development, testing, and operations teams.</a:t>
            </a:r>
          </a:p>
        </p:txBody>
      </p:sp>
    </p:spTree>
    <p:extLst>
      <p:ext uri="{BB962C8B-B14F-4D97-AF65-F5344CB8AC3E}">
        <p14:creationId xmlns:p14="http://schemas.microsoft.com/office/powerpoint/2010/main" val="99373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D2D3-A31F-83D0-D091-CCBFB236E545}"/>
              </a:ext>
            </a:extLst>
          </p:cNvPr>
          <p:cNvSpPr>
            <a:spLocks noGrp="1"/>
          </p:cNvSpPr>
          <p:nvPr>
            <p:ph type="title"/>
          </p:nvPr>
        </p:nvSpPr>
        <p:spPr>
          <a:xfrm>
            <a:off x="838200" y="123858"/>
            <a:ext cx="10515600" cy="1325563"/>
          </a:xfrm>
        </p:spPr>
        <p:txBody>
          <a:bodyPr/>
          <a:lstStyle/>
          <a:p>
            <a:r>
              <a:rPr lang="en-US" dirty="0"/>
              <a:t>Business Process Reengineering</a:t>
            </a:r>
          </a:p>
        </p:txBody>
      </p:sp>
      <p:sp>
        <p:nvSpPr>
          <p:cNvPr id="3" name="Text Placeholder 2">
            <a:extLst>
              <a:ext uri="{FF2B5EF4-FFF2-40B4-BE49-F238E27FC236}">
                <a16:creationId xmlns:a16="http://schemas.microsoft.com/office/drawing/2014/main" id="{BE152C69-5E7A-EF12-0E83-E179E61E5ABE}"/>
              </a:ext>
            </a:extLst>
          </p:cNvPr>
          <p:cNvSpPr>
            <a:spLocks noGrp="1"/>
          </p:cNvSpPr>
          <p:nvPr>
            <p:ph type="body" idx="1"/>
          </p:nvPr>
        </p:nvSpPr>
        <p:spPr>
          <a:xfrm>
            <a:off x="632298" y="1274323"/>
            <a:ext cx="10721502" cy="5447490"/>
          </a:xfrm>
        </p:spPr>
        <p:txBody>
          <a:bodyPr>
            <a:normAutofit/>
          </a:bodyPr>
          <a:lstStyle/>
          <a:p>
            <a:pPr marL="114300" indent="0">
              <a:buNone/>
            </a:pPr>
            <a:endParaRPr lang="en-US" dirty="0"/>
          </a:p>
          <a:p>
            <a:pPr marL="114300" indent="0">
              <a:buNone/>
            </a:pPr>
            <a:r>
              <a:rPr lang="en-US" dirty="0"/>
              <a:t>Business Process Reengineering (BPR) is a management approach that involves the radical redesign of business processes to achieve significant improvements in performance, productivity, and quality. </a:t>
            </a:r>
          </a:p>
          <a:p>
            <a:pPr marL="114300" indent="0">
              <a:buNone/>
            </a:pPr>
            <a:endParaRPr lang="en-US" dirty="0"/>
          </a:p>
          <a:p>
            <a:pPr marL="114300" indent="0">
              <a:buNone/>
            </a:pPr>
            <a:r>
              <a:rPr lang="en-US" dirty="0"/>
              <a:t>It involves the identification and analysis of existing business processes, and the redesign and implementation of new processes that are more efficient, effective, and customer-focused.</a:t>
            </a:r>
          </a:p>
        </p:txBody>
      </p:sp>
    </p:spTree>
    <p:extLst>
      <p:ext uri="{BB962C8B-B14F-4D97-AF65-F5344CB8AC3E}">
        <p14:creationId xmlns:p14="http://schemas.microsoft.com/office/powerpoint/2010/main" val="29543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A212-67A0-8437-396D-4CEFE40A1344}"/>
              </a:ext>
            </a:extLst>
          </p:cNvPr>
          <p:cNvSpPr>
            <a:spLocks noGrp="1"/>
          </p:cNvSpPr>
          <p:nvPr>
            <p:ph type="title"/>
          </p:nvPr>
        </p:nvSpPr>
        <p:spPr>
          <a:xfrm>
            <a:off x="838200" y="75220"/>
            <a:ext cx="10515600" cy="1325563"/>
          </a:xfrm>
        </p:spPr>
        <p:txBody>
          <a:bodyPr/>
          <a:lstStyle/>
          <a:p>
            <a:r>
              <a:rPr lang="en-US" dirty="0"/>
              <a:t>Business Process Reengineering </a:t>
            </a:r>
          </a:p>
        </p:txBody>
      </p:sp>
      <p:sp>
        <p:nvSpPr>
          <p:cNvPr id="3" name="Text Placeholder 2">
            <a:extLst>
              <a:ext uri="{FF2B5EF4-FFF2-40B4-BE49-F238E27FC236}">
                <a16:creationId xmlns:a16="http://schemas.microsoft.com/office/drawing/2014/main" id="{FDEC7089-68F7-D13B-FB98-EA564F8EFBE5}"/>
              </a:ext>
            </a:extLst>
          </p:cNvPr>
          <p:cNvSpPr>
            <a:spLocks noGrp="1"/>
          </p:cNvSpPr>
          <p:nvPr>
            <p:ph type="body" idx="1"/>
          </p:nvPr>
        </p:nvSpPr>
        <p:spPr>
          <a:xfrm>
            <a:off x="838200" y="1400782"/>
            <a:ext cx="10515600" cy="5457217"/>
          </a:xfrm>
        </p:spPr>
        <p:txBody>
          <a:bodyPr>
            <a:normAutofit fontScale="85000" lnSpcReduction="20000"/>
          </a:bodyPr>
          <a:lstStyle/>
          <a:p>
            <a:pPr marL="114300" indent="0">
              <a:buNone/>
            </a:pPr>
            <a:r>
              <a:rPr lang="en-US" dirty="0"/>
              <a:t>BPR typically involves a four-step process:</a:t>
            </a:r>
          </a:p>
          <a:p>
            <a:pPr marL="114300" indent="0">
              <a:buNone/>
            </a:pPr>
            <a:endParaRPr lang="en-US" dirty="0"/>
          </a:p>
          <a:p>
            <a:pPr marL="628650" indent="-514350">
              <a:buFont typeface="+mj-lt"/>
              <a:buAutoNum type="arabicPeriod"/>
            </a:pPr>
            <a:r>
              <a:rPr lang="en-US" b="1" dirty="0"/>
              <a:t>Process identification and analysis: </a:t>
            </a:r>
            <a:r>
              <a:rPr lang="en-US" dirty="0"/>
              <a:t>This involves identifying the business processes that are most critical to the organization and analyzing them to identify areas for improvement.</a:t>
            </a:r>
          </a:p>
          <a:p>
            <a:pPr marL="628650" indent="-514350">
              <a:buFont typeface="+mj-lt"/>
              <a:buAutoNum type="arabicPeriod"/>
            </a:pPr>
            <a:r>
              <a:rPr lang="en-US" b="1" dirty="0"/>
              <a:t>Process redesign</a:t>
            </a:r>
            <a:r>
              <a:rPr lang="en-US" dirty="0"/>
              <a:t>: This involves the radical redesign of existing processes to eliminate inefficiencies, reduce cycle times, and improve quality. This may involve the adoption of new technologies or the elimination of non-value-adding activities.</a:t>
            </a:r>
          </a:p>
          <a:p>
            <a:pPr marL="628650" indent="-514350">
              <a:buFont typeface="+mj-lt"/>
              <a:buAutoNum type="arabicPeriod"/>
            </a:pPr>
            <a:r>
              <a:rPr lang="en-US" b="1" dirty="0"/>
              <a:t>Process implementation: </a:t>
            </a:r>
            <a:r>
              <a:rPr lang="en-US" dirty="0"/>
              <a:t>This involves the implementation of the redesigned processes, including changes to organizational structures, roles and responsibilities, and information systems.</a:t>
            </a:r>
          </a:p>
          <a:p>
            <a:pPr marL="628650" indent="-514350">
              <a:buFont typeface="+mj-lt"/>
              <a:buAutoNum type="arabicPeriod"/>
            </a:pPr>
            <a:r>
              <a:rPr lang="en-US" b="1" dirty="0"/>
              <a:t>Continuous improvement: </a:t>
            </a:r>
            <a:r>
              <a:rPr lang="en-US" dirty="0"/>
              <a:t>This involves the ongoing monitoring and evaluation of the new processes to identify areas for further improvement and ensure that they continue to meet the needs of the organization and its customers.</a:t>
            </a:r>
          </a:p>
          <a:p>
            <a:endParaRPr lang="en-US" dirty="0"/>
          </a:p>
        </p:txBody>
      </p:sp>
    </p:spTree>
    <p:extLst>
      <p:ext uri="{BB962C8B-B14F-4D97-AF65-F5344CB8AC3E}">
        <p14:creationId xmlns:p14="http://schemas.microsoft.com/office/powerpoint/2010/main" val="205879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1EDA-EB1B-5BC0-1F03-5737BC6636D6}"/>
              </a:ext>
            </a:extLst>
          </p:cNvPr>
          <p:cNvSpPr>
            <a:spLocks noGrp="1"/>
          </p:cNvSpPr>
          <p:nvPr>
            <p:ph type="title"/>
          </p:nvPr>
        </p:nvSpPr>
        <p:spPr/>
        <p:txBody>
          <a:bodyPr/>
          <a:lstStyle/>
          <a:p>
            <a:r>
              <a:rPr lang="en-US" dirty="0"/>
              <a:t>Proof of Concept</a:t>
            </a:r>
          </a:p>
        </p:txBody>
      </p:sp>
      <p:sp>
        <p:nvSpPr>
          <p:cNvPr id="3" name="Text Placeholder 2">
            <a:extLst>
              <a:ext uri="{FF2B5EF4-FFF2-40B4-BE49-F238E27FC236}">
                <a16:creationId xmlns:a16="http://schemas.microsoft.com/office/drawing/2014/main" id="{0380682C-F7F1-F6C2-10F1-5FDE17A84362}"/>
              </a:ext>
            </a:extLst>
          </p:cNvPr>
          <p:cNvSpPr>
            <a:spLocks noGrp="1"/>
          </p:cNvSpPr>
          <p:nvPr>
            <p:ph type="body" idx="1"/>
          </p:nvPr>
        </p:nvSpPr>
        <p:spPr/>
        <p:txBody>
          <a:bodyPr/>
          <a:lstStyle/>
          <a:p>
            <a:pPr marL="114300" indent="0">
              <a:buNone/>
            </a:pPr>
            <a:r>
              <a:rPr lang="en-US" dirty="0"/>
              <a:t>Establishing a POC is highly recommended to prove that the selected hardware, software and data are able to meet all expectations, including security requirements. The deliverable of the POC should be a running prototype, including the associated document and test protocols describing the tests and their results.</a:t>
            </a:r>
          </a:p>
          <a:p>
            <a:pPr marL="114300" indent="0">
              <a:buNone/>
            </a:pPr>
            <a:br>
              <a:rPr lang="en-US" dirty="0"/>
            </a:br>
            <a:r>
              <a:rPr lang="en-US" dirty="0"/>
              <a:t>Strengthens business case.</a:t>
            </a:r>
          </a:p>
        </p:txBody>
      </p:sp>
    </p:spTree>
    <p:extLst>
      <p:ext uri="{BB962C8B-B14F-4D97-AF65-F5344CB8AC3E}">
        <p14:creationId xmlns:p14="http://schemas.microsoft.com/office/powerpoint/2010/main" val="19466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E27F-190B-49C8-8B24-582FDD1178E0}"/>
              </a:ext>
            </a:extLst>
          </p:cNvPr>
          <p:cNvSpPr>
            <a:spLocks noGrp="1"/>
          </p:cNvSpPr>
          <p:nvPr>
            <p:ph type="title"/>
          </p:nvPr>
        </p:nvSpPr>
        <p:spPr/>
        <p:txBody>
          <a:bodyPr/>
          <a:lstStyle/>
          <a:p>
            <a:r>
              <a:rPr lang="en-US" dirty="0"/>
              <a:t>Managing Scope changes (read yourself)</a:t>
            </a:r>
          </a:p>
        </p:txBody>
      </p:sp>
      <p:sp>
        <p:nvSpPr>
          <p:cNvPr id="3" name="Text Placeholder 2">
            <a:extLst>
              <a:ext uri="{FF2B5EF4-FFF2-40B4-BE49-F238E27FC236}">
                <a16:creationId xmlns:a16="http://schemas.microsoft.com/office/drawing/2014/main" id="{B1A9D560-90E3-908C-6987-2A4C8F4BAD99}"/>
              </a:ext>
            </a:extLst>
          </p:cNvPr>
          <p:cNvSpPr>
            <a:spLocks noGrp="1"/>
          </p:cNvSpPr>
          <p:nvPr>
            <p:ph type="body" idx="1"/>
          </p:nvPr>
        </p:nvSpPr>
        <p:spPr>
          <a:xfrm>
            <a:off x="838200" y="1488332"/>
            <a:ext cx="10515600" cy="5077838"/>
          </a:xfrm>
        </p:spPr>
        <p:txBody>
          <a:bodyPr/>
          <a:lstStyle/>
          <a:p>
            <a:r>
              <a:rPr lang="en-US" dirty="0"/>
              <a:t>Scope changes impact budges and deadlines.</a:t>
            </a:r>
          </a:p>
          <a:p>
            <a:r>
              <a:rPr lang="en-US" dirty="0"/>
              <a:t>Change management process should be in place where a change request is raised to project manager. These should be logged.</a:t>
            </a:r>
          </a:p>
          <a:p>
            <a:r>
              <a:rPr lang="en-US" dirty="0"/>
              <a:t>Project Manager tables the change requests in front of the change advisory board (CAB). This consists of stakeholders who can make decisions on behalf of the project sponsor. </a:t>
            </a:r>
          </a:p>
          <a:p>
            <a:r>
              <a:rPr lang="en-US" dirty="0"/>
              <a:t>If change is accepted, PM will update the project plan i.e. budgets / timelines etc.</a:t>
            </a:r>
          </a:p>
          <a:p>
            <a:r>
              <a:rPr lang="en-US" dirty="0"/>
              <a:t>Change may be deferred after the project as well </a:t>
            </a:r>
          </a:p>
        </p:txBody>
      </p:sp>
    </p:spTree>
    <p:extLst>
      <p:ext uri="{BB962C8B-B14F-4D97-AF65-F5344CB8AC3E}">
        <p14:creationId xmlns:p14="http://schemas.microsoft.com/office/powerpoint/2010/main" val="301925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8786-825B-7DF0-11EB-DAB2957C581C}"/>
              </a:ext>
            </a:extLst>
          </p:cNvPr>
          <p:cNvSpPr>
            <a:spLocks noGrp="1"/>
          </p:cNvSpPr>
          <p:nvPr>
            <p:ph type="title"/>
          </p:nvPr>
        </p:nvSpPr>
        <p:spPr/>
        <p:txBody>
          <a:bodyPr/>
          <a:lstStyle/>
          <a:p>
            <a:r>
              <a:rPr lang="en-US" dirty="0"/>
              <a:t>Hardware / Software Acquisition</a:t>
            </a:r>
          </a:p>
        </p:txBody>
      </p:sp>
      <p:sp>
        <p:nvSpPr>
          <p:cNvPr id="3" name="Text Placeholder 2">
            <a:extLst>
              <a:ext uri="{FF2B5EF4-FFF2-40B4-BE49-F238E27FC236}">
                <a16:creationId xmlns:a16="http://schemas.microsoft.com/office/drawing/2014/main" id="{4D016743-CFE5-3866-B757-981D17034362}"/>
              </a:ext>
            </a:extLst>
          </p:cNvPr>
          <p:cNvSpPr>
            <a:spLocks noGrp="1"/>
          </p:cNvSpPr>
          <p:nvPr>
            <p:ph type="body" idx="1"/>
          </p:nvPr>
        </p:nvSpPr>
        <p:spPr/>
        <p:txBody>
          <a:bodyPr>
            <a:normAutofit/>
          </a:bodyPr>
          <a:lstStyle/>
          <a:p>
            <a:pPr marL="114300" indent="0">
              <a:buNone/>
            </a:pPr>
            <a:r>
              <a:rPr lang="en-US" dirty="0"/>
              <a:t>Selection of a computer hardware and software environment frequently requires the preparation of specifications for distribution to hardware/software (HW/SW) vendors and criteria for evaluating vendor proposals. </a:t>
            </a:r>
          </a:p>
          <a:p>
            <a:pPr marL="114300" indent="0">
              <a:buNone/>
            </a:pPr>
            <a:endParaRPr lang="en-US" dirty="0"/>
          </a:p>
          <a:p>
            <a:pPr marL="114300" indent="0">
              <a:buNone/>
            </a:pPr>
            <a:r>
              <a:rPr lang="en-US" dirty="0"/>
              <a:t>The specifications are sometimes presented to vendors in the form of an invitation to tender (ITT), also known as a request for proposal (RFP).</a:t>
            </a:r>
          </a:p>
          <a:p>
            <a:pPr marL="114300" indent="0">
              <a:buNone/>
            </a:pPr>
            <a:endParaRPr lang="en-US" dirty="0"/>
          </a:p>
        </p:txBody>
      </p:sp>
    </p:spTree>
    <p:extLst>
      <p:ext uri="{BB962C8B-B14F-4D97-AF65-F5344CB8AC3E}">
        <p14:creationId xmlns:p14="http://schemas.microsoft.com/office/powerpoint/2010/main" val="3141998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1EFA-F66F-F8BF-6C14-5BBD3F8A89B6}"/>
              </a:ext>
            </a:extLst>
          </p:cNvPr>
          <p:cNvSpPr>
            <a:spLocks noGrp="1"/>
          </p:cNvSpPr>
          <p:nvPr>
            <p:ph type="title"/>
          </p:nvPr>
        </p:nvSpPr>
        <p:spPr/>
        <p:txBody>
          <a:bodyPr/>
          <a:lstStyle/>
          <a:p>
            <a:r>
              <a:rPr lang="en-US" dirty="0"/>
              <a:t>Hardware Software Acquisition</a:t>
            </a:r>
          </a:p>
        </p:txBody>
      </p:sp>
      <p:sp>
        <p:nvSpPr>
          <p:cNvPr id="3" name="Text Placeholder 2">
            <a:extLst>
              <a:ext uri="{FF2B5EF4-FFF2-40B4-BE49-F238E27FC236}">
                <a16:creationId xmlns:a16="http://schemas.microsoft.com/office/drawing/2014/main" id="{3EDD44A3-D7F2-968C-DD47-CD04F8572B65}"/>
              </a:ext>
            </a:extLst>
          </p:cNvPr>
          <p:cNvSpPr>
            <a:spLocks noGrp="1"/>
          </p:cNvSpPr>
          <p:nvPr>
            <p:ph type="body" idx="1"/>
          </p:nvPr>
        </p:nvSpPr>
        <p:spPr>
          <a:xfrm>
            <a:off x="838200" y="1546698"/>
            <a:ext cx="10515600" cy="5038927"/>
          </a:xfrm>
        </p:spPr>
        <p:txBody>
          <a:bodyPr>
            <a:normAutofit fontScale="92500" lnSpcReduction="10000"/>
          </a:bodyPr>
          <a:lstStyle/>
          <a:p>
            <a:pPr marL="114300" indent="0">
              <a:buNone/>
            </a:pPr>
            <a:r>
              <a:rPr lang="en-US" dirty="0"/>
              <a:t>When purchasing (acquiring) HW/SW from a vendor, consideration should be given to the following:</a:t>
            </a:r>
          </a:p>
          <a:p>
            <a:r>
              <a:rPr lang="en-US" dirty="0"/>
              <a:t>Testimonials or visits with other users</a:t>
            </a:r>
          </a:p>
          <a:p>
            <a:r>
              <a:rPr lang="en-US" dirty="0"/>
              <a:t>Analysis of bids against requirements</a:t>
            </a:r>
          </a:p>
          <a:p>
            <a:r>
              <a:rPr lang="en-US" dirty="0"/>
              <a:t>Comparison of bids against each other using predefined evaluation criteria</a:t>
            </a:r>
          </a:p>
          <a:p>
            <a:r>
              <a:rPr lang="en-US" dirty="0"/>
              <a:t>Analysis of the vendor’s financial condition</a:t>
            </a:r>
          </a:p>
          <a:p>
            <a:r>
              <a:rPr lang="en-US" dirty="0"/>
              <a:t>Analysis of the vendor’s capability to provide maintenance and support (including training)</a:t>
            </a:r>
          </a:p>
          <a:p>
            <a:r>
              <a:rPr lang="en-US" dirty="0"/>
              <a:t>Review and negotiation of price</a:t>
            </a:r>
          </a:p>
          <a:p>
            <a:r>
              <a:rPr lang="en-US" dirty="0"/>
              <a:t>Review of contract terms (including warranties, penalties and right-to- audit clauses)</a:t>
            </a:r>
          </a:p>
        </p:txBody>
      </p:sp>
    </p:spTree>
    <p:extLst>
      <p:ext uri="{BB962C8B-B14F-4D97-AF65-F5344CB8AC3E}">
        <p14:creationId xmlns:p14="http://schemas.microsoft.com/office/powerpoint/2010/main" val="27586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F033-95AF-AD92-E0E0-683557D4DFAF}"/>
              </a:ext>
            </a:extLst>
          </p:cNvPr>
          <p:cNvSpPr>
            <a:spLocks noGrp="1"/>
          </p:cNvSpPr>
          <p:nvPr>
            <p:ph type="title"/>
          </p:nvPr>
        </p:nvSpPr>
        <p:spPr/>
        <p:txBody>
          <a:bodyPr/>
          <a:lstStyle/>
          <a:p>
            <a:r>
              <a:rPr lang="en-US" dirty="0"/>
              <a:t>IS Auditor’s Role in Software Acquisition</a:t>
            </a:r>
          </a:p>
        </p:txBody>
      </p:sp>
      <p:sp>
        <p:nvSpPr>
          <p:cNvPr id="3" name="Text Placeholder 2">
            <a:extLst>
              <a:ext uri="{FF2B5EF4-FFF2-40B4-BE49-F238E27FC236}">
                <a16:creationId xmlns:a16="http://schemas.microsoft.com/office/drawing/2014/main" id="{9C8E34BF-617E-8221-F70D-D95C264BAB42}"/>
              </a:ext>
            </a:extLst>
          </p:cNvPr>
          <p:cNvSpPr>
            <a:spLocks noGrp="1"/>
          </p:cNvSpPr>
          <p:nvPr>
            <p:ph type="body" idx="1"/>
          </p:nvPr>
        </p:nvSpPr>
        <p:spPr>
          <a:xfrm>
            <a:off x="838200" y="1478604"/>
            <a:ext cx="10515600" cy="5243209"/>
          </a:xfrm>
        </p:spPr>
        <p:txBody>
          <a:bodyPr>
            <a:normAutofit fontScale="92500" lnSpcReduction="10000"/>
          </a:bodyPr>
          <a:lstStyle/>
          <a:p>
            <a:r>
              <a:rPr lang="en-US" dirty="0"/>
              <a:t>Analyze the documentation from the feasibility study to determine whether the decision to acquire a solution was appropriate (including consideration of common criteria evaluations).</a:t>
            </a:r>
          </a:p>
          <a:p>
            <a:r>
              <a:rPr lang="en-US" dirty="0"/>
              <a:t>Review the RFP to ensure that it covers the items listed in this section.</a:t>
            </a:r>
          </a:p>
          <a:p>
            <a:r>
              <a:rPr lang="en-US" dirty="0"/>
              <a:t>Determine whether the selected vendor is supported by RFP documentation.</a:t>
            </a:r>
          </a:p>
          <a:p>
            <a:r>
              <a:rPr lang="en-US" dirty="0"/>
              <a:t>Attend agenda-based presentations and conference room pilots to ensure that the system matches the vendor’s response to the RFP.</a:t>
            </a:r>
          </a:p>
          <a:p>
            <a:r>
              <a:rPr lang="en-US" dirty="0"/>
              <a:t>Review the vendor contract prior to its signing to ensure that it includes the items listed.</a:t>
            </a:r>
          </a:p>
          <a:p>
            <a:r>
              <a:rPr lang="en-US" dirty="0"/>
              <a:t>Ensure the contract is reviewed by legal counsel before it is signed.</a:t>
            </a:r>
          </a:p>
          <a:p>
            <a:r>
              <a:rPr lang="en-US" dirty="0"/>
              <a:t>Review the RFP to ensure security responses are included by the vendor</a:t>
            </a:r>
          </a:p>
        </p:txBody>
      </p:sp>
    </p:spTree>
    <p:extLst>
      <p:ext uri="{BB962C8B-B14F-4D97-AF65-F5344CB8AC3E}">
        <p14:creationId xmlns:p14="http://schemas.microsoft.com/office/powerpoint/2010/main" val="185827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FA7F-8A7C-45C2-E7B7-CC635F8E6C37}"/>
              </a:ext>
            </a:extLst>
          </p:cNvPr>
          <p:cNvSpPr>
            <a:spLocks noGrp="1"/>
          </p:cNvSpPr>
          <p:nvPr>
            <p:ph type="title"/>
          </p:nvPr>
        </p:nvSpPr>
        <p:spPr/>
        <p:txBody>
          <a:bodyPr/>
          <a:lstStyle/>
          <a:p>
            <a:r>
              <a:rPr lang="en-US" dirty="0"/>
              <a:t>IS Auditors Role in Project Management</a:t>
            </a:r>
          </a:p>
        </p:txBody>
      </p:sp>
      <p:sp>
        <p:nvSpPr>
          <p:cNvPr id="3" name="Text Placeholder 2">
            <a:extLst>
              <a:ext uri="{FF2B5EF4-FFF2-40B4-BE49-F238E27FC236}">
                <a16:creationId xmlns:a16="http://schemas.microsoft.com/office/drawing/2014/main" id="{6109DF40-96DE-A955-E285-D1CFAA2AB2DB}"/>
              </a:ext>
            </a:extLst>
          </p:cNvPr>
          <p:cNvSpPr>
            <a:spLocks noGrp="1"/>
          </p:cNvSpPr>
          <p:nvPr>
            <p:ph type="body" idx="1"/>
          </p:nvPr>
        </p:nvSpPr>
        <p:spPr>
          <a:xfrm>
            <a:off x="838200" y="1498060"/>
            <a:ext cx="10515600" cy="5116749"/>
          </a:xfrm>
        </p:spPr>
        <p:txBody>
          <a:bodyPr>
            <a:normAutofit fontScale="92500" lnSpcReduction="20000"/>
          </a:bodyPr>
          <a:lstStyle/>
          <a:p>
            <a:pPr marL="114300" indent="0">
              <a:buNone/>
            </a:pPr>
            <a:r>
              <a:rPr lang="en-US" dirty="0"/>
              <a:t>IS Auditors role is to ensure the following are being carried out:</a:t>
            </a:r>
          </a:p>
          <a:p>
            <a:pPr marL="114300" indent="0">
              <a:buNone/>
            </a:pPr>
            <a:endParaRPr lang="en-US" dirty="0"/>
          </a:p>
          <a:p>
            <a:r>
              <a:rPr lang="en-US" dirty="0"/>
              <a:t>To determine major risks associated with the project have been identified and the relevant controls to be implemented to mitigate these.</a:t>
            </a:r>
          </a:p>
          <a:p>
            <a:r>
              <a:rPr lang="en-US" dirty="0"/>
              <a:t>To determine the appropriateness of the approach/ methodology adopted for the SDLC.</a:t>
            </a:r>
          </a:p>
          <a:p>
            <a:r>
              <a:rPr lang="en-US" dirty="0"/>
              <a:t>To ensure system development / change management processes being followed are duly approved.</a:t>
            </a:r>
          </a:p>
          <a:p>
            <a:r>
              <a:rPr lang="en-US" dirty="0"/>
              <a:t>To determine whether quality assurance and UATs are conducted before deployment of the system.</a:t>
            </a:r>
          </a:p>
          <a:p>
            <a:r>
              <a:rPr lang="en-US" dirty="0"/>
              <a:t>To determine the controls to be implemented to ensure the integrity of the production resources.</a:t>
            </a:r>
          </a:p>
          <a:p>
            <a:r>
              <a:rPr lang="en-US" dirty="0"/>
              <a:t>To determine the adequacy of the post-implementation review process</a:t>
            </a:r>
          </a:p>
        </p:txBody>
      </p:sp>
    </p:spTree>
    <p:extLst>
      <p:ext uri="{BB962C8B-B14F-4D97-AF65-F5344CB8AC3E}">
        <p14:creationId xmlns:p14="http://schemas.microsoft.com/office/powerpoint/2010/main" val="152074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7541-B720-2A87-2CB2-2C37E063C870}"/>
              </a:ext>
            </a:extLst>
          </p:cNvPr>
          <p:cNvSpPr>
            <a:spLocks noGrp="1"/>
          </p:cNvSpPr>
          <p:nvPr>
            <p:ph type="title"/>
          </p:nvPr>
        </p:nvSpPr>
        <p:spPr/>
        <p:txBody>
          <a:bodyPr/>
          <a:lstStyle/>
          <a:p>
            <a:r>
              <a:rPr lang="en-US" dirty="0"/>
              <a:t>What are some risks to an IT project?</a:t>
            </a:r>
          </a:p>
        </p:txBody>
      </p:sp>
      <p:sp>
        <p:nvSpPr>
          <p:cNvPr id="3" name="Text Placeholder 2">
            <a:extLst>
              <a:ext uri="{FF2B5EF4-FFF2-40B4-BE49-F238E27FC236}">
                <a16:creationId xmlns:a16="http://schemas.microsoft.com/office/drawing/2014/main" id="{FCFEEC6F-5E90-CB16-830E-EC3305CB05DD}"/>
              </a:ext>
            </a:extLst>
          </p:cNvPr>
          <p:cNvSpPr>
            <a:spLocks noGrp="1"/>
          </p:cNvSpPr>
          <p:nvPr>
            <p:ph type="body" idx="1"/>
          </p:nvPr>
        </p:nvSpPr>
        <p:spPr>
          <a:xfrm>
            <a:off x="838200" y="1825625"/>
            <a:ext cx="10515600" cy="4667250"/>
          </a:xfrm>
        </p:spPr>
        <p:txBody>
          <a:bodyPr>
            <a:normAutofit fontScale="92500" lnSpcReduction="20000"/>
          </a:bodyPr>
          <a:lstStyle/>
          <a:p>
            <a:r>
              <a:rPr lang="en-US" dirty="0"/>
              <a:t>Scope creep ?</a:t>
            </a:r>
          </a:p>
          <a:p>
            <a:r>
              <a:rPr lang="en-US" dirty="0"/>
              <a:t>Budget overrun </a:t>
            </a:r>
          </a:p>
          <a:p>
            <a:r>
              <a:rPr lang="en-US" dirty="0"/>
              <a:t>Time delays</a:t>
            </a:r>
          </a:p>
          <a:p>
            <a:r>
              <a:rPr lang="en-US" dirty="0"/>
              <a:t>Staff Shortage</a:t>
            </a:r>
          </a:p>
          <a:p>
            <a:r>
              <a:rPr lang="en-US" dirty="0"/>
              <a:t>Lack of expertise in staff</a:t>
            </a:r>
          </a:p>
          <a:p>
            <a:endParaRPr lang="en-US" dirty="0"/>
          </a:p>
          <a:p>
            <a:r>
              <a:rPr lang="en-US" dirty="0"/>
              <a:t>There should be a documented/approved process for everything.</a:t>
            </a:r>
          </a:p>
          <a:p>
            <a:r>
              <a:rPr lang="en-US" dirty="0"/>
              <a:t>To ensure output is consistent / standard. </a:t>
            </a:r>
          </a:p>
          <a:p>
            <a:r>
              <a:rPr lang="en-US" dirty="0"/>
              <a:t>Japanese take very long to accept projects – they plan for all possible risks. </a:t>
            </a:r>
            <a:br>
              <a:rPr lang="en-US" dirty="0"/>
            </a:br>
            <a:r>
              <a:rPr lang="en-US" dirty="0"/>
              <a:t>https://www.youtube.com/watch?v=RZun7IvqMvE</a:t>
            </a:r>
          </a:p>
        </p:txBody>
      </p:sp>
    </p:spTree>
    <p:extLst>
      <p:ext uri="{BB962C8B-B14F-4D97-AF65-F5344CB8AC3E}">
        <p14:creationId xmlns:p14="http://schemas.microsoft.com/office/powerpoint/2010/main" val="373587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E35C-CE65-BCFF-C496-6DE9C569EF18}"/>
              </a:ext>
            </a:extLst>
          </p:cNvPr>
          <p:cNvSpPr>
            <a:spLocks noGrp="1"/>
          </p:cNvSpPr>
          <p:nvPr>
            <p:ph type="title"/>
          </p:nvPr>
        </p:nvSpPr>
        <p:spPr/>
        <p:txBody>
          <a:bodyPr/>
          <a:lstStyle/>
          <a:p>
            <a:r>
              <a:rPr lang="en-US" dirty="0"/>
              <a:t>Business Case</a:t>
            </a:r>
          </a:p>
        </p:txBody>
      </p:sp>
      <p:sp>
        <p:nvSpPr>
          <p:cNvPr id="3" name="Text Placeholder 2">
            <a:extLst>
              <a:ext uri="{FF2B5EF4-FFF2-40B4-BE49-F238E27FC236}">
                <a16:creationId xmlns:a16="http://schemas.microsoft.com/office/drawing/2014/main" id="{65217D3D-E217-184F-2930-27AD23E92CA2}"/>
              </a:ext>
            </a:extLst>
          </p:cNvPr>
          <p:cNvSpPr>
            <a:spLocks noGrp="1"/>
          </p:cNvSpPr>
          <p:nvPr>
            <p:ph type="body" idx="1"/>
          </p:nvPr>
        </p:nvSpPr>
        <p:spPr>
          <a:xfrm>
            <a:off x="838200" y="1825625"/>
            <a:ext cx="10515600" cy="4667250"/>
          </a:xfrm>
        </p:spPr>
        <p:txBody>
          <a:bodyPr>
            <a:normAutofit fontScale="92500" lnSpcReduction="10000"/>
          </a:bodyPr>
          <a:lstStyle/>
          <a:p>
            <a:r>
              <a:rPr lang="en-US" dirty="0"/>
              <a:t>Why should this project be undertaken and/or continued?</a:t>
            </a:r>
          </a:p>
          <a:p>
            <a:endParaRPr lang="en-US" dirty="0"/>
          </a:p>
          <a:p>
            <a:r>
              <a:rPr lang="en-US" dirty="0"/>
              <a:t>Should justify need and benefits etc.</a:t>
            </a:r>
          </a:p>
          <a:p>
            <a:endParaRPr lang="en-US" dirty="0"/>
          </a:p>
          <a:p>
            <a:r>
              <a:rPr lang="en-US" dirty="0"/>
              <a:t>IT steering committee approves / rejects IT projects. Can revisit project if business case seems no longer valid.</a:t>
            </a:r>
          </a:p>
          <a:p>
            <a:pPr marL="114300" indent="0">
              <a:buNone/>
            </a:pPr>
            <a:endParaRPr lang="en-US" dirty="0"/>
          </a:p>
          <a:p>
            <a:r>
              <a:rPr lang="en-US" dirty="0"/>
              <a:t>Development of the business case is the responsibility of the?</a:t>
            </a:r>
          </a:p>
          <a:p>
            <a:endParaRPr lang="en-US" dirty="0"/>
          </a:p>
          <a:p>
            <a:r>
              <a:rPr lang="en-US" dirty="0"/>
              <a:t>Project Sponsor </a:t>
            </a:r>
          </a:p>
        </p:txBody>
      </p:sp>
    </p:spTree>
    <p:extLst>
      <p:ext uri="{BB962C8B-B14F-4D97-AF65-F5344CB8AC3E}">
        <p14:creationId xmlns:p14="http://schemas.microsoft.com/office/powerpoint/2010/main" val="31737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9FB4-D646-C4F9-8FCF-EA8C99B30CAF}"/>
              </a:ext>
            </a:extLst>
          </p:cNvPr>
          <p:cNvSpPr>
            <a:spLocks noGrp="1"/>
          </p:cNvSpPr>
          <p:nvPr>
            <p:ph type="title"/>
          </p:nvPr>
        </p:nvSpPr>
        <p:spPr/>
        <p:txBody>
          <a:bodyPr/>
          <a:lstStyle/>
          <a:p>
            <a:r>
              <a:rPr lang="en-US" dirty="0"/>
              <a:t>Feasibility Analysis</a:t>
            </a:r>
          </a:p>
        </p:txBody>
      </p:sp>
      <p:sp>
        <p:nvSpPr>
          <p:cNvPr id="3" name="Text Placeholder 2">
            <a:extLst>
              <a:ext uri="{FF2B5EF4-FFF2-40B4-BE49-F238E27FC236}">
                <a16:creationId xmlns:a16="http://schemas.microsoft.com/office/drawing/2014/main" id="{4639B967-AF47-AF94-7ED8-E2C913352183}"/>
              </a:ext>
            </a:extLst>
          </p:cNvPr>
          <p:cNvSpPr>
            <a:spLocks noGrp="1"/>
          </p:cNvSpPr>
          <p:nvPr>
            <p:ph type="body" idx="1"/>
          </p:nvPr>
        </p:nvSpPr>
        <p:spPr>
          <a:xfrm>
            <a:off x="838200" y="1527243"/>
            <a:ext cx="10515600" cy="5068110"/>
          </a:xfrm>
        </p:spPr>
        <p:txBody>
          <a:bodyPr>
            <a:normAutofit/>
          </a:bodyPr>
          <a:lstStyle/>
          <a:p>
            <a:pPr marL="114300" indent="0">
              <a:buNone/>
            </a:pPr>
            <a:r>
              <a:rPr lang="en-US" dirty="0"/>
              <a:t>A feasibility study is an analysis that takes various factors into account, including economic, technical, and legal factors, to ascertain if the project is viable and worth pursuing.</a:t>
            </a:r>
          </a:p>
          <a:p>
            <a:pPr marL="114300" indent="0">
              <a:buNone/>
            </a:pPr>
            <a:endParaRPr lang="en-US" dirty="0"/>
          </a:p>
          <a:p>
            <a:pPr marL="114300" indent="0">
              <a:buNone/>
            </a:pPr>
            <a:r>
              <a:rPr lang="en-US" dirty="0"/>
              <a:t>The feasibility study should consider how the project will impact the organization in terms of risk, costs, and benefits. It helps to assess whether a solution is practical and achievable within the established budgets and schedule requirements.</a:t>
            </a:r>
          </a:p>
          <a:p>
            <a:endParaRPr lang="en-US" dirty="0"/>
          </a:p>
          <a:p>
            <a:pPr marL="114300" indent="0">
              <a:buNone/>
            </a:pPr>
            <a:r>
              <a:rPr lang="en-US" dirty="0"/>
              <a:t>Includes project scope, current analysis, requirements, approach (build vs buy etc.)</a:t>
            </a:r>
          </a:p>
        </p:txBody>
      </p:sp>
    </p:spTree>
    <p:extLst>
      <p:ext uri="{BB962C8B-B14F-4D97-AF65-F5344CB8AC3E}">
        <p14:creationId xmlns:p14="http://schemas.microsoft.com/office/powerpoint/2010/main" val="90218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05A6-E2B1-CA80-5815-10E40EFC0620}"/>
              </a:ext>
            </a:extLst>
          </p:cNvPr>
          <p:cNvSpPr>
            <a:spLocks noGrp="1"/>
          </p:cNvSpPr>
          <p:nvPr>
            <p:ph type="title"/>
          </p:nvPr>
        </p:nvSpPr>
        <p:spPr>
          <a:xfrm>
            <a:off x="838200" y="131661"/>
            <a:ext cx="10515600" cy="1325563"/>
          </a:xfrm>
        </p:spPr>
        <p:txBody>
          <a:bodyPr/>
          <a:lstStyle/>
          <a:p>
            <a:r>
              <a:rPr lang="en-US" dirty="0"/>
              <a:t>IS Auditors Role in Business Case and Feasibility Analysis</a:t>
            </a:r>
          </a:p>
        </p:txBody>
      </p:sp>
      <p:sp>
        <p:nvSpPr>
          <p:cNvPr id="3" name="Text Placeholder 2">
            <a:extLst>
              <a:ext uri="{FF2B5EF4-FFF2-40B4-BE49-F238E27FC236}">
                <a16:creationId xmlns:a16="http://schemas.microsoft.com/office/drawing/2014/main" id="{C2ACA070-5DE7-278E-C124-DFCD81DF2C58}"/>
              </a:ext>
            </a:extLst>
          </p:cNvPr>
          <p:cNvSpPr>
            <a:spLocks noGrp="1"/>
          </p:cNvSpPr>
          <p:nvPr>
            <p:ph type="body" idx="1"/>
          </p:nvPr>
        </p:nvSpPr>
        <p:spPr>
          <a:xfrm>
            <a:off x="838200" y="1575881"/>
            <a:ext cx="10515600" cy="5068110"/>
          </a:xfrm>
        </p:spPr>
        <p:txBody>
          <a:bodyPr>
            <a:normAutofit fontScale="92500" lnSpcReduction="20000"/>
          </a:bodyPr>
          <a:lstStyle/>
          <a:p>
            <a:pPr marL="114300" indent="0">
              <a:buNone/>
            </a:pPr>
            <a:r>
              <a:rPr lang="en-US" dirty="0"/>
              <a:t>Ensure that the business case and feasibility study are evaluated in an effective and unbiased manner. How? </a:t>
            </a:r>
          </a:p>
          <a:p>
            <a:pPr marL="114300" indent="0">
              <a:buNone/>
            </a:pPr>
            <a:endParaRPr lang="en-US" dirty="0"/>
          </a:p>
          <a:p>
            <a:r>
              <a:rPr lang="en-US" dirty="0"/>
              <a:t>Reviewing the approval process for initiation of the project.</a:t>
            </a:r>
          </a:p>
          <a:p>
            <a:r>
              <a:rPr lang="en-US" dirty="0"/>
              <a:t>Determine if a solution can be achieved with systems already in place. If not, review the evaluation of alternative solutions for reasonableness. E.g. </a:t>
            </a:r>
            <a:r>
              <a:rPr lang="en-US" dirty="0" err="1"/>
              <a:t>Kelectric</a:t>
            </a:r>
            <a:r>
              <a:rPr lang="en-US" dirty="0"/>
              <a:t>?</a:t>
            </a:r>
          </a:p>
          <a:p>
            <a:r>
              <a:rPr lang="en-US" dirty="0"/>
              <a:t>Reviewing the process followed for the development of the business case and feasibility study.</a:t>
            </a:r>
          </a:p>
          <a:p>
            <a:r>
              <a:rPr lang="en-US" dirty="0"/>
              <a:t>Reviewing the process followed for the evaluation of various alternatives.</a:t>
            </a:r>
          </a:p>
          <a:p>
            <a:r>
              <a:rPr lang="en-US" dirty="0"/>
              <a:t>Reviewing the appropriateness of the cost justification/ benefits projected.</a:t>
            </a:r>
          </a:p>
          <a:p>
            <a:r>
              <a:rPr lang="en-US" dirty="0"/>
              <a:t>Determining whether the business case and feasibility analysis are aligned with the business objectives.</a:t>
            </a:r>
          </a:p>
        </p:txBody>
      </p:sp>
    </p:spTree>
    <p:extLst>
      <p:ext uri="{BB962C8B-B14F-4D97-AF65-F5344CB8AC3E}">
        <p14:creationId xmlns:p14="http://schemas.microsoft.com/office/powerpoint/2010/main" val="282176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63DC-79DE-C9C5-EBFF-B5DC64F84C9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7167D01-5B57-100E-B041-3D1DB096B477}"/>
              </a:ext>
            </a:extLst>
          </p:cNvPr>
          <p:cNvSpPr>
            <a:spLocks noGrp="1"/>
          </p:cNvSpPr>
          <p:nvPr>
            <p:ph type="body" idx="1"/>
          </p:nvPr>
        </p:nvSpPr>
        <p:spPr/>
        <p:txBody>
          <a:bodyPr/>
          <a:lstStyle/>
          <a:p>
            <a:pPr marL="114300" indent="0">
              <a:buNone/>
            </a:pPr>
            <a:r>
              <a:rPr lang="en-US" dirty="0"/>
              <a:t>The most important consideration in a business case is which of the following?</a:t>
            </a:r>
            <a:br>
              <a:rPr lang="en-US" dirty="0"/>
            </a:br>
            <a:endParaRPr lang="en-US" dirty="0"/>
          </a:p>
          <a:p>
            <a:pPr marL="628650" indent="-514350">
              <a:buAutoNum type="arabicPeriod"/>
            </a:pPr>
            <a:r>
              <a:rPr lang="en-US" dirty="0"/>
              <a:t>The cost of the project</a:t>
            </a:r>
          </a:p>
          <a:p>
            <a:pPr marL="628650" indent="-514350">
              <a:buAutoNum type="arabicPeriod"/>
            </a:pPr>
            <a:r>
              <a:rPr lang="en-US" dirty="0"/>
              <a:t>The resource requirements for the project</a:t>
            </a:r>
          </a:p>
          <a:p>
            <a:pPr marL="628650" indent="-514350">
              <a:buAutoNum type="arabicPeriod"/>
            </a:pPr>
            <a:r>
              <a:rPr lang="en-US" dirty="0"/>
              <a:t>The ROI of the project</a:t>
            </a:r>
          </a:p>
          <a:p>
            <a:pPr marL="628650" indent="-514350">
              <a:buAutoNum type="arabicPeriod"/>
            </a:pPr>
            <a:r>
              <a:rPr lang="en-US" dirty="0"/>
              <a:t>The security requirements of the project</a:t>
            </a:r>
          </a:p>
        </p:txBody>
      </p:sp>
    </p:spTree>
    <p:extLst>
      <p:ext uri="{BB962C8B-B14F-4D97-AF65-F5344CB8AC3E}">
        <p14:creationId xmlns:p14="http://schemas.microsoft.com/office/powerpoint/2010/main" val="26473545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22819</TotalTime>
  <Words>2392</Words>
  <Application>Microsoft Office PowerPoint</Application>
  <PresentationFormat>Widescreen</PresentationFormat>
  <Paragraphs>212</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Lecture 8</vt:lpstr>
      <vt:lpstr>Recap of Information Systems Acquisition, Development, and Implementation</vt:lpstr>
      <vt:lpstr>Managing Scope changes (read yourself)</vt:lpstr>
      <vt:lpstr>IS Auditors Role in Project Management</vt:lpstr>
      <vt:lpstr>What are some risks to an IT project?</vt:lpstr>
      <vt:lpstr>Business Case</vt:lpstr>
      <vt:lpstr>Feasibility Analysis</vt:lpstr>
      <vt:lpstr>IS Auditors Role in Business Case and Feasibility Analysis</vt:lpstr>
      <vt:lpstr>PowerPoint Presentation</vt:lpstr>
      <vt:lpstr>PowerPoint Presentation</vt:lpstr>
      <vt:lpstr>PowerPoint Presentation</vt:lpstr>
      <vt:lpstr>System Development Methodologies (read yourself)</vt:lpstr>
      <vt:lpstr>Waterfall Model (read yourself)</vt:lpstr>
      <vt:lpstr>Iterative Model (read yourself)</vt:lpstr>
      <vt:lpstr>Phases of the SDLC</vt:lpstr>
      <vt:lpstr>IS auditor role in SDLC Project Management</vt:lpstr>
      <vt:lpstr>Software Development Methods (read yourself)</vt:lpstr>
      <vt:lpstr>Software Development Methods (read yourself)</vt:lpstr>
      <vt:lpstr>Software Development Methods (read yourself)</vt:lpstr>
      <vt:lpstr>RAD vs Prototyping vs Agile </vt:lpstr>
      <vt:lpstr>Software Development Methods</vt:lpstr>
      <vt:lpstr>Software Testing methods (read yourself)</vt:lpstr>
      <vt:lpstr>IS Auditors Role in Software Testing  </vt:lpstr>
      <vt:lpstr>Configuration and Release Management </vt:lpstr>
      <vt:lpstr>Configuration and Release Management </vt:lpstr>
      <vt:lpstr>Key activities in C&amp;RM (read yourself)</vt:lpstr>
      <vt:lpstr>Business Process Reengineering</vt:lpstr>
      <vt:lpstr>Business Process Reengineering </vt:lpstr>
      <vt:lpstr>Proof of Concept</vt:lpstr>
      <vt:lpstr>Hardware / Software Acquisition</vt:lpstr>
      <vt:lpstr>Hardware Software Acquisition</vt:lpstr>
      <vt:lpstr>IS Auditor’s Role in Software Acquisition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SYED MUHAMMAD ALI - 13306</dc:creator>
  <cp:lastModifiedBy>SYED MUHAMMAD ALI - 13306</cp:lastModifiedBy>
  <cp:revision>222</cp:revision>
  <dcterms:created xsi:type="dcterms:W3CDTF">2023-01-26T16:41:47Z</dcterms:created>
  <dcterms:modified xsi:type="dcterms:W3CDTF">2024-04-19T15:56:50Z</dcterms:modified>
</cp:coreProperties>
</file>