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353" r:id="rId3"/>
    <p:sldId id="354" r:id="rId4"/>
    <p:sldId id="355" r:id="rId5"/>
    <p:sldId id="356" r:id="rId6"/>
    <p:sldId id="360" r:id="rId7"/>
    <p:sldId id="362" r:id="rId8"/>
    <p:sldId id="363" r:id="rId9"/>
    <p:sldId id="364" r:id="rId10"/>
    <p:sldId id="366" r:id="rId11"/>
    <p:sldId id="367" r:id="rId12"/>
    <p:sldId id="3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h65klfP/kWgPQAZ+MyMRoCwUvE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6" d="100"/>
          <a:sy n="116" d="100"/>
        </p:scale>
        <p:origin x="35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46"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customschemas.google.com/relationships/presentationmetadata" Target="metadata"/><Relationship Id="rId5" Type="http://schemas.openxmlformats.org/officeDocument/2006/relationships/slide" Target="slides/slide4.xml"/><Relationship Id="rId49"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4494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03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880281" y="921452"/>
            <a:ext cx="4985018" cy="32686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7200"/>
              <a:buFont typeface="Calibri"/>
              <a:buNone/>
            </a:pPr>
            <a:r>
              <a:rPr lang="en-US" sz="7200"/>
              <a:t>Lecture 9</a:t>
            </a:r>
            <a:endParaRPr dirty="0"/>
          </a:p>
        </p:txBody>
      </p:sp>
      <p:sp>
        <p:nvSpPr>
          <p:cNvPr id="90" name="Google Shape;90;p1"/>
          <p:cNvSpPr txBox="1">
            <a:spLocks noGrp="1"/>
          </p:cNvSpPr>
          <p:nvPr>
            <p:ph type="subTitle" idx="1"/>
          </p:nvPr>
        </p:nvSpPr>
        <p:spPr>
          <a:xfrm>
            <a:off x="880281" y="4285129"/>
            <a:ext cx="4985017" cy="14204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CS494 – Information System Audit and Control </a:t>
            </a:r>
            <a:endParaRPr dirty="0"/>
          </a:p>
          <a:p>
            <a:pPr marL="0" lvl="0" indent="0" algn="l" rtl="0">
              <a:lnSpc>
                <a:spcPct val="90000"/>
              </a:lnSpc>
              <a:spcBef>
                <a:spcPts val="1000"/>
              </a:spcBef>
              <a:spcAft>
                <a:spcPts val="0"/>
              </a:spcAft>
              <a:buClr>
                <a:schemeClr val="dk1"/>
              </a:buClr>
              <a:buSzPts val="2400"/>
              <a:buNone/>
            </a:pPr>
            <a:r>
              <a:rPr lang="en-US" dirty="0"/>
              <a:t>15</a:t>
            </a:r>
            <a:r>
              <a:rPr lang="en-US" baseline="30000" dirty="0"/>
              <a:t>th</a:t>
            </a:r>
            <a:r>
              <a:rPr lang="en-US" dirty="0"/>
              <a:t> April 2023</a:t>
            </a:r>
            <a:endParaRPr dirty="0"/>
          </a:p>
        </p:txBody>
      </p:sp>
      <p:sp>
        <p:nvSpPr>
          <p:cNvPr id="91" name="Google Shape;91;p1"/>
          <p:cNvSpPr/>
          <p:nvPr/>
        </p:nvSpPr>
        <p:spPr>
          <a:xfrm>
            <a:off x="6000601" y="1073777"/>
            <a:ext cx="5623281" cy="4686943"/>
          </a:xfrm>
          <a:custGeom>
            <a:avLst/>
            <a:gdLst/>
            <a:ahLst/>
            <a:cxnLst/>
            <a:rect l="l" t="t" r="r" b="b"/>
            <a:pathLst>
              <a:path w="4574113" h="3812472" extrusionOk="0">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9C7D5-9267-EEFD-F254-231D8653D8FC}"/>
              </a:ext>
            </a:extLst>
          </p:cNvPr>
          <p:cNvSpPr>
            <a:spLocks noGrp="1"/>
          </p:cNvSpPr>
          <p:nvPr>
            <p:ph type="title"/>
          </p:nvPr>
        </p:nvSpPr>
        <p:spPr/>
        <p:txBody>
          <a:bodyPr/>
          <a:lstStyle/>
          <a:p>
            <a:r>
              <a:rPr lang="en-US" dirty="0"/>
              <a:t>IT Asset Management</a:t>
            </a:r>
          </a:p>
        </p:txBody>
      </p:sp>
      <p:sp>
        <p:nvSpPr>
          <p:cNvPr id="3" name="Text Placeholder 2">
            <a:extLst>
              <a:ext uri="{FF2B5EF4-FFF2-40B4-BE49-F238E27FC236}">
                <a16:creationId xmlns:a16="http://schemas.microsoft.com/office/drawing/2014/main" xmlns="" id="{11824983-FB36-38FE-5979-9068AEB11F92}"/>
              </a:ext>
            </a:extLst>
          </p:cNvPr>
          <p:cNvSpPr>
            <a:spLocks noGrp="1"/>
          </p:cNvSpPr>
          <p:nvPr>
            <p:ph type="body" idx="1"/>
          </p:nvPr>
        </p:nvSpPr>
        <p:spPr/>
        <p:txBody>
          <a:bodyPr/>
          <a:lstStyle/>
          <a:p>
            <a:r>
              <a:rPr lang="en-US" dirty="0"/>
              <a:t>An asset is something of either tangible or intangible value that is worth protecting and includes people, information, infrastructure, finances and reputation. </a:t>
            </a:r>
            <a:br>
              <a:rPr lang="en-US" dirty="0"/>
            </a:br>
            <a:endParaRPr lang="en-US" dirty="0"/>
          </a:p>
          <a:p>
            <a:r>
              <a:rPr lang="en-US" dirty="0"/>
              <a:t>However, an asset cannot be effectively protected or managed if it is not identified. Likewise, it makes it more difficult to protect an asset if its location is unknown or no owner is assigned</a:t>
            </a:r>
          </a:p>
        </p:txBody>
      </p:sp>
    </p:spTree>
    <p:extLst>
      <p:ext uri="{BB962C8B-B14F-4D97-AF65-F5344CB8AC3E}">
        <p14:creationId xmlns:p14="http://schemas.microsoft.com/office/powerpoint/2010/main" val="144008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9C7D5-9267-EEFD-F254-231D8653D8FC}"/>
              </a:ext>
            </a:extLst>
          </p:cNvPr>
          <p:cNvSpPr>
            <a:spLocks noGrp="1"/>
          </p:cNvSpPr>
          <p:nvPr>
            <p:ph type="title"/>
          </p:nvPr>
        </p:nvSpPr>
        <p:spPr/>
        <p:txBody>
          <a:bodyPr/>
          <a:lstStyle/>
          <a:p>
            <a:r>
              <a:rPr lang="en-US" dirty="0"/>
              <a:t>IT Asset Management</a:t>
            </a:r>
          </a:p>
        </p:txBody>
      </p:sp>
      <p:sp>
        <p:nvSpPr>
          <p:cNvPr id="3" name="Text Placeholder 2">
            <a:extLst>
              <a:ext uri="{FF2B5EF4-FFF2-40B4-BE49-F238E27FC236}">
                <a16:creationId xmlns:a16="http://schemas.microsoft.com/office/drawing/2014/main" xmlns="" id="{11824983-FB36-38FE-5979-9068AEB11F92}"/>
              </a:ext>
            </a:extLst>
          </p:cNvPr>
          <p:cNvSpPr>
            <a:spLocks noGrp="1"/>
          </p:cNvSpPr>
          <p:nvPr>
            <p:ph type="body" idx="1"/>
          </p:nvPr>
        </p:nvSpPr>
        <p:spPr>
          <a:xfrm>
            <a:off x="838200" y="1690688"/>
            <a:ext cx="10515600" cy="4486275"/>
          </a:xfrm>
        </p:spPr>
        <p:txBody>
          <a:bodyPr>
            <a:normAutofit fontScale="92500"/>
          </a:bodyPr>
          <a:lstStyle/>
          <a:p>
            <a:r>
              <a:rPr lang="en-US" dirty="0"/>
              <a:t>The first step in IT asset management is to identify and create an inventory of IT assets.</a:t>
            </a:r>
          </a:p>
          <a:p>
            <a:endParaRPr lang="en-US" dirty="0"/>
          </a:p>
          <a:p>
            <a:r>
              <a:rPr lang="en-US" dirty="0"/>
              <a:t>The inventory of an IT asset should include details such as the following:</a:t>
            </a:r>
          </a:p>
          <a:p>
            <a:r>
              <a:rPr lang="en-US" dirty="0"/>
              <a:t>Owner</a:t>
            </a:r>
          </a:p>
          <a:p>
            <a:r>
              <a:rPr lang="en-US" dirty="0"/>
              <a:t>Custodian</a:t>
            </a:r>
          </a:p>
          <a:p>
            <a:r>
              <a:rPr lang="en-US" dirty="0"/>
              <a:t>Asset identification</a:t>
            </a:r>
          </a:p>
          <a:p>
            <a:r>
              <a:rPr lang="en-US" dirty="0"/>
              <a:t>Location</a:t>
            </a:r>
          </a:p>
          <a:p>
            <a:r>
              <a:rPr lang="en-US" dirty="0"/>
              <a:t>Security classification</a:t>
            </a:r>
          </a:p>
        </p:txBody>
      </p:sp>
    </p:spTree>
    <p:extLst>
      <p:ext uri="{BB962C8B-B14F-4D97-AF65-F5344CB8AC3E}">
        <p14:creationId xmlns:p14="http://schemas.microsoft.com/office/powerpoint/2010/main" val="171445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9C7D5-9267-EEFD-F254-231D8653D8FC}"/>
              </a:ext>
            </a:extLst>
          </p:cNvPr>
          <p:cNvSpPr>
            <a:spLocks noGrp="1"/>
          </p:cNvSpPr>
          <p:nvPr>
            <p:ph type="title"/>
          </p:nvPr>
        </p:nvSpPr>
        <p:spPr/>
        <p:txBody>
          <a:bodyPr/>
          <a:lstStyle/>
          <a:p>
            <a:r>
              <a:rPr lang="en-US" dirty="0"/>
              <a:t>IT Asset Management</a:t>
            </a:r>
          </a:p>
        </p:txBody>
      </p:sp>
      <p:sp>
        <p:nvSpPr>
          <p:cNvPr id="3" name="Text Placeholder 2">
            <a:extLst>
              <a:ext uri="{FF2B5EF4-FFF2-40B4-BE49-F238E27FC236}">
                <a16:creationId xmlns:a16="http://schemas.microsoft.com/office/drawing/2014/main" xmlns="" id="{11824983-FB36-38FE-5979-9068AEB11F92}"/>
              </a:ext>
            </a:extLst>
          </p:cNvPr>
          <p:cNvSpPr>
            <a:spLocks noGrp="1"/>
          </p:cNvSpPr>
          <p:nvPr>
            <p:ph type="body" idx="1"/>
          </p:nvPr>
        </p:nvSpPr>
        <p:spPr>
          <a:xfrm>
            <a:off x="838200" y="1690688"/>
            <a:ext cx="10515600" cy="4486275"/>
          </a:xfrm>
        </p:spPr>
        <p:txBody>
          <a:bodyPr>
            <a:normAutofit fontScale="92500" lnSpcReduction="10000"/>
          </a:bodyPr>
          <a:lstStyle/>
          <a:p>
            <a:r>
              <a:rPr lang="en-US" dirty="0"/>
              <a:t>The IT department should have a list of approved software that can be installed and used. Processes should be in place to ensure that only standard approved software is installed.</a:t>
            </a:r>
          </a:p>
          <a:p>
            <a:pPr marL="114300" indent="0">
              <a:buNone/>
            </a:pPr>
            <a:endParaRPr lang="en-US" dirty="0"/>
          </a:p>
          <a:p>
            <a:r>
              <a:rPr lang="en-US" dirty="0"/>
              <a:t>IT asset management is a fundamental prerequisite to developing a meaningful security strategy</a:t>
            </a:r>
          </a:p>
          <a:p>
            <a:endParaRPr lang="en-US" dirty="0"/>
          </a:p>
          <a:p>
            <a:r>
              <a:rPr lang="en-US" dirty="0"/>
              <a:t>IT asset management should be done for both hardware and software.</a:t>
            </a:r>
          </a:p>
          <a:p>
            <a:endParaRPr lang="en-US" dirty="0"/>
          </a:p>
          <a:p>
            <a:r>
              <a:rPr lang="en-US" dirty="0"/>
              <a:t>Usually hardware assets are tagged by numbers. </a:t>
            </a:r>
          </a:p>
        </p:txBody>
      </p:sp>
    </p:spTree>
    <p:extLst>
      <p:ext uri="{BB962C8B-B14F-4D97-AF65-F5344CB8AC3E}">
        <p14:creationId xmlns:p14="http://schemas.microsoft.com/office/powerpoint/2010/main" val="200072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13A8F-4A7C-9E9C-A294-D38F397D62E5}"/>
              </a:ext>
            </a:extLst>
          </p:cNvPr>
          <p:cNvSpPr>
            <a:spLocks noGrp="1"/>
          </p:cNvSpPr>
          <p:nvPr>
            <p:ph type="title"/>
          </p:nvPr>
        </p:nvSpPr>
        <p:spPr/>
        <p:txBody>
          <a:bodyPr/>
          <a:lstStyle/>
          <a:p>
            <a:r>
              <a:rPr lang="en-US" dirty="0"/>
              <a:t>Recap of Information Systems Acquisition,</a:t>
            </a:r>
            <a:br>
              <a:rPr lang="en-US" dirty="0"/>
            </a:br>
            <a:r>
              <a:rPr lang="en-US" dirty="0"/>
              <a:t>Development, and Implementation</a:t>
            </a:r>
          </a:p>
        </p:txBody>
      </p:sp>
      <p:sp>
        <p:nvSpPr>
          <p:cNvPr id="3" name="Text Placeholder 2">
            <a:extLst>
              <a:ext uri="{FF2B5EF4-FFF2-40B4-BE49-F238E27FC236}">
                <a16:creationId xmlns:a16="http://schemas.microsoft.com/office/drawing/2014/main" xmlns="" id="{8335ADB8-8363-0DFD-192E-49B66AF508C8}"/>
              </a:ext>
            </a:extLst>
          </p:cNvPr>
          <p:cNvSpPr>
            <a:spLocks noGrp="1"/>
          </p:cNvSpPr>
          <p:nvPr>
            <p:ph type="body" idx="1"/>
          </p:nvPr>
        </p:nvSpPr>
        <p:spPr/>
        <p:txBody>
          <a:bodyPr/>
          <a:lstStyle/>
          <a:p>
            <a:pPr marL="114300" indent="0">
              <a:buNone/>
            </a:pPr>
            <a:endParaRPr lang="en-US" dirty="0"/>
          </a:p>
          <a:p>
            <a:r>
              <a:rPr lang="en-US" dirty="0"/>
              <a:t>Project management structure</a:t>
            </a:r>
          </a:p>
          <a:p>
            <a:r>
              <a:rPr lang="en-US" dirty="0"/>
              <a:t>Business case and feasibility analysis</a:t>
            </a:r>
          </a:p>
          <a:p>
            <a:r>
              <a:rPr lang="en-US" dirty="0"/>
              <a:t>System </a:t>
            </a:r>
            <a:r>
              <a:rPr lang="en-US"/>
              <a:t>development </a:t>
            </a:r>
            <a:r>
              <a:rPr lang="en-US" smtClean="0"/>
              <a:t>methodologies</a:t>
            </a:r>
            <a:endParaRPr lang="en-US" dirty="0"/>
          </a:p>
        </p:txBody>
      </p:sp>
    </p:spTree>
    <p:extLst>
      <p:ext uri="{BB962C8B-B14F-4D97-AF65-F5344CB8AC3E}">
        <p14:creationId xmlns:p14="http://schemas.microsoft.com/office/powerpoint/2010/main" val="221413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91469-82D3-4B62-E50F-50D24E740472}"/>
              </a:ext>
            </a:extLst>
          </p:cNvPr>
          <p:cNvSpPr>
            <a:spLocks noGrp="1"/>
          </p:cNvSpPr>
          <p:nvPr>
            <p:ph type="title"/>
          </p:nvPr>
        </p:nvSpPr>
        <p:spPr/>
        <p:txBody>
          <a:bodyPr/>
          <a:lstStyle/>
          <a:p>
            <a:r>
              <a:rPr lang="en-US" dirty="0"/>
              <a:t>System implementation techniques</a:t>
            </a:r>
          </a:p>
        </p:txBody>
      </p:sp>
      <p:sp>
        <p:nvSpPr>
          <p:cNvPr id="3" name="Text Placeholder 2">
            <a:extLst>
              <a:ext uri="{FF2B5EF4-FFF2-40B4-BE49-F238E27FC236}">
                <a16:creationId xmlns:a16="http://schemas.microsoft.com/office/drawing/2014/main" xmlns="" id="{D56FFAB3-47B4-E1E6-3DB2-823BBB29FF92}"/>
              </a:ext>
            </a:extLst>
          </p:cNvPr>
          <p:cNvSpPr>
            <a:spLocks noGrp="1"/>
          </p:cNvSpPr>
          <p:nvPr>
            <p:ph type="body" idx="1"/>
          </p:nvPr>
        </p:nvSpPr>
        <p:spPr/>
        <p:txBody>
          <a:bodyPr>
            <a:normAutofit fontScale="92500" lnSpcReduction="10000"/>
          </a:bodyPr>
          <a:lstStyle/>
          <a:p>
            <a:pPr marL="114300" indent="0">
              <a:buNone/>
            </a:pPr>
            <a:r>
              <a:rPr lang="en-US" dirty="0"/>
              <a:t>Data migration Vs Data Conversion</a:t>
            </a:r>
          </a:p>
          <a:p>
            <a:endParaRPr lang="en-US" dirty="0"/>
          </a:p>
          <a:p>
            <a:endParaRPr lang="en-US" dirty="0"/>
          </a:p>
          <a:p>
            <a:pPr marL="114300" indent="0">
              <a:buNone/>
            </a:pPr>
            <a:r>
              <a:rPr lang="en-US" dirty="0"/>
              <a:t>If source and target systems are using different fields / file formats, data conversion and migration strategies are of utmost importance.</a:t>
            </a:r>
          </a:p>
          <a:p>
            <a:pPr marL="114300" indent="0">
              <a:buNone/>
            </a:pPr>
            <a:endParaRPr lang="en-US" dirty="0"/>
          </a:p>
          <a:p>
            <a:pPr marL="114300" indent="0">
              <a:buNone/>
            </a:pPr>
            <a:endParaRPr lang="en-US" dirty="0"/>
          </a:p>
          <a:p>
            <a:pPr marL="114300" indent="0">
              <a:buNone/>
            </a:pPr>
            <a:r>
              <a:rPr lang="en-US" dirty="0"/>
              <a:t>e.g. AL Policy numbers format change (bank statements) maintaining old and new numbers.</a:t>
            </a:r>
          </a:p>
          <a:p>
            <a:pPr marL="114300" indent="0">
              <a:buNone/>
            </a:pPr>
            <a:r>
              <a:rPr lang="en-US" dirty="0"/>
              <a:t>Challenge with MCB and IE.</a:t>
            </a:r>
          </a:p>
        </p:txBody>
      </p:sp>
    </p:spTree>
    <p:extLst>
      <p:ext uri="{BB962C8B-B14F-4D97-AF65-F5344CB8AC3E}">
        <p14:creationId xmlns:p14="http://schemas.microsoft.com/office/powerpoint/2010/main" val="26272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A2D80-1503-1330-32B4-9D86A4EBB213}"/>
              </a:ext>
            </a:extLst>
          </p:cNvPr>
          <p:cNvSpPr>
            <a:spLocks noGrp="1"/>
          </p:cNvSpPr>
          <p:nvPr>
            <p:ph type="title"/>
          </p:nvPr>
        </p:nvSpPr>
        <p:spPr/>
        <p:txBody>
          <a:bodyPr/>
          <a:lstStyle/>
          <a:p>
            <a:r>
              <a:rPr lang="en-US" dirty="0"/>
              <a:t>System implementation strategies</a:t>
            </a:r>
          </a:p>
        </p:txBody>
      </p:sp>
      <p:sp>
        <p:nvSpPr>
          <p:cNvPr id="3" name="Text Placeholder 2">
            <a:extLst>
              <a:ext uri="{FF2B5EF4-FFF2-40B4-BE49-F238E27FC236}">
                <a16:creationId xmlns:a16="http://schemas.microsoft.com/office/drawing/2014/main" xmlns="" id="{794821E3-D6F7-7F23-14B3-C9FCF6CE8148}"/>
              </a:ext>
            </a:extLst>
          </p:cNvPr>
          <p:cNvSpPr>
            <a:spLocks noGrp="1"/>
          </p:cNvSpPr>
          <p:nvPr>
            <p:ph type="body" idx="1"/>
          </p:nvPr>
        </p:nvSpPr>
        <p:spPr/>
        <p:txBody>
          <a:bodyPr>
            <a:normAutofit fontScale="92500" lnSpcReduction="10000"/>
          </a:bodyPr>
          <a:lstStyle/>
          <a:p>
            <a:pPr marL="114300" indent="0">
              <a:buNone/>
            </a:pPr>
            <a:r>
              <a:rPr lang="en-US" dirty="0"/>
              <a:t>Some steps in data migration / conversion</a:t>
            </a:r>
          </a:p>
          <a:p>
            <a:pPr marL="114300" indent="0">
              <a:buNone/>
            </a:pPr>
            <a:endParaRPr lang="en-US" dirty="0"/>
          </a:p>
          <a:p>
            <a:pPr marL="628650" indent="-514350">
              <a:buAutoNum type="arabicPeriod"/>
            </a:pPr>
            <a:r>
              <a:rPr lang="en-US" dirty="0"/>
              <a:t>Determining what data should be converted using programs and what, if any, should be converted manually.</a:t>
            </a:r>
          </a:p>
          <a:p>
            <a:pPr marL="628650" indent="-514350">
              <a:buAutoNum type="arabicPeriod"/>
            </a:pPr>
            <a:r>
              <a:rPr lang="en-US" dirty="0"/>
              <a:t>Perform necessary data cleansing</a:t>
            </a:r>
          </a:p>
          <a:p>
            <a:pPr marL="628650" indent="-514350">
              <a:buAutoNum type="arabicPeriod"/>
            </a:pPr>
            <a:r>
              <a:rPr lang="en-US" dirty="0"/>
              <a:t>Identify methods to verify converted data</a:t>
            </a:r>
          </a:p>
          <a:p>
            <a:pPr marL="628650" indent="-514350">
              <a:buAutoNum type="arabicPeriod"/>
            </a:pPr>
            <a:r>
              <a:rPr lang="en-US" dirty="0"/>
              <a:t>Designing audit trail reports to document the conversion, including data mappings and transformations</a:t>
            </a:r>
          </a:p>
          <a:p>
            <a:pPr marL="628650" indent="-514350">
              <a:buAutoNum type="arabicPeriod"/>
            </a:pPr>
            <a:r>
              <a:rPr lang="en-US" dirty="0"/>
              <a:t>Performing test runs</a:t>
            </a:r>
          </a:p>
          <a:p>
            <a:pPr marL="628650" indent="-514350">
              <a:buAutoNum type="arabicPeriod"/>
            </a:pPr>
            <a:r>
              <a:rPr lang="en-US" dirty="0"/>
              <a:t>Signoffs</a:t>
            </a:r>
          </a:p>
        </p:txBody>
      </p:sp>
    </p:spTree>
    <p:extLst>
      <p:ext uri="{BB962C8B-B14F-4D97-AF65-F5344CB8AC3E}">
        <p14:creationId xmlns:p14="http://schemas.microsoft.com/office/powerpoint/2010/main" val="130064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35DC6-C723-3068-1009-F90FEB0FDDF5}"/>
              </a:ext>
            </a:extLst>
          </p:cNvPr>
          <p:cNvSpPr>
            <a:spLocks noGrp="1"/>
          </p:cNvSpPr>
          <p:nvPr>
            <p:ph type="title"/>
          </p:nvPr>
        </p:nvSpPr>
        <p:spPr/>
        <p:txBody>
          <a:bodyPr/>
          <a:lstStyle/>
          <a:p>
            <a:r>
              <a:rPr lang="en-US" dirty="0"/>
              <a:t>System implementation strategies</a:t>
            </a:r>
          </a:p>
        </p:txBody>
      </p:sp>
      <p:sp>
        <p:nvSpPr>
          <p:cNvPr id="3" name="Text Placeholder 2">
            <a:extLst>
              <a:ext uri="{FF2B5EF4-FFF2-40B4-BE49-F238E27FC236}">
                <a16:creationId xmlns:a16="http://schemas.microsoft.com/office/drawing/2014/main" xmlns="" id="{79D1EE3C-16CA-78A5-6F6B-784DD864D6B1}"/>
              </a:ext>
            </a:extLst>
          </p:cNvPr>
          <p:cNvSpPr>
            <a:spLocks noGrp="1"/>
          </p:cNvSpPr>
          <p:nvPr>
            <p:ph type="body" idx="1"/>
          </p:nvPr>
        </p:nvSpPr>
        <p:spPr/>
        <p:txBody>
          <a:bodyPr/>
          <a:lstStyle/>
          <a:p>
            <a:pPr marL="114300" indent="0">
              <a:buNone/>
            </a:pPr>
            <a:r>
              <a:rPr lang="en-US" dirty="0"/>
              <a:t>GO Live / Cutover – shifting users from the old to new system</a:t>
            </a:r>
          </a:p>
          <a:p>
            <a:pPr marL="114300" indent="0">
              <a:buNone/>
            </a:pPr>
            <a:endParaRPr lang="en-US" dirty="0"/>
          </a:p>
          <a:p>
            <a:pPr marL="628650" indent="-514350">
              <a:buAutoNum type="arabicPeriod"/>
            </a:pPr>
            <a:r>
              <a:rPr lang="en-US" dirty="0"/>
              <a:t>Parallel changeover – using both systems simultaneously and then changing when confidence is gained.</a:t>
            </a:r>
          </a:p>
          <a:p>
            <a:pPr marL="628650" indent="-514350">
              <a:buAutoNum type="arabicPeriod"/>
            </a:pPr>
            <a:r>
              <a:rPr lang="en-US" dirty="0"/>
              <a:t>Phased changeover – module wise changeover to new system </a:t>
            </a:r>
          </a:p>
          <a:p>
            <a:pPr marL="628650" indent="-514350">
              <a:buAutoNum type="arabicPeriod"/>
            </a:pPr>
            <a:r>
              <a:rPr lang="en-US" dirty="0"/>
              <a:t>Abrupt changeover -  immediate switch to new system and discontinue old</a:t>
            </a:r>
          </a:p>
        </p:txBody>
      </p:sp>
    </p:spTree>
    <p:extLst>
      <p:ext uri="{BB962C8B-B14F-4D97-AF65-F5344CB8AC3E}">
        <p14:creationId xmlns:p14="http://schemas.microsoft.com/office/powerpoint/2010/main" val="259794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design with lines and financial symbols">
            <a:extLst>
              <a:ext uri="{FF2B5EF4-FFF2-40B4-BE49-F238E27FC236}">
                <a16:creationId xmlns:a16="http://schemas.microsoft.com/office/drawing/2014/main" xmlns="" id="{7A618D37-C9EA-8AFE-611E-AC3EDD11F521}"/>
              </a:ext>
            </a:extLst>
          </p:cNvPr>
          <p:cNvPicPr>
            <a:picLocks noChangeAspect="1"/>
          </p:cNvPicPr>
          <p:nvPr/>
        </p:nvPicPr>
        <p:blipFill rotWithShape="1">
          <a:blip r:embed="rId2">
            <a:alphaModFix amt="50000"/>
          </a:blip>
          <a:srcRect t="10400" b="5014"/>
          <a:stretch/>
        </p:blipFill>
        <p:spPr>
          <a:xfrm>
            <a:off x="20" y="1"/>
            <a:ext cx="12191980" cy="6857999"/>
          </a:xfrm>
          <a:prstGeom prst="rect">
            <a:avLst/>
          </a:prstGeom>
        </p:spPr>
      </p:pic>
      <p:sp>
        <p:nvSpPr>
          <p:cNvPr id="2" name="Title 1">
            <a:extLst>
              <a:ext uri="{FF2B5EF4-FFF2-40B4-BE49-F238E27FC236}">
                <a16:creationId xmlns:a16="http://schemas.microsoft.com/office/drawing/2014/main" xmlns="" id="{81E742C1-0BC6-B9B5-03A8-3829F1883BF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spcBef>
                <a:spcPct val="0"/>
              </a:spcBef>
            </a:pPr>
            <a:r>
              <a:rPr lang="en-US" sz="6000" kern="1200">
                <a:solidFill>
                  <a:srgbClr val="FFFFFF"/>
                </a:solidFill>
                <a:latin typeface="+mj-lt"/>
                <a:ea typeface="+mj-ea"/>
                <a:cs typeface="+mj-cs"/>
              </a:rPr>
              <a:t>Chapter 4</a:t>
            </a:r>
          </a:p>
        </p:txBody>
      </p:sp>
      <p:sp>
        <p:nvSpPr>
          <p:cNvPr id="3" name="Text Placeholder 2">
            <a:extLst>
              <a:ext uri="{FF2B5EF4-FFF2-40B4-BE49-F238E27FC236}">
                <a16:creationId xmlns:a16="http://schemas.microsoft.com/office/drawing/2014/main" xmlns="" id="{46D9382D-B40B-8CE0-0601-A6D2B660B7B0}"/>
              </a:ext>
            </a:extLst>
          </p:cNvPr>
          <p:cNvSpPr>
            <a:spLocks noGrp="1"/>
          </p:cNvSpPr>
          <p:nvPr>
            <p:ph type="body" idx="1"/>
          </p:nvPr>
        </p:nvSpPr>
        <p:spPr>
          <a:xfrm>
            <a:off x="1524000" y="4159404"/>
            <a:ext cx="9144000" cy="1098395"/>
          </a:xfrm>
        </p:spPr>
        <p:txBody>
          <a:bodyPr vert="horz" lIns="91440" tIns="45720" rIns="91440" bIns="45720" rtlCol="0">
            <a:normAutofit/>
          </a:bodyPr>
          <a:lstStyle/>
          <a:p>
            <a:pPr marL="0" indent="0" algn="ctr">
              <a:buNone/>
            </a:pPr>
            <a:r>
              <a:rPr lang="en-US" sz="2400" kern="1200" dirty="0">
                <a:solidFill>
                  <a:srgbClr val="FFFFFF"/>
                </a:solidFill>
                <a:latin typeface="+mn-lt"/>
                <a:ea typeface="+mn-ea"/>
                <a:cs typeface="+mn-cs"/>
              </a:rPr>
              <a:t>Information Systems Operations and Business Resilience</a:t>
            </a:r>
          </a:p>
        </p:txBody>
      </p:sp>
    </p:spTree>
    <p:extLst>
      <p:ext uri="{BB962C8B-B14F-4D97-AF65-F5344CB8AC3E}">
        <p14:creationId xmlns:p14="http://schemas.microsoft.com/office/powerpoint/2010/main" val="41068294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4104CF-D4AD-3EC3-74A6-D257A71C83D8}"/>
              </a:ext>
            </a:extLst>
          </p:cNvPr>
          <p:cNvSpPr>
            <a:spLocks noGrp="1"/>
          </p:cNvSpPr>
          <p:nvPr>
            <p:ph type="title"/>
          </p:nvPr>
        </p:nvSpPr>
        <p:spPr/>
        <p:txBody>
          <a:bodyPr/>
          <a:lstStyle/>
          <a:p>
            <a:r>
              <a:rPr lang="en-US" dirty="0"/>
              <a:t>What will we learn in this chapter?</a:t>
            </a:r>
          </a:p>
        </p:txBody>
      </p:sp>
      <p:sp>
        <p:nvSpPr>
          <p:cNvPr id="3" name="Text Placeholder 2">
            <a:extLst>
              <a:ext uri="{FF2B5EF4-FFF2-40B4-BE49-F238E27FC236}">
                <a16:creationId xmlns:a16="http://schemas.microsoft.com/office/drawing/2014/main" xmlns="" id="{4979C5F0-DF2F-06A5-49F6-EF94339C2B6F}"/>
              </a:ext>
            </a:extLst>
          </p:cNvPr>
          <p:cNvSpPr>
            <a:spLocks noGrp="1"/>
          </p:cNvSpPr>
          <p:nvPr>
            <p:ph type="body" idx="1"/>
          </p:nvPr>
        </p:nvSpPr>
        <p:spPr/>
        <p:txBody>
          <a:bodyPr/>
          <a:lstStyle/>
          <a:p>
            <a:r>
              <a:rPr lang="en-US" dirty="0"/>
              <a:t>Scope of IT operations</a:t>
            </a:r>
          </a:p>
          <a:p>
            <a:r>
              <a:rPr lang="en-US" dirty="0"/>
              <a:t>How to keep IT operations up and running </a:t>
            </a:r>
          </a:p>
          <a:p>
            <a:r>
              <a:rPr lang="en-US" dirty="0"/>
              <a:t>How to evaluate each and every aspect of IT operations</a:t>
            </a:r>
          </a:p>
          <a:p>
            <a:r>
              <a:rPr lang="en-US" dirty="0"/>
              <a:t>How IT can effectively tackle disasters and ensure business resilience</a:t>
            </a:r>
          </a:p>
        </p:txBody>
      </p:sp>
    </p:spTree>
    <p:extLst>
      <p:ext uri="{BB962C8B-B14F-4D97-AF65-F5344CB8AC3E}">
        <p14:creationId xmlns:p14="http://schemas.microsoft.com/office/powerpoint/2010/main" val="87384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26EF2-A48E-179D-DE6F-B1D51126CAC3}"/>
              </a:ext>
            </a:extLst>
          </p:cNvPr>
          <p:cNvSpPr>
            <a:spLocks noGrp="1"/>
          </p:cNvSpPr>
          <p:nvPr>
            <p:ph type="title"/>
          </p:nvPr>
        </p:nvSpPr>
        <p:spPr/>
        <p:txBody>
          <a:bodyPr/>
          <a:lstStyle/>
          <a:p>
            <a:r>
              <a:rPr lang="en-US" dirty="0"/>
              <a:t>Common enterprise IT terminologies</a:t>
            </a:r>
          </a:p>
        </p:txBody>
      </p:sp>
      <p:sp>
        <p:nvSpPr>
          <p:cNvPr id="3" name="Text Placeholder 2">
            <a:extLst>
              <a:ext uri="{FF2B5EF4-FFF2-40B4-BE49-F238E27FC236}">
                <a16:creationId xmlns:a16="http://schemas.microsoft.com/office/drawing/2014/main" xmlns="" id="{BF2740D8-BB87-592E-CCD4-CF4E7955042E}"/>
              </a:ext>
            </a:extLst>
          </p:cNvPr>
          <p:cNvSpPr>
            <a:spLocks noGrp="1"/>
          </p:cNvSpPr>
          <p:nvPr>
            <p:ph type="body" idx="1"/>
          </p:nvPr>
        </p:nvSpPr>
        <p:spPr>
          <a:xfrm>
            <a:off x="838200" y="1825624"/>
            <a:ext cx="10689077" cy="4740545"/>
          </a:xfrm>
        </p:spPr>
        <p:txBody>
          <a:bodyPr>
            <a:normAutofit/>
          </a:bodyPr>
          <a:lstStyle/>
          <a:p>
            <a:r>
              <a:rPr lang="en-US" dirty="0"/>
              <a:t>File Servers</a:t>
            </a:r>
          </a:p>
          <a:p>
            <a:r>
              <a:rPr lang="en-US" dirty="0"/>
              <a:t>Print Server</a:t>
            </a:r>
          </a:p>
          <a:p>
            <a:r>
              <a:rPr lang="en-US" dirty="0"/>
              <a:t>Application Program Servers</a:t>
            </a:r>
          </a:p>
          <a:p>
            <a:r>
              <a:rPr lang="en-US" dirty="0"/>
              <a:t>Web Servers</a:t>
            </a:r>
          </a:p>
          <a:p>
            <a:r>
              <a:rPr lang="en-US" dirty="0"/>
              <a:t>Super computers / Mainframes</a:t>
            </a:r>
          </a:p>
          <a:p>
            <a:r>
              <a:rPr lang="en-US" dirty="0"/>
              <a:t>Personal computers / desktops / laptops</a:t>
            </a:r>
          </a:p>
          <a:p>
            <a:r>
              <a:rPr lang="en-US" dirty="0"/>
              <a:t>Thin clients</a:t>
            </a:r>
          </a:p>
          <a:p>
            <a:r>
              <a:rPr lang="en-US" dirty="0"/>
              <a:t>Proxy server</a:t>
            </a:r>
          </a:p>
          <a:p>
            <a:r>
              <a:rPr lang="en-US" dirty="0"/>
              <a:t>Database server</a:t>
            </a:r>
          </a:p>
        </p:txBody>
      </p:sp>
    </p:spTree>
    <p:extLst>
      <p:ext uri="{BB962C8B-B14F-4D97-AF65-F5344CB8AC3E}">
        <p14:creationId xmlns:p14="http://schemas.microsoft.com/office/powerpoint/2010/main" val="1839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121B5-3F54-C642-43C0-120E1B0F8B68}"/>
              </a:ext>
            </a:extLst>
          </p:cNvPr>
          <p:cNvSpPr>
            <a:spLocks noGrp="1"/>
          </p:cNvSpPr>
          <p:nvPr>
            <p:ph type="title"/>
          </p:nvPr>
        </p:nvSpPr>
        <p:spPr/>
        <p:txBody>
          <a:bodyPr/>
          <a:lstStyle/>
          <a:p>
            <a:r>
              <a:rPr lang="en-US" dirty="0"/>
              <a:t>Common enterprise IT terminologies</a:t>
            </a:r>
          </a:p>
        </p:txBody>
      </p:sp>
      <p:sp>
        <p:nvSpPr>
          <p:cNvPr id="3" name="Text Placeholder 2">
            <a:extLst>
              <a:ext uri="{FF2B5EF4-FFF2-40B4-BE49-F238E27FC236}">
                <a16:creationId xmlns:a16="http://schemas.microsoft.com/office/drawing/2014/main" xmlns="" id="{F9F8D7F1-04B7-E442-F0B4-95E148DF5CD1}"/>
              </a:ext>
            </a:extLst>
          </p:cNvPr>
          <p:cNvSpPr>
            <a:spLocks noGrp="1"/>
          </p:cNvSpPr>
          <p:nvPr>
            <p:ph type="body" idx="1"/>
          </p:nvPr>
        </p:nvSpPr>
        <p:spPr/>
        <p:txBody>
          <a:bodyPr>
            <a:normAutofit/>
          </a:bodyPr>
          <a:lstStyle/>
          <a:p>
            <a:r>
              <a:rPr lang="en-US" dirty="0"/>
              <a:t>Universal Serial Bus (USB)</a:t>
            </a:r>
          </a:p>
          <a:p>
            <a:pPr lvl="1"/>
            <a:r>
              <a:rPr lang="en-US" dirty="0"/>
              <a:t>Malware transfer – read only mode to be set / scan with antivirus</a:t>
            </a:r>
          </a:p>
          <a:p>
            <a:pPr lvl="1"/>
            <a:r>
              <a:rPr lang="en-US" dirty="0"/>
              <a:t>Risk of data theft – keep ports disabled </a:t>
            </a:r>
          </a:p>
          <a:p>
            <a:pPr lvl="1"/>
            <a:r>
              <a:rPr lang="en-US" dirty="0"/>
              <a:t>Data stored on </a:t>
            </a:r>
            <a:r>
              <a:rPr lang="en-US" dirty="0" err="1"/>
              <a:t>usbs</a:t>
            </a:r>
            <a:r>
              <a:rPr lang="en-US" dirty="0"/>
              <a:t> can be stolen – keep them encrypted?</a:t>
            </a:r>
          </a:p>
          <a:p>
            <a:pPr lvl="1"/>
            <a:r>
              <a:rPr lang="en-US" dirty="0"/>
              <a:t>Data corruption if incorrectly removed.</a:t>
            </a:r>
          </a:p>
          <a:p>
            <a:pPr lvl="1"/>
            <a:endParaRPr lang="en-US" dirty="0"/>
          </a:p>
          <a:p>
            <a:pPr marL="571500" lvl="1" indent="0">
              <a:buNone/>
            </a:pPr>
            <a:endParaRPr lang="en-US" dirty="0"/>
          </a:p>
          <a:p>
            <a:pPr marL="114300" indent="0">
              <a:buNone/>
            </a:pPr>
            <a:endParaRPr lang="en-US" dirty="0"/>
          </a:p>
        </p:txBody>
      </p:sp>
    </p:spTree>
    <p:extLst>
      <p:ext uri="{BB962C8B-B14F-4D97-AF65-F5344CB8AC3E}">
        <p14:creationId xmlns:p14="http://schemas.microsoft.com/office/powerpoint/2010/main" val="185178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25040</TotalTime>
  <Words>456</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Lecture 9</vt:lpstr>
      <vt:lpstr>Recap of Information Systems Acquisition, Development, and Implementation</vt:lpstr>
      <vt:lpstr>System implementation techniques</vt:lpstr>
      <vt:lpstr>System implementation strategies</vt:lpstr>
      <vt:lpstr>System implementation strategies</vt:lpstr>
      <vt:lpstr>Chapter 4</vt:lpstr>
      <vt:lpstr>What will we learn in this chapter?</vt:lpstr>
      <vt:lpstr>Common enterprise IT terminologies</vt:lpstr>
      <vt:lpstr>Common enterprise IT terminologies</vt:lpstr>
      <vt:lpstr>IT Asset Management</vt:lpstr>
      <vt:lpstr>IT Asset Management</vt:lpstr>
      <vt:lpstr>IT Asset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SYED MUHAMMAD ALI - 13306</dc:creator>
  <cp:lastModifiedBy>City Campus Student</cp:lastModifiedBy>
  <cp:revision>229</cp:revision>
  <dcterms:created xsi:type="dcterms:W3CDTF">2023-01-26T16:41:47Z</dcterms:created>
  <dcterms:modified xsi:type="dcterms:W3CDTF">2024-04-27T07:22:44Z</dcterms:modified>
</cp:coreProperties>
</file>