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82" r:id="rId4"/>
    <p:sldId id="281" r:id="rId5"/>
    <p:sldId id="283" r:id="rId6"/>
    <p:sldId id="284" r:id="rId7"/>
    <p:sldId id="285" r:id="rId8"/>
    <p:sldId id="280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2E18-1F5C-41C9-BEDB-7DA324A6AC1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5008-B399-459B-B278-B3EBAF8C47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Header files contain definitions of functions and </a:t>
            </a:r>
            <a:r>
              <a:rPr lang="en-US" dirty="0" smtClean="0"/>
              <a:t>variables which </a:t>
            </a:r>
            <a:r>
              <a:rPr lang="en-US" dirty="0"/>
              <a:t>is imported or used into any C++ program by using the pre-processor </a:t>
            </a:r>
            <a:r>
              <a:rPr lang="en-US" i="1" dirty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Header </a:t>
            </a:r>
            <a:r>
              <a:rPr lang="en-US" dirty="0"/>
              <a:t>file have an extension </a:t>
            </a:r>
            <a:r>
              <a:rPr lang="en-US" dirty="0">
                <a:solidFill>
                  <a:srgbClr val="0000FF"/>
                </a:solidFill>
              </a:rPr>
              <a:t>".h"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which contains C++ function </a:t>
            </a:r>
            <a:r>
              <a:rPr lang="en-US" dirty="0" smtClean="0"/>
              <a:t>declaration</a:t>
            </a:r>
          </a:p>
          <a:p>
            <a:r>
              <a:rPr lang="en-US" dirty="0"/>
              <a:t>Each header file contains information (or declarations) for a particular group of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example of a header file is “</a:t>
            </a:r>
            <a:r>
              <a:rPr lang="en-US" dirty="0" err="1" smtClean="0">
                <a:solidFill>
                  <a:srgbClr val="0000FF"/>
                </a:solidFill>
              </a:rPr>
              <a:t>iostream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header file named “</a:t>
            </a:r>
            <a:r>
              <a:rPr lang="en-US" dirty="0" err="1" smtClean="0">
                <a:solidFill>
                  <a:srgbClr val="0000FF"/>
                </a:solidFill>
              </a:rPr>
              <a:t>iostream</a:t>
            </a:r>
            <a:r>
              <a:rPr lang="en-US" dirty="0" smtClean="0"/>
              <a:t>” contains the definitions of basic input and output functions like </a:t>
            </a:r>
            <a:r>
              <a:rPr lang="en-US" dirty="0" err="1" smtClean="0">
                <a:solidFill>
                  <a:srgbClr val="0000FF"/>
                </a:solidFill>
              </a:rPr>
              <a:t>cin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FF"/>
                </a:solidFill>
              </a:rPr>
              <a:t>cout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Similarly the header file named “</a:t>
            </a:r>
            <a:r>
              <a:rPr lang="en-US" dirty="0" smtClean="0">
                <a:solidFill>
                  <a:srgbClr val="0000FF"/>
                </a:solidFill>
              </a:rPr>
              <a:t>math</a:t>
            </a:r>
            <a:r>
              <a:rPr lang="en-US" dirty="0" smtClean="0"/>
              <a:t>” contains the definitions of functions related to mathematics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Header Files</a:t>
            </a:r>
          </a:p>
          <a:p>
            <a:pPr lvl="1"/>
            <a:r>
              <a:rPr lang="en-US" dirty="0" smtClean="0"/>
              <a:t>These header files comes with compiler and contains the definitions of functions previously defined</a:t>
            </a:r>
          </a:p>
          <a:p>
            <a:r>
              <a:rPr lang="en-US" dirty="0" smtClean="0"/>
              <a:t>User Header Files</a:t>
            </a:r>
          </a:p>
          <a:p>
            <a:pPr lvl="1"/>
            <a:r>
              <a:rPr lang="en-US" dirty="0" smtClean="0"/>
              <a:t>These are defined by users, and contains the definitions of functions defined by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want to use any function in our C++ program then first we need to import their definition from C++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For </a:t>
            </a:r>
            <a:r>
              <a:rPr lang="en-US" dirty="0"/>
              <a:t>importing their declaration and definition we need to include header file in program </a:t>
            </a:r>
            <a:endParaRPr lang="en-US" dirty="0" smtClean="0"/>
          </a:p>
          <a:p>
            <a:r>
              <a:rPr lang="en-US" dirty="0" smtClean="0"/>
              <a:t>Header file are included </a:t>
            </a:r>
            <a:r>
              <a:rPr lang="en-US" dirty="0"/>
              <a:t>at the top of any C++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Header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header files can be included by using one of the following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 of angle brackets </a:t>
            </a:r>
            <a:r>
              <a:rPr lang="en-US" b="1" dirty="0">
                <a:solidFill>
                  <a:srgbClr val="0000FF"/>
                </a:solidFill>
              </a:rPr>
              <a:t>&lt;&gt;</a:t>
            </a:r>
            <a:r>
              <a:rPr lang="en-US" dirty="0"/>
              <a:t> informs the compiler to search the </a:t>
            </a:r>
            <a:r>
              <a:rPr lang="en-US" dirty="0" smtClean="0"/>
              <a:t>compiler’s included </a:t>
            </a:r>
            <a:r>
              <a:rPr lang="en-US" dirty="0"/>
              <a:t>directory for the specified </a:t>
            </a:r>
            <a:r>
              <a:rPr lang="en-US" dirty="0" smtClean="0"/>
              <a:t>file</a:t>
            </a:r>
          </a:p>
          <a:p>
            <a:r>
              <a:rPr lang="en-US" dirty="0"/>
              <a:t>The use of the double quotes </a:t>
            </a:r>
            <a:r>
              <a:rPr lang="en-US" b="1" dirty="0">
                <a:solidFill>
                  <a:srgbClr val="0000FF"/>
                </a:solidFill>
              </a:rPr>
              <a:t>""</a:t>
            </a:r>
            <a:r>
              <a:rPr lang="en-US" dirty="0"/>
              <a:t> around the filename inform the compiler to search in the current directory for the specified file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3657600" cy="5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24200"/>
            <a:ext cx="3657600" cy="63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main( )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	--------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}</a:t>
            </a:r>
          </a:p>
          <a:p>
            <a:r>
              <a:rPr lang="en-US" b="1" dirty="0">
                <a:solidFill>
                  <a:srgbClr val="0000FF"/>
                </a:solidFill>
              </a:rPr>
              <a:t>main()</a:t>
            </a:r>
            <a:r>
              <a:rPr lang="en-US" dirty="0"/>
              <a:t> function is the entry point of any C++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It </a:t>
            </a:r>
            <a:r>
              <a:rPr lang="en-US" dirty="0"/>
              <a:t>is the point at which execution of program is </a:t>
            </a:r>
            <a:r>
              <a:rPr lang="en-US" dirty="0" smtClean="0"/>
              <a:t>started </a:t>
            </a:r>
          </a:p>
          <a:p>
            <a:r>
              <a:rPr lang="en-US" dirty="0" smtClean="0"/>
              <a:t>When </a:t>
            </a:r>
            <a:r>
              <a:rPr lang="en-US" dirty="0"/>
              <a:t>a C++ program is executed, the execution control goes directly to the </a:t>
            </a:r>
            <a:r>
              <a:rPr lang="en-US" dirty="0">
                <a:solidFill>
                  <a:srgbClr val="0000FF"/>
                </a:solidFill>
              </a:rPr>
              <a:t>main() </a:t>
            </a:r>
            <a:r>
              <a:rPr lang="en-US" dirty="0" smtClean="0"/>
              <a:t>function</a:t>
            </a:r>
          </a:p>
          <a:p>
            <a:r>
              <a:rPr lang="en-US" dirty="0" smtClean="0">
                <a:sym typeface="Wingdings" pitchFamily="2" charset="2"/>
              </a:rPr>
              <a:t>You can use main as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void main()</a:t>
            </a:r>
            <a:r>
              <a:rPr lang="en-US" dirty="0" smtClean="0">
                <a:sym typeface="Wingdings" pitchFamily="2" charset="2"/>
              </a:rPr>
              <a:t> or </a:t>
            </a:r>
            <a:r>
              <a:rPr lang="en-US" dirty="0" err="1" smtClean="0">
                <a:solidFill>
                  <a:srgbClr val="0000FF"/>
                </a:solidFill>
                <a:sym typeface="Wingdings" pitchFamily="2" charset="2"/>
              </a:rPr>
              <a:t>int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 main()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#include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Tells the compiler that I want to use specific header file</a:t>
            </a:r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</a:rPr>
              <a:t>c</a:t>
            </a:r>
            <a:r>
              <a:rPr lang="en-US" dirty="0" err="1" smtClean="0">
                <a:solidFill>
                  <a:srgbClr val="0000FF"/>
                </a:solidFill>
              </a:rPr>
              <a:t>in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cin</a:t>
            </a:r>
            <a:r>
              <a:rPr lang="en-US" dirty="0"/>
              <a:t> is used for get or read value form keyboard</a:t>
            </a:r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</a:rPr>
              <a:t>c</a:t>
            </a:r>
            <a:r>
              <a:rPr lang="en-US" dirty="0" err="1" smtClean="0">
                <a:solidFill>
                  <a:srgbClr val="0000FF"/>
                </a:solidFill>
              </a:rPr>
              <a:t>out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/>
              <a:t> is used for print message on screen</a:t>
            </a: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cout</a:t>
            </a:r>
            <a:r>
              <a:rPr lang="en-US" dirty="0" smtClean="0">
                <a:solidFill>
                  <a:srgbClr val="0000FF"/>
                </a:solidFill>
              </a:rPr>
              <a:t>&lt;&lt;</a:t>
            </a:r>
            <a:r>
              <a:rPr lang="en-US" dirty="0" err="1" smtClean="0">
                <a:solidFill>
                  <a:srgbClr val="0000FF"/>
                </a:solidFill>
              </a:rPr>
              <a:t>endl</a:t>
            </a:r>
            <a:r>
              <a:rPr lang="en-US" dirty="0" smtClean="0">
                <a:solidFill>
                  <a:srgbClr val="0000FF"/>
                </a:solidFill>
              </a:rPr>
              <a:t>;  </a:t>
            </a:r>
            <a:r>
              <a:rPr lang="en-US" dirty="0" smtClean="0"/>
              <a:t>and   </a:t>
            </a:r>
            <a:r>
              <a:rPr lang="en-US" dirty="0" err="1">
                <a:solidFill>
                  <a:srgbClr val="0000FF"/>
                </a:solidFill>
              </a:rPr>
              <a:t>c</a:t>
            </a:r>
            <a:r>
              <a:rPr lang="en-US" dirty="0" err="1" smtClean="0">
                <a:solidFill>
                  <a:srgbClr val="0000FF"/>
                </a:solidFill>
              </a:rPr>
              <a:t>out</a:t>
            </a:r>
            <a:r>
              <a:rPr lang="en-US" dirty="0" smtClean="0">
                <a:solidFill>
                  <a:srgbClr val="0000FF"/>
                </a:solidFill>
              </a:rPr>
              <a:t>&lt;&lt;‘\n’;</a:t>
            </a:r>
          </a:p>
          <a:p>
            <a:pPr lvl="1"/>
            <a:r>
              <a:rPr lang="en-US" dirty="0" smtClean="0"/>
              <a:t>Terminates the line, and start the message from new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cout</a:t>
            </a:r>
            <a:r>
              <a:rPr lang="en-US" dirty="0" smtClean="0">
                <a:solidFill>
                  <a:srgbClr val="0000FF"/>
                </a:solidFill>
              </a:rPr>
              <a:t>&lt;&lt;‘\t’;</a:t>
            </a:r>
          </a:p>
          <a:p>
            <a:pPr lvl="1"/>
            <a:r>
              <a:rPr lang="en-US" dirty="0" smtClean="0"/>
              <a:t>Equivalent to a horizontal tab break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system(“pause”);</a:t>
            </a:r>
          </a:p>
          <a:p>
            <a:pPr lvl="1"/>
            <a:r>
              <a:rPr lang="en-US" dirty="0"/>
              <a:t>It runs the pause command (as though from a command </a:t>
            </a:r>
            <a:r>
              <a:rPr lang="en-US" dirty="0" smtClean="0"/>
              <a:t>line) </a:t>
            </a:r>
            <a:r>
              <a:rPr lang="en-US" dirty="0"/>
              <a:t>which waits until the user presses any key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return 0;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standard way to state that the main </a:t>
            </a:r>
            <a:r>
              <a:rPr lang="en-US" dirty="0" smtClean="0"/>
              <a:t>has </a:t>
            </a:r>
            <a:r>
              <a:rPr lang="en-US" dirty="0"/>
              <a:t>successfully executed if it returns </a:t>
            </a:r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Only used when we use “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main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No need to use return 0 with “</a:t>
            </a:r>
            <a:r>
              <a:rPr lang="en-US" dirty="0" smtClean="0">
                <a:solidFill>
                  <a:srgbClr val="0000FF"/>
                </a:solidFill>
              </a:rPr>
              <a:t>void main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namespace std;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namespace std </a:t>
            </a:r>
            <a:r>
              <a:rPr lang="en-US" dirty="0" smtClean="0"/>
              <a:t>helps to use </a:t>
            </a:r>
            <a:r>
              <a:rPr lang="en-US" dirty="0" err="1" smtClean="0">
                <a:solidFill>
                  <a:srgbClr val="0000FF"/>
                </a:solidFill>
              </a:rPr>
              <a:t>cout</a:t>
            </a:r>
            <a:r>
              <a:rPr lang="en-US" dirty="0" smtClean="0"/>
              <a:t> command more easily</a:t>
            </a:r>
          </a:p>
          <a:p>
            <a:pPr lvl="1"/>
            <a:r>
              <a:rPr lang="en-US" dirty="0" smtClean="0"/>
              <a:t>Without namespace std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namespace std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733800"/>
            <a:ext cx="3657600" cy="39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218789"/>
            <a:ext cx="2743200" cy="42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//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/*    */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//</a:t>
            </a:r>
            <a:r>
              <a:rPr lang="en-US" dirty="0" smtClean="0"/>
              <a:t> is used to add comments in front of a statement</a:t>
            </a:r>
          </a:p>
          <a:p>
            <a:pPr lvl="1"/>
            <a:r>
              <a:rPr lang="en-US" dirty="0" smtClean="0"/>
              <a:t>If you want to a section of code as a comment then enclose the code between </a:t>
            </a:r>
            <a:r>
              <a:rPr lang="en-US" dirty="0" smtClean="0">
                <a:solidFill>
                  <a:srgbClr val="0000FF"/>
                </a:solidFill>
              </a:rPr>
              <a:t>/*  */</a:t>
            </a:r>
          </a:p>
          <a:p>
            <a:r>
              <a:rPr lang="en-US" dirty="0" smtClean="0"/>
              <a:t>Stream Insertion Operator </a:t>
            </a:r>
            <a:r>
              <a:rPr lang="en-US" dirty="0" smtClean="0">
                <a:solidFill>
                  <a:srgbClr val="0000FF"/>
                </a:solidFill>
              </a:rPr>
              <a:t>“&lt;&lt;“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00FF"/>
                </a:solidFill>
              </a:rPr>
              <a:t> “&gt;&gt;”</a:t>
            </a:r>
          </a:p>
          <a:p>
            <a:pPr lvl="1"/>
            <a:r>
              <a:rPr lang="en-US" dirty="0" smtClean="0"/>
              <a:t>Are used to input or display streams/messages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&lt;&lt; </a:t>
            </a:r>
            <a:r>
              <a:rPr lang="en-US" dirty="0" smtClean="0"/>
              <a:t>is used to display message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&gt;&gt; </a:t>
            </a:r>
            <a:r>
              <a:rPr lang="en-US" dirty="0" smtClean="0"/>
              <a:t>is used to take input from keyboard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FB28-5E50-434E-9265-E45D457B1F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review the basic syntax of a C++ program</a:t>
            </a:r>
          </a:p>
          <a:p>
            <a:r>
              <a:rPr lang="en-US" dirty="0" smtClean="0"/>
              <a:t>To know about data hierarchy</a:t>
            </a:r>
          </a:p>
          <a:p>
            <a:r>
              <a:rPr lang="en-US" dirty="0" smtClean="0"/>
              <a:t>To differentiate between an editor and integrated development environment (IDE)</a:t>
            </a:r>
          </a:p>
          <a:p>
            <a:r>
              <a:rPr lang="en-US" dirty="0" smtClean="0"/>
              <a:t>To know about the rules of variable naming</a:t>
            </a:r>
          </a:p>
          <a:p>
            <a:r>
              <a:rPr lang="en-US" dirty="0" smtClean="0"/>
              <a:t>To know about Declaration, Initialization and Definition of a Variable</a:t>
            </a:r>
          </a:p>
          <a:p>
            <a:r>
              <a:rPr lang="en-US" dirty="0" smtClean="0"/>
              <a:t>To learn the correct use </a:t>
            </a:r>
            <a:r>
              <a:rPr lang="en-US" smtClean="0"/>
              <a:t>of operators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name is called an “identifier” and is only valid if</a:t>
            </a:r>
          </a:p>
          <a:p>
            <a:pPr lvl="1"/>
            <a:r>
              <a:rPr lang="en-US" dirty="0" smtClean="0"/>
              <a:t>It is not a Keyword of C++</a:t>
            </a:r>
          </a:p>
          <a:p>
            <a:pPr lvl="1"/>
            <a:r>
              <a:rPr lang="en-US" dirty="0" smtClean="0"/>
              <a:t>Is a series of letters, numbers and Underscores (_)</a:t>
            </a:r>
          </a:p>
          <a:p>
            <a:pPr lvl="1"/>
            <a:r>
              <a:rPr lang="en-US" dirty="0" smtClean="0"/>
              <a:t>Does not start with a Number</a:t>
            </a:r>
          </a:p>
          <a:p>
            <a:r>
              <a:rPr lang="en-US" dirty="0" smtClean="0"/>
              <a:t>An identifier is case sensitive which means that A1 and a1 are two different identifiers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2002-798E-4E7A-9298-2575332F4B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Why we prefer ASCII codes for C++ instead of Unicode?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is the advantage of adding a header file by using double quotes? And when we prefer this method?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Is it possible that you used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system(“pause”) </a:t>
            </a:r>
            <a:r>
              <a:rPr lang="en-US" dirty="0" smtClean="0"/>
              <a:t>command in your code, but it is still not pausing? If yes, then what is the reason?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Write at least one alternative command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system(“pause”)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Where we can declare a variable in a C++ program? Is there any restriction about the position of declaration?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According to variable naming rules, the variable name can start with an underscore (_). But it is not recommended, why?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Declaration, Initialization and Definition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a;		</a:t>
            </a:r>
          </a:p>
          <a:p>
            <a:pPr lvl="1">
              <a:buNone/>
            </a:pP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b = 10;	</a:t>
            </a:r>
          </a:p>
          <a:p>
            <a:pPr lvl="1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 = 8;		</a:t>
            </a:r>
          </a:p>
          <a:p>
            <a:endParaRPr lang="en-US" sz="1900" dirty="0" smtClean="0"/>
          </a:p>
          <a:p>
            <a:r>
              <a:rPr lang="en-US" dirty="0" smtClean="0"/>
              <a:t>When we declare a variable only a block of memory is decided for that variable</a:t>
            </a:r>
          </a:p>
          <a:p>
            <a:r>
              <a:rPr lang="en-US" dirty="0" smtClean="0"/>
              <a:t>When we define or initialize a variable, then memory is allocated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using the operators we write the variable towards the left side of operator and its definition goes towards right side of operator</a:t>
            </a:r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10, b = 20;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b;</a:t>
            </a:r>
          </a:p>
          <a:p>
            <a:r>
              <a:rPr lang="en-US" dirty="0" smtClean="0"/>
              <a:t>The above statement means that value of b is assigned to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As viewed from Computer to User</a:t>
            </a:r>
          </a:p>
          <a:p>
            <a:r>
              <a:rPr lang="en-US" dirty="0" smtClean="0"/>
              <a:t>Bits</a:t>
            </a:r>
            <a:r>
              <a:rPr lang="en-US" dirty="0" smtClean="0">
                <a:sym typeface="Wingdings" pitchFamily="2" charset="2"/>
              </a:rPr>
              <a:t> Characters Fields Records Files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28750"/>
            <a:ext cx="50006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The smallest data item in a computer</a:t>
            </a:r>
          </a:p>
          <a:p>
            <a:pPr lvl="1"/>
            <a:r>
              <a:rPr lang="en-US" dirty="0" smtClean="0"/>
              <a:t>Either 0 or 1</a:t>
            </a:r>
          </a:p>
          <a:p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Digits, letters and special symbols are known as characters</a:t>
            </a:r>
          </a:p>
          <a:p>
            <a:pPr lvl="1"/>
            <a:r>
              <a:rPr lang="en-US" dirty="0" smtClean="0"/>
              <a:t>The computer’s character set is the set of all the characters used to write programs and represent data items</a:t>
            </a:r>
          </a:p>
          <a:p>
            <a:pPr lvl="1"/>
            <a:r>
              <a:rPr lang="en-US" dirty="0" smtClean="0"/>
              <a:t>C++ uses the ASCII character set</a:t>
            </a:r>
          </a:p>
          <a:p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A field is a group of characters or bytes that conveys meaning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Record</a:t>
            </a:r>
          </a:p>
          <a:p>
            <a:pPr lvl="1"/>
            <a:r>
              <a:rPr lang="en-US" dirty="0" smtClean="0"/>
              <a:t>Several related fields can be used to compose a record (implemented as a </a:t>
            </a:r>
            <a:r>
              <a:rPr lang="en-US" i="1" dirty="0" smtClean="0"/>
              <a:t>class</a:t>
            </a:r>
            <a:r>
              <a:rPr lang="en-US" dirty="0" smtClean="0"/>
              <a:t> in most of the languages)</a:t>
            </a:r>
          </a:p>
          <a:p>
            <a:pPr lvl="1"/>
            <a:r>
              <a:rPr lang="en-US" dirty="0" smtClean="0"/>
              <a:t>For example a payroll system may have following fields</a:t>
            </a:r>
          </a:p>
          <a:p>
            <a:pPr lvl="2"/>
            <a:r>
              <a:rPr lang="en-US" dirty="0" smtClean="0"/>
              <a:t>Employee identification number (a whole number)</a:t>
            </a:r>
          </a:p>
          <a:p>
            <a:pPr lvl="2"/>
            <a:r>
              <a:rPr lang="en-US" dirty="0" smtClean="0"/>
              <a:t>Name (a combination of characters)</a:t>
            </a:r>
          </a:p>
          <a:p>
            <a:pPr lvl="2"/>
            <a:r>
              <a:rPr lang="en-US" dirty="0" smtClean="0"/>
              <a:t>Address (a combination of characters)</a:t>
            </a:r>
          </a:p>
          <a:p>
            <a:pPr lvl="2"/>
            <a:r>
              <a:rPr lang="en-US" dirty="0" smtClean="0"/>
              <a:t>Hourly pay rate (a number with a decimal point)</a:t>
            </a:r>
          </a:p>
          <a:p>
            <a:pPr lvl="2"/>
            <a:r>
              <a:rPr lang="en-US" dirty="0" smtClean="0"/>
              <a:t>Year-to-date earnings (a number with a decimal point)</a:t>
            </a:r>
          </a:p>
          <a:p>
            <a:pPr lvl="2"/>
            <a:r>
              <a:rPr lang="en-US" dirty="0" smtClean="0"/>
              <a:t>Amount of taxes withheld (a number with a decimal point)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 file is a group of related records</a:t>
            </a:r>
          </a:p>
          <a:p>
            <a:pPr lvl="1"/>
            <a:r>
              <a:rPr lang="en-US" dirty="0" smtClean="0"/>
              <a:t>More generally, a file contains arbitrary data in arbitrary formats</a:t>
            </a:r>
          </a:p>
          <a:p>
            <a:pPr lvl="1"/>
            <a:r>
              <a:rPr lang="en-US" dirty="0" smtClean="0"/>
              <a:t>A file is viewed simply as a </a:t>
            </a:r>
            <a:r>
              <a:rPr lang="en-US" i="1" dirty="0" smtClean="0"/>
              <a:t>sequence of bytes</a:t>
            </a:r>
          </a:p>
          <a:p>
            <a:pPr lvl="1"/>
            <a:r>
              <a:rPr lang="en-US" dirty="0" smtClean="0"/>
              <a:t>Any organization of the bytes in a file, such as organizing the data into records, is a view created by the application </a:t>
            </a:r>
            <a:r>
              <a:rPr lang="en-US" b="1" dirty="0" smtClean="0"/>
              <a:t>programmer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56007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and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Editor is only capable of editing the text you write</a:t>
            </a:r>
          </a:p>
          <a:p>
            <a:pPr lvl="1"/>
            <a:r>
              <a:rPr lang="en-US" dirty="0" smtClean="0"/>
              <a:t>For compiling, debugging or execution you need extra utilities</a:t>
            </a:r>
          </a:p>
          <a:p>
            <a:pPr lvl="1"/>
            <a:r>
              <a:rPr lang="en-US" dirty="0" err="1" smtClean="0"/>
              <a:t>Notpad</a:t>
            </a:r>
            <a:r>
              <a:rPr lang="en-US" dirty="0" smtClean="0"/>
              <a:t>, </a:t>
            </a:r>
            <a:r>
              <a:rPr lang="en-US" dirty="0" err="1" smtClean="0"/>
              <a:t>wordpad</a:t>
            </a:r>
            <a:endParaRPr lang="en-US" dirty="0" smtClean="0"/>
          </a:p>
          <a:p>
            <a:r>
              <a:rPr lang="en-US" dirty="0" smtClean="0"/>
              <a:t>Integrated Development Environment (IDE)</a:t>
            </a:r>
          </a:p>
          <a:p>
            <a:pPr lvl="1"/>
            <a:r>
              <a:rPr lang="en-US" dirty="0" smtClean="0"/>
              <a:t>It is not just a tool where you write the code ,but you can also compile, debug and execute the code</a:t>
            </a:r>
          </a:p>
          <a:p>
            <a:pPr lvl="1"/>
            <a:r>
              <a:rPr lang="en-US" dirty="0" smtClean="0"/>
              <a:t>Microsoft visual studio</a:t>
            </a:r>
          </a:p>
          <a:p>
            <a:pPr lvl="1"/>
            <a:r>
              <a:rPr lang="en-US" dirty="0" smtClean="0"/>
              <a:t>Dev C++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1273</Words>
  <Application>Microsoft Office PowerPoint</Application>
  <PresentationFormat>On-screen Show (4:3)</PresentationFormat>
  <Paragraphs>212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Office Theme</vt:lpstr>
      <vt:lpstr>Programming Fundamentals</vt:lpstr>
      <vt:lpstr>Objectives</vt:lpstr>
      <vt:lpstr>Data Hierarchy</vt:lpstr>
      <vt:lpstr>Data Hierarchy</vt:lpstr>
      <vt:lpstr>Data Hierarchy</vt:lpstr>
      <vt:lpstr>Data Hierarchy</vt:lpstr>
      <vt:lpstr>Data Hierarchy</vt:lpstr>
      <vt:lpstr>A Simple Program in C++</vt:lpstr>
      <vt:lpstr>Editor and IDE</vt:lpstr>
      <vt:lpstr>Header File</vt:lpstr>
      <vt:lpstr>Header File</vt:lpstr>
      <vt:lpstr>Types of Header Files</vt:lpstr>
      <vt:lpstr>Why we Need Header Files</vt:lpstr>
      <vt:lpstr>How to Use a Header File</vt:lpstr>
      <vt:lpstr>Commonly used C++ Commands</vt:lpstr>
      <vt:lpstr>Commonly used C++ Commands</vt:lpstr>
      <vt:lpstr>Commonly used C++ Commands</vt:lpstr>
      <vt:lpstr>Commonly used C++ Commands</vt:lpstr>
      <vt:lpstr>Commonly used C++ Commands</vt:lpstr>
      <vt:lpstr>Variable Naming</vt:lpstr>
      <vt:lpstr>Some Logical Questions</vt:lpstr>
      <vt:lpstr>Declaration, Initialization and Definition of a Variable</vt:lpstr>
      <vt:lpstr>The Use of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Circuit Analysis</dc:title>
  <dc:creator>sAjid</dc:creator>
  <cp:lastModifiedBy>Haris Mohsin</cp:lastModifiedBy>
  <cp:revision>35</cp:revision>
  <dcterms:created xsi:type="dcterms:W3CDTF">2015-10-27T03:49:52Z</dcterms:created>
  <dcterms:modified xsi:type="dcterms:W3CDTF">2019-01-17T09:25:57Z</dcterms:modified>
</cp:coreProperties>
</file>