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95" r:id="rId4"/>
    <p:sldId id="298" r:id="rId5"/>
    <p:sldId id="296" r:id="rId6"/>
    <p:sldId id="318" r:id="rId7"/>
    <p:sldId id="305" r:id="rId8"/>
    <p:sldId id="306" r:id="rId9"/>
    <p:sldId id="307" r:id="rId10"/>
    <p:sldId id="308" r:id="rId11"/>
    <p:sldId id="309" r:id="rId12"/>
    <p:sldId id="300" r:id="rId13"/>
    <p:sldId id="310" r:id="rId14"/>
    <p:sldId id="312" r:id="rId15"/>
    <p:sldId id="311" r:id="rId16"/>
    <p:sldId id="301" r:id="rId17"/>
    <p:sldId id="314" r:id="rId18"/>
    <p:sldId id="302" r:id="rId19"/>
    <p:sldId id="315" r:id="rId20"/>
    <p:sldId id="316" r:id="rId21"/>
    <p:sldId id="317" r:id="rId22"/>
    <p:sldId id="3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2E18-1F5C-41C9-BEDB-7DA324A6AC1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5008-B399-459B-B278-B3EBAF8C47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C++ code to implement the OR, AND </a:t>
            </a:r>
            <a:r>
              <a:rPr lang="en-US" dirty="0" err="1" smtClean="0"/>
              <a:t>and</a:t>
            </a:r>
            <a:r>
              <a:rPr lang="en-US" dirty="0" smtClean="0"/>
              <a:t> XOR gates. The user will enter two bits and code will compute the result of OR, AND </a:t>
            </a:r>
            <a:r>
              <a:rPr lang="en-US" dirty="0" err="1" smtClean="0"/>
              <a:t>and</a:t>
            </a:r>
            <a:r>
              <a:rPr lang="en-US" dirty="0" smtClean="0"/>
              <a:t> XOR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3124200"/>
            <a:ext cx="52292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programs need to make some one-time decisions</a:t>
            </a:r>
          </a:p>
          <a:p>
            <a:r>
              <a:rPr lang="en-US" dirty="0" smtClean="0"/>
              <a:t>Decision causes a onetime jump to a different part of the program, depending on the value of an expression</a:t>
            </a:r>
          </a:p>
          <a:p>
            <a:r>
              <a:rPr lang="en-US" dirty="0" smtClean="0"/>
              <a:t>Decisions can be made in C++ in several ways. The most important is with the conditional structure (if – else if – else)</a:t>
            </a:r>
          </a:p>
          <a:p>
            <a:r>
              <a:rPr lang="en-US" dirty="0" smtClean="0"/>
              <a:t>We can use the conditional statement as single if, if-else or if - else if - else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Single entry/single exit statement</a:t>
            </a:r>
          </a:p>
          <a:p>
            <a:pPr lvl="2"/>
            <a:r>
              <a:rPr lang="en-US" dirty="0" smtClean="0"/>
              <a:t>The if statement lets you do something if a condition is true. If it isn’t true, nothing happens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F1DF-2E54-4088-A3BD-49EDF658FCC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505200"/>
            <a:ext cx="30541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057400"/>
            <a:ext cx="19240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5486400" cy="2743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.. else statement</a:t>
            </a:r>
          </a:p>
          <a:p>
            <a:pPr lvl="1"/>
            <a:r>
              <a:rPr lang="en-US" dirty="0" smtClean="0"/>
              <a:t>Can be used to execute some other instruction if condition in “if” is not matched</a:t>
            </a:r>
          </a:p>
          <a:p>
            <a:pPr lvl="1"/>
            <a:r>
              <a:rPr lang="en-US" b="1" dirty="0" smtClean="0"/>
              <a:t>Why we don’t use two ifs instead of if-else?</a:t>
            </a:r>
          </a:p>
          <a:p>
            <a:pPr lvl="2"/>
            <a:r>
              <a:rPr lang="en-US" dirty="0" smtClean="0"/>
              <a:t>it is inefficient, because the compiler will be checking two conditions instead of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F1DF-2E54-4088-A3BD-49EDF658FCC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676400"/>
            <a:ext cx="2894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038600"/>
            <a:ext cx="165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01000" cy="4648199"/>
          </a:xfrm>
        </p:spPr>
        <p:txBody>
          <a:bodyPr>
            <a:normAutofit/>
          </a:bodyPr>
          <a:lstStyle/>
          <a:p>
            <a:r>
              <a:rPr lang="en-US" dirty="0" smtClean="0"/>
              <a:t>Nested if .. else statements</a:t>
            </a:r>
          </a:p>
          <a:p>
            <a:pPr lvl="1"/>
            <a:r>
              <a:rPr lang="en-US" dirty="0" smtClean="0"/>
              <a:t>We can have more ifs inside an if-else structure</a:t>
            </a:r>
          </a:p>
          <a:p>
            <a:pPr lvl="1"/>
            <a:r>
              <a:rPr lang="en-US" dirty="0" smtClean="0"/>
              <a:t>But it is important to match the else with correct if</a:t>
            </a:r>
          </a:p>
          <a:p>
            <a:pPr lvl="1"/>
            <a:r>
              <a:rPr lang="en-US" dirty="0" smtClean="0"/>
              <a:t>See the example code for possible errors</a:t>
            </a:r>
          </a:p>
          <a:p>
            <a:pPr lvl="1"/>
            <a:r>
              <a:rPr lang="en-US" dirty="0" smtClean="0"/>
              <a:t>Here is the rule: </a:t>
            </a:r>
            <a:r>
              <a:rPr lang="en-US" b="1" i="1" dirty="0" smtClean="0"/>
              <a:t>An else is matched with the last if that doesn’t have its own else</a:t>
            </a:r>
          </a:p>
          <a:p>
            <a:pPr lvl="1"/>
            <a:r>
              <a:rPr lang="en-US" dirty="0" smtClean="0"/>
              <a:t>It is better to use curly brackets for clarity and avoiding possible logical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F1DF-2E54-4088-A3BD-49EDF658FCC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 if statement</a:t>
            </a:r>
          </a:p>
          <a:p>
            <a:pPr lvl="1"/>
            <a:r>
              <a:rPr lang="en-US" dirty="0" smtClean="0"/>
              <a:t>Can be used for multiple comparisons and executions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F1DF-2E54-4088-A3BD-49EDF658FCC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 descr="Image result for else if c++"/>
          <p:cNvPicPr>
            <a:picLocks noChangeAspect="1" noChangeArrowheads="1"/>
          </p:cNvPicPr>
          <p:nvPr/>
        </p:nvPicPr>
        <p:blipFill>
          <a:blip r:embed="rId2"/>
          <a:srcRect r="6257" b="8333"/>
          <a:stretch>
            <a:fillRect/>
          </a:stretch>
        </p:blipFill>
        <p:spPr bwMode="auto">
          <a:xfrm>
            <a:off x="4425263" y="2667000"/>
            <a:ext cx="4566337" cy="3657600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24200"/>
            <a:ext cx="35433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using if..else if..else statements keep the following points in mind</a:t>
            </a:r>
          </a:p>
          <a:p>
            <a:pPr lvl="1"/>
            <a:r>
              <a:rPr lang="en-US" dirty="0" smtClean="0"/>
              <a:t>An if can have zero or one else's and it must come after any else if's</a:t>
            </a:r>
          </a:p>
          <a:p>
            <a:pPr lvl="1"/>
            <a:r>
              <a:rPr lang="en-US" dirty="0" smtClean="0"/>
              <a:t>An if can have zero to many else if's and they must come before the else</a:t>
            </a:r>
          </a:p>
          <a:p>
            <a:pPr lvl="1"/>
            <a:r>
              <a:rPr lang="en-US" dirty="0" smtClean="0"/>
              <a:t>Once an else if succeeds, none of the remaining else if's or else's will be tested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F1DF-2E54-4088-A3BD-49EDF658FCC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OR &amp; AND Operators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OR is coded as || in C++</a:t>
            </a:r>
          </a:p>
          <a:p>
            <a:r>
              <a:rPr lang="en-US" dirty="0" smtClean="0"/>
              <a:t>Logical AND is coded as &amp;&amp; in C++</a:t>
            </a:r>
          </a:p>
          <a:p>
            <a:r>
              <a:rPr lang="en-US" dirty="0" smtClean="0"/>
              <a:t>||  and &amp;&amp; operators are used to implement multiple conditions inside if or else if statement</a:t>
            </a:r>
          </a:p>
          <a:p>
            <a:r>
              <a:rPr lang="en-US" dirty="0" smtClean="0"/>
              <a:t>For example if we want to make a decision when the value of variable is between 4 and 8, then we need to used || or &amp;&amp; operator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5F9-C4DF-4C89-A838-02391B9C7F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which should take a year as an input and tells the user either it is a leap year or not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F1DF-2E54-4088-A3BD-49EDF658FCC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124200"/>
            <a:ext cx="52387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code to find out whether the number entered by the user is vowel or not.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5F9-C4DF-4C89-A838-02391B9C7FC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868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Cascading of &lt;&lt; and &gt;&gt; operators</a:t>
            </a:r>
          </a:p>
          <a:p>
            <a:r>
              <a:rPr lang="en-US" dirty="0" smtClean="0"/>
              <a:t>Boolean data type</a:t>
            </a:r>
          </a:p>
          <a:p>
            <a:r>
              <a:rPr lang="en-US" dirty="0" smtClean="0"/>
              <a:t>Conditional structures</a:t>
            </a:r>
          </a:p>
          <a:p>
            <a:r>
              <a:rPr lang="en-US" dirty="0" smtClean="0"/>
              <a:t>Logical OR &amp; AND Operators</a:t>
            </a:r>
          </a:p>
          <a:p>
            <a:r>
              <a:rPr lang="en-US" dirty="0" smtClean="0"/>
              <a:t>Multiple conditions in conditional structures</a:t>
            </a:r>
          </a:p>
          <a:p>
            <a:r>
              <a:rPr lang="en-US" dirty="0" smtClean="0"/>
              <a:t>Nested conditional structures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 C++ code which should ask the user to enter an integer and then tells that either the number is a multiple of 5, 9 or both of them.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52387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C++ program which should ask the user to enter a character and tells that, either it is an upper case, lower case, number or a special character.</a:t>
            </a:r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r>
              <a:rPr lang="en-US" sz="2000" b="1" dirty="0" smtClean="0"/>
              <a:t>Type				ASCII Range</a:t>
            </a:r>
          </a:p>
          <a:p>
            <a:pPr lvl="1">
              <a:buNone/>
            </a:pPr>
            <a:r>
              <a:rPr lang="en-US" sz="2000" dirty="0" smtClean="0"/>
              <a:t>Digits (0 – 9)				48 – 57</a:t>
            </a:r>
          </a:p>
          <a:p>
            <a:pPr lvl="1">
              <a:buNone/>
            </a:pPr>
            <a:r>
              <a:rPr lang="en-US" sz="2000" dirty="0" smtClean="0"/>
              <a:t>Upper Case Letters (A – Z)		65 – 90</a:t>
            </a:r>
          </a:p>
          <a:p>
            <a:pPr lvl="1">
              <a:buNone/>
            </a:pPr>
            <a:r>
              <a:rPr lang="en-US" sz="2000" dirty="0" smtClean="0"/>
              <a:t>Lower Case Letters (a – z)		97 – 122</a:t>
            </a:r>
          </a:p>
          <a:p>
            <a:pPr lvl="1">
              <a:buNone/>
            </a:pPr>
            <a:r>
              <a:rPr lang="en-US" sz="2000" dirty="0" smtClean="0"/>
              <a:t>Special Characters			0-47, 58-64, 91-96, 123-127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Solution on Next Slide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1485900"/>
            <a:ext cx="49339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already seen that we can cascade the stream operator &lt;&lt; in any C++ program, like</a:t>
            </a:r>
          </a:p>
          <a:p>
            <a:endParaRPr lang="en-US" sz="1400" dirty="0" smtClean="0"/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10, b = 20, c = 30;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&lt;&lt;a&lt;&lt;‘\t’&lt;&lt;b&lt;&lt;‘\t’&lt;&lt;c&lt;&lt;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/>
          </a:p>
          <a:p>
            <a:r>
              <a:rPr lang="en-US" dirty="0" smtClean="0"/>
              <a:t>Similarly we can cascade the &gt;&gt; operator as well</a:t>
            </a:r>
          </a:p>
          <a:p>
            <a:r>
              <a:rPr lang="en-US" dirty="0" smtClean="0"/>
              <a:t>The cascaded &gt;&gt; operator works for mixed data types, or we introduce dummy characters to such mixing</a:t>
            </a:r>
          </a:p>
          <a:p>
            <a:r>
              <a:rPr lang="en-US" dirty="0" smtClean="0"/>
              <a:t>The benefit of cascading &gt;&gt; operator is, there will be no need to press the Enter key after typing every input</a:t>
            </a:r>
          </a:p>
          <a:p>
            <a:r>
              <a:rPr lang="en-US" dirty="0" smtClean="0"/>
              <a:t>Have a look at the example for more clear understanding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Ask the user to enter the time in standard format like </a:t>
            </a:r>
          </a:p>
          <a:p>
            <a:pPr algn="ctr">
              <a:buNone/>
            </a:pPr>
            <a:r>
              <a:rPr lang="en-US" dirty="0" smtClean="0"/>
              <a:t>Hours : Minutes : Seconds </a:t>
            </a:r>
          </a:p>
          <a:p>
            <a:r>
              <a:rPr lang="en-US" dirty="0" smtClean="0"/>
              <a:t>And then calculate and display the total number of seconds</a:t>
            </a:r>
          </a:p>
          <a:p>
            <a:r>
              <a:rPr lang="en-US" dirty="0" smtClean="0"/>
              <a:t>The user will enter the input in a single line and will press the enter key only once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43400"/>
            <a:ext cx="6867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find a vector between two points we use the relation:</a:t>
            </a:r>
          </a:p>
          <a:p>
            <a:endParaRPr lang="en-US" dirty="0" smtClean="0"/>
          </a:p>
          <a:p>
            <a:r>
              <a:rPr lang="en-US" dirty="0" smtClean="0"/>
              <a:t>And can also be written as: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baseline="-25000" dirty="0" err="1" smtClean="0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z</a:t>
            </a:r>
            <a:r>
              <a:rPr lang="en-US" baseline="-25000" dirty="0" err="1" smtClean="0"/>
              <a:t>A</a:t>
            </a:r>
            <a:r>
              <a:rPr lang="en-US" dirty="0" smtClean="0"/>
              <a:t> are the coordinates of point A, and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baseline="-25000" dirty="0" err="1" smtClean="0"/>
              <a:t>B</a:t>
            </a:r>
            <a:r>
              <a:rPr lang="en-US" i="1" dirty="0" smtClean="0"/>
              <a:t>, </a:t>
            </a:r>
            <a:r>
              <a:rPr lang="en-US" i="1" dirty="0" err="1" smtClean="0"/>
              <a:t>z</a:t>
            </a:r>
            <a:r>
              <a:rPr lang="en-US" baseline="-25000" dirty="0" err="1" smtClean="0"/>
              <a:t>B</a:t>
            </a:r>
            <a:r>
              <a:rPr lang="en-US" dirty="0" smtClean="0"/>
              <a:t> are the coordinates of point B.</a:t>
            </a:r>
          </a:p>
          <a:p>
            <a:r>
              <a:rPr lang="en-US" dirty="0" smtClean="0"/>
              <a:t>So write an efficient C++ program which will take the two points from user, and then find the vector between them. The interface with user must look like this: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User will enter the data including the brackets and commas, and the output will be displayed as shown above.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38300"/>
            <a:ext cx="4486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438400"/>
            <a:ext cx="3724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4">
            <a:lum bright="-40000" contrast="40000"/>
          </a:blip>
          <a:srcRect/>
          <a:stretch>
            <a:fillRect/>
          </a:stretch>
        </p:blipFill>
        <p:spPr bwMode="auto">
          <a:xfrm>
            <a:off x="2895600" y="4505325"/>
            <a:ext cx="3686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vector between two point entered by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0"/>
            <a:ext cx="87249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733800"/>
            <a:ext cx="12954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Variables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can have only two possible values: true and false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can be declared by using the keyword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”</a:t>
            </a:r>
          </a:p>
          <a:p>
            <a:pPr algn="ctr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a;</a:t>
            </a:r>
          </a:p>
          <a:p>
            <a:r>
              <a:rPr lang="en-US" dirty="0" smtClean="0"/>
              <a:t>How much memory is allocated to a?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1 bit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1 byte</a:t>
            </a:r>
          </a:p>
          <a:p>
            <a:r>
              <a:rPr lang="en-US" dirty="0" smtClean="0"/>
              <a:t>In theory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type requires only one bit, but in compilers they consume 1 byte. </a:t>
            </a:r>
            <a:r>
              <a:rPr lang="en-US" b="1" dirty="0" smtClean="0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 dirty="0" smtClean="0"/>
              <a:t>A byte can be quickly accessed, while an individual bit must be extracted from a byte, which requires additional time. That is why in compilers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type consumes 1 byte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can be used in the same syntax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, as we have done with other data types</a:t>
            </a:r>
          </a:p>
          <a:p>
            <a:r>
              <a:rPr lang="en-US" dirty="0" smtClean="0"/>
              <a:t>There is little bit difference in values input and output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45, y = 1, z = -18;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&lt;&lt;x&lt;&lt;‘\t’&lt;&lt;y&lt;&lt;‘\t’&lt;&lt;z&lt;&lt;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The above statement will display 1 for x, y and z because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can hold only 0 and 1, and all non-zero values will be taken as 1</a:t>
            </a:r>
          </a:p>
          <a:p>
            <a:r>
              <a:rPr lang="en-US" dirty="0" smtClean="0"/>
              <a:t>If you store the values other than 0 and 1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, then it will set the error flag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have seen that if we store the values other than 0 and 1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, then it will set the error flag</a:t>
            </a:r>
          </a:p>
          <a:p>
            <a:r>
              <a:rPr lang="en-US" dirty="0" smtClean="0"/>
              <a:t>If the error flag is set then the next </a:t>
            </a:r>
            <a:r>
              <a:rPr lang="en-US" dirty="0" err="1" smtClean="0"/>
              <a:t>bool</a:t>
            </a:r>
            <a:r>
              <a:rPr lang="en-US" dirty="0" smtClean="0"/>
              <a:t> input will be taken as 0</a:t>
            </a:r>
          </a:p>
          <a:p>
            <a:r>
              <a:rPr lang="en-US" dirty="0" smtClean="0"/>
              <a:t>So while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, we need to restrict the user to type only 0 and 1</a:t>
            </a:r>
          </a:p>
          <a:p>
            <a:r>
              <a:rPr lang="en-US" dirty="0" smtClean="0"/>
              <a:t>Or we can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cin.clear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function that clears the error flag</a:t>
            </a:r>
          </a:p>
          <a:p>
            <a:r>
              <a:rPr lang="en-US" dirty="0" smtClean="0"/>
              <a:t>The use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cin.clear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is more easy, because restricting the user will be involving conditional and iterative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1273</Words>
  <Application>Microsoft Office PowerPoint</Application>
  <PresentationFormat>On-screen Show (4:3)</PresentationFormat>
  <Paragraphs>177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Office Theme</vt:lpstr>
      <vt:lpstr>Programming Fundamentals</vt:lpstr>
      <vt:lpstr>Objectives</vt:lpstr>
      <vt:lpstr>Cascading in cout and cin</vt:lpstr>
      <vt:lpstr>Practice Problem</vt:lpstr>
      <vt:lpstr>Practice Problem</vt:lpstr>
      <vt:lpstr>Practice Problem (Solution)</vt:lpstr>
      <vt:lpstr>bool Data Type</vt:lpstr>
      <vt:lpstr>Using cin and cout with bool</vt:lpstr>
      <vt:lpstr>Using cin and cout with bool</vt:lpstr>
      <vt:lpstr>Practice Problem</vt:lpstr>
      <vt:lpstr>Decision Making in C++</vt:lpstr>
      <vt:lpstr>Conditional Structures</vt:lpstr>
      <vt:lpstr>Conditional Structures</vt:lpstr>
      <vt:lpstr>Conditional Structures</vt:lpstr>
      <vt:lpstr>Conditional Structures</vt:lpstr>
      <vt:lpstr>Conditional Structure</vt:lpstr>
      <vt:lpstr>Logical OR &amp; AND Operators in C++</vt:lpstr>
      <vt:lpstr>Task 1</vt:lpstr>
      <vt:lpstr>Task 2</vt:lpstr>
      <vt:lpstr>Task 3</vt:lpstr>
      <vt:lpstr>Task 4</vt:lpstr>
      <vt:lpstr>Task 4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Circuit Analysis</dc:title>
  <dc:creator>sAjid</dc:creator>
  <cp:lastModifiedBy>Haris Mohsin</cp:lastModifiedBy>
  <cp:revision>94</cp:revision>
  <dcterms:created xsi:type="dcterms:W3CDTF">2015-10-27T03:49:52Z</dcterms:created>
  <dcterms:modified xsi:type="dcterms:W3CDTF">2021-02-15T06:39:20Z</dcterms:modified>
</cp:coreProperties>
</file>