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69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3" r:id="rId12"/>
    <p:sldId id="321" r:id="rId13"/>
    <p:sldId id="322" r:id="rId14"/>
    <p:sldId id="323" r:id="rId15"/>
    <p:sldId id="312" r:id="rId16"/>
    <p:sldId id="314" r:id="rId17"/>
    <p:sldId id="311" r:id="rId18"/>
    <p:sldId id="315" r:id="rId19"/>
    <p:sldId id="317" r:id="rId20"/>
    <p:sldId id="318" r:id="rId21"/>
    <p:sldId id="319" r:id="rId22"/>
    <p:sldId id="316" r:id="rId23"/>
    <p:sldId id="32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E2E18-1F5C-41C9-BEDB-7DA324A6AC1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F5008-B399-459B-B278-B3EBAF8C47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07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F5008-B399-459B-B278-B3EBAF8C477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72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F5008-B399-459B-B278-B3EBAF8C477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676400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371600"/>
          </a:xfrm>
        </p:spPr>
        <p:txBody>
          <a:bodyPr>
            <a:normAutofit/>
          </a:bodyPr>
          <a:lstStyle/>
          <a:p>
            <a:r>
              <a:rPr lang="en-US" smtClean="0"/>
              <a:t>Lecture 10-11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1D Array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5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 single dimensional array we need to use one for loop to display all the elements</a:t>
            </a:r>
          </a:p>
          <a:p>
            <a:r>
              <a:rPr lang="en-US" dirty="0" smtClean="0"/>
              <a:t>The following code will display the elements stored in a single dimensional array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EEFB-3ADE-4F29-A24D-DB40F6BC128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5" y="3590925"/>
            <a:ext cx="794385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C++ program to store the following data in an array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976563"/>
            <a:ext cx="6886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4343400"/>
            <a:ext cx="25336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1 (Modification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r>
              <a:rPr lang="en-US" dirty="0" smtClean="0"/>
              <a:t>Write a C++ program to store the following data in an array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8713" y="2667000"/>
            <a:ext cx="68865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3657600"/>
            <a:ext cx="295275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1 (Modification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6397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Write a C++ program to store the following data in an array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8713" y="2057400"/>
            <a:ext cx="68865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2971800"/>
            <a:ext cx="291465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1 (Modification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6397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Write a C++ program to store the following data in an array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8713" y="2390775"/>
            <a:ext cx="68865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3429000"/>
            <a:ext cx="291465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2953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Write a C++ program to convert the decimal number entered by the user in its equivalent binary</a:t>
            </a:r>
          </a:p>
          <a:p>
            <a:r>
              <a:rPr lang="en-US" dirty="0" smtClean="0"/>
              <a:t>For simplicity fix the number to 8 bits only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048000"/>
            <a:ext cx="671512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Write a C++ code which should ask the user to enter the marks for 30 students, then calculate the average marks.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514600"/>
            <a:ext cx="506730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two dimensional array is an array of 1D arrays</a:t>
            </a:r>
          </a:p>
          <a:p>
            <a:r>
              <a:rPr lang="en-US" dirty="0" smtClean="0"/>
              <a:t>We declare the 2D array as follows</a:t>
            </a:r>
          </a:p>
          <a:p>
            <a:endParaRPr lang="en-US" dirty="0" smtClean="0"/>
          </a:p>
          <a:p>
            <a:pPr marL="400050" lvl="1" indent="0">
              <a:buNone/>
            </a:pPr>
            <a:r>
              <a:rPr lang="en-US" sz="2000" b="1" dirty="0" smtClean="0">
                <a:latin typeface="Lucida Bright" pitchFamily="18" charset="0"/>
                <a:cs typeface="Courier New" pitchFamily="49" charset="0"/>
              </a:rPr>
              <a:t>type  </a:t>
            </a:r>
            <a:r>
              <a:rPr lang="en-US" sz="2000" dirty="0" smtClean="0">
                <a:latin typeface="Lucida Bright" pitchFamily="18" charset="0"/>
                <a:cs typeface="Courier New" pitchFamily="49" charset="0"/>
              </a:rPr>
              <a:t> identifier  [no. of 1D arrays][size of each 1D array];</a:t>
            </a:r>
          </a:p>
          <a:p>
            <a:pPr marL="400050" lvl="1" indent="0">
              <a:buNone/>
            </a:pPr>
            <a:r>
              <a:rPr lang="en-US" sz="2000" b="1" dirty="0" err="1" smtClean="0">
                <a:latin typeface="Lucida Bright" pitchFamily="18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Lucida Bright" pitchFamily="18" charset="0"/>
                <a:cs typeface="Courier New" pitchFamily="49" charset="0"/>
              </a:rPr>
              <a:t>  array[5][10];</a:t>
            </a:r>
          </a:p>
          <a:p>
            <a:pPr marL="400050" lvl="1" indent="0">
              <a:buNone/>
            </a:pPr>
            <a:endParaRPr lang="en-US" sz="2000" dirty="0" smtClean="0">
              <a:latin typeface="Lucida Bright" pitchFamily="18" charset="0"/>
              <a:cs typeface="Courier New" pitchFamily="49" charset="0"/>
            </a:endParaRPr>
          </a:p>
          <a:p>
            <a:r>
              <a:rPr lang="en-US" dirty="0" smtClean="0"/>
              <a:t>The above statement means that we have an array of 5, 1D arrays, where the size of each 1D array is 10 and it can store integer elements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2D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Dimensional Array</a:t>
            </a:r>
          </a:p>
          <a:p>
            <a:pPr lvl="1"/>
            <a:r>
              <a:rPr lang="en-US" dirty="0" smtClean="0"/>
              <a:t>Multidimensional arrays may be initialized by specifying bracketed values for each row. Following is an array with 3 rows and each row have 4 columns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The nested braces, which indicate the intended row, are optional. The following initialization is equivalent to previous example: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EEFB-3ADE-4F29-A24D-DB40F6BC128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505200"/>
            <a:ext cx="56007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5943600"/>
            <a:ext cx="408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2D Array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 multidimensional array the array elements are accessed by specifying the index of each dimension.</a:t>
            </a:r>
          </a:p>
          <a:p>
            <a:r>
              <a:rPr lang="en-US" dirty="0" smtClean="0"/>
              <a:t>For example if we have a two dimensional array as given below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a[3][4]={{0,1,2,3},{4,5,6,7},{8,9,10,1}};</a:t>
            </a:r>
          </a:p>
          <a:p>
            <a:r>
              <a:rPr lang="en-US" dirty="0" smtClean="0"/>
              <a:t>Then to access the element of 2</a:t>
            </a:r>
            <a:r>
              <a:rPr lang="en-US" baseline="30000" dirty="0" smtClean="0"/>
              <a:t>nd</a:t>
            </a:r>
            <a:r>
              <a:rPr lang="en-US" dirty="0" smtClean="0"/>
              <a:t> row and 3</a:t>
            </a:r>
            <a:r>
              <a:rPr lang="en-US" baseline="30000" dirty="0" smtClean="0"/>
              <a:t>rd</a:t>
            </a:r>
            <a:r>
              <a:rPr lang="en-US" dirty="0" smtClean="0"/>
              <a:t> column we need to specify the index like this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b = a[1][2]; // the value of b will be 6</a:t>
            </a:r>
          </a:p>
          <a:p>
            <a:r>
              <a:rPr lang="en-US" sz="2900" dirty="0" smtClean="0">
                <a:solidFill>
                  <a:srgbClr val="FF0000"/>
                </a:solidFill>
                <a:cs typeface="Courier New" pitchFamily="49" charset="0"/>
              </a:rPr>
              <a:t>Remember that index for each dimension starts from 0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EEFB-3ADE-4F29-A24D-DB40F6BC128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know about Arrays</a:t>
            </a:r>
          </a:p>
          <a:p>
            <a:r>
              <a:rPr lang="en-US" dirty="0" smtClean="0"/>
              <a:t>To know about contiguous and non-contiguous memory allocation</a:t>
            </a:r>
          </a:p>
          <a:p>
            <a:r>
              <a:rPr lang="en-US" dirty="0" smtClean="0"/>
              <a:t>To know about the types of arrays</a:t>
            </a:r>
          </a:p>
          <a:p>
            <a:r>
              <a:rPr lang="en-US" dirty="0" smtClean="0"/>
              <a:t>To learn the manipulation of arrays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25D1-C454-46DC-BE1E-84874BC27B0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Input in 2D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905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 2-dimensional array you need to use two for loops to input the data</a:t>
            </a:r>
          </a:p>
          <a:p>
            <a:r>
              <a:rPr lang="en-US" dirty="0" smtClean="0"/>
              <a:t>The following code will ask the user to enter each element of a 4 x 5 array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EEFB-3ADE-4F29-A24D-DB40F6BC1285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1120" y="3200400"/>
            <a:ext cx="658368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2D Array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52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two dimensional array we need to use two for loop to display all the elements</a:t>
            </a:r>
          </a:p>
          <a:p>
            <a:r>
              <a:rPr lang="en-US" dirty="0" smtClean="0"/>
              <a:t>The following code will display the elements stored in a two dimensional array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EEFB-3ADE-4F29-A24D-DB40F6BC1285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0473" y="2895600"/>
            <a:ext cx="752772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C++ program to store the following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2362200"/>
            <a:ext cx="523578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9100" y="2933700"/>
            <a:ext cx="35433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C++ Program to add two matrices.</a:t>
            </a:r>
          </a:p>
          <a:p>
            <a:r>
              <a:rPr lang="en-US" dirty="0" smtClean="0"/>
              <a:t>Modify the code to take the elements of both matrices from user</a:t>
            </a:r>
          </a:p>
          <a:p>
            <a:r>
              <a:rPr lang="en-US" dirty="0" smtClean="0"/>
              <a:t>Modify the code to take size and elements of both matrices from user</a:t>
            </a:r>
          </a:p>
          <a:p>
            <a:endParaRPr lang="en-US" dirty="0" smtClean="0"/>
          </a:p>
          <a:p>
            <a:r>
              <a:rPr lang="en-US" dirty="0" smtClean="0"/>
              <a:t>We will </a:t>
            </a:r>
            <a:r>
              <a:rPr lang="en-US" smtClean="0"/>
              <a:t>do it in </a:t>
            </a:r>
            <a:r>
              <a:rPr lang="en-US" dirty="0" smtClean="0"/>
              <a:t>class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EEFB-3ADE-4F29-A24D-DB40F6BC128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array in C++ is a data structure that can store a series of elements of the same type</a:t>
            </a:r>
          </a:p>
          <a:p>
            <a:r>
              <a:rPr lang="en-US" dirty="0"/>
              <a:t>An array is used to store a collection of data, but it is often more useful to think of an array as a collection of variables of the same </a:t>
            </a:r>
            <a:r>
              <a:rPr lang="en-US" dirty="0" smtClean="0"/>
              <a:t>type</a:t>
            </a:r>
          </a:p>
          <a:p>
            <a:r>
              <a:rPr lang="en-US" dirty="0"/>
              <a:t>All arrays consist of contiguous memory locations. The lowest address corresponds to the first element and the highest address to the last element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EEFB-3ADE-4F29-A24D-DB40F6BC128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ontiguous </a:t>
            </a:r>
            <a:r>
              <a:rPr lang="en-US" dirty="0"/>
              <a:t>M</a:t>
            </a:r>
            <a:r>
              <a:rPr lang="en-US" dirty="0" smtClean="0"/>
              <a:t>emory </a:t>
            </a:r>
            <a:r>
              <a:rPr lang="en-US" dirty="0"/>
              <a:t>L</a:t>
            </a:r>
            <a:r>
              <a:rPr lang="en-US" dirty="0" smtClean="0"/>
              <a:t>ocations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219200"/>
            <a:ext cx="650419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EEFB-3ADE-4F29-A24D-DB40F6BC128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00200" y="2286000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600" y="1981200"/>
            <a:ext cx="990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Lowest Address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00200" y="5144869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600" y="4840069"/>
            <a:ext cx="990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Highest Address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Types of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dirty="0" smtClean="0"/>
              <a:t>Single Dimensional Array</a:t>
            </a:r>
          </a:p>
          <a:p>
            <a:endParaRPr lang="en-US" dirty="0" smtClean="0"/>
          </a:p>
          <a:p>
            <a:r>
              <a:rPr lang="en-US" dirty="0" smtClean="0"/>
              <a:t>Multidimensional Array</a:t>
            </a:r>
            <a:endParaRPr lang="en-US" sz="200" dirty="0" smtClean="0"/>
          </a:p>
          <a:p>
            <a:pPr lvl="1"/>
            <a:r>
              <a:rPr lang="en-US" dirty="0" smtClean="0"/>
              <a:t>Two Dimensional Array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EEFB-3ADE-4F29-A24D-DB40F6BC128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1143000"/>
            <a:ext cx="330517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886200"/>
            <a:ext cx="25812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3400" y="3429000"/>
            <a:ext cx="44386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Bent-Up Arrow 9"/>
          <p:cNvSpPr/>
          <p:nvPr/>
        </p:nvSpPr>
        <p:spPr>
          <a:xfrm flipV="1">
            <a:off x="4648200" y="3124200"/>
            <a:ext cx="2514600" cy="533400"/>
          </a:xfrm>
          <a:prstGeom prst="bentUpArrow">
            <a:avLst>
              <a:gd name="adj1" fmla="val 14451"/>
              <a:gd name="adj2" fmla="val 25000"/>
              <a:gd name="adj3" fmla="val 25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ent-Up Arrow 10"/>
          <p:cNvSpPr/>
          <p:nvPr/>
        </p:nvSpPr>
        <p:spPr>
          <a:xfrm rot="5400000">
            <a:off x="0" y="3733800"/>
            <a:ext cx="2209800" cy="381000"/>
          </a:xfrm>
          <a:prstGeom prst="bentUpArrow">
            <a:avLst>
              <a:gd name="adj1" fmla="val 13923"/>
              <a:gd name="adj2" fmla="val 25000"/>
              <a:gd name="adj3" fmla="val 25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Declaration of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 smtClean="0"/>
              <a:t>Single Dimensional</a:t>
            </a:r>
          </a:p>
          <a:p>
            <a:pPr marL="342900" lvl="1" indent="-342900">
              <a:buNone/>
            </a:pPr>
            <a:r>
              <a:rPr lang="en-US" i="1" dirty="0" smtClean="0"/>
              <a:t>		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i="1" dirty="0" err="1" smtClean="0">
                <a:latin typeface="Courier New" pitchFamily="49" charset="0"/>
                <a:cs typeface="Courier New" pitchFamily="49" charset="0"/>
              </a:rPr>
              <a:t>arrayName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 [ </a:t>
            </a:r>
            <a:r>
              <a:rPr lang="en-US" sz="2400" i="1" dirty="0" err="1" smtClean="0">
                <a:latin typeface="Courier New" pitchFamily="49" charset="0"/>
                <a:cs typeface="Courier New" pitchFamily="49" charset="0"/>
              </a:rPr>
              <a:t>arraySize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 ];</a:t>
            </a:r>
          </a:p>
          <a:p>
            <a:pPr marL="342900" lvl="1" indent="-342900">
              <a:buNone/>
            </a:pP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i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i="1" dirty="0" err="1" smtClean="0">
                <a:latin typeface="Courier New" pitchFamily="49" charset="0"/>
                <a:cs typeface="Courier New" pitchFamily="49" charset="0"/>
              </a:rPr>
              <a:t>my_array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[10]; // can store 10 elements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Multidimensional</a:t>
            </a:r>
          </a:p>
          <a:p>
            <a:pPr marL="342900" lvl="1" indent="-342900">
              <a:buNone/>
            </a:pPr>
            <a:r>
              <a:rPr lang="en-US" i="1" dirty="0" smtClean="0"/>
              <a:t>		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i="1" dirty="0" err="1" smtClean="0">
                <a:latin typeface="Courier New" pitchFamily="49" charset="0"/>
                <a:cs typeface="Courier New" pitchFamily="49" charset="0"/>
              </a:rPr>
              <a:t>arrayName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[size1][size2]...[</a:t>
            </a:r>
            <a:r>
              <a:rPr lang="en-US" sz="2400" i="1" dirty="0" err="1" smtClean="0">
                <a:latin typeface="Courier New" pitchFamily="49" charset="0"/>
                <a:cs typeface="Courier New" pitchFamily="49" charset="0"/>
              </a:rPr>
              <a:t>sizeN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342900" lvl="1" indent="-342900">
              <a:buNone/>
            </a:pPr>
            <a:r>
              <a:rPr lang="en-US" sz="1900" i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900" b="1" i="1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9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i="1" dirty="0" err="1" smtClean="0">
                <a:latin typeface="Courier New" pitchFamily="49" charset="0"/>
                <a:cs typeface="Courier New" pitchFamily="49" charset="0"/>
              </a:rPr>
              <a:t>my_array</a:t>
            </a:r>
            <a:r>
              <a:rPr lang="en-US" sz="1900" i="1" dirty="0" smtClean="0">
                <a:latin typeface="Courier New" pitchFamily="49" charset="0"/>
                <a:cs typeface="Courier New" pitchFamily="49" charset="0"/>
              </a:rPr>
              <a:t>[3][4][5]; // can store 60 elements</a:t>
            </a:r>
            <a:endParaRPr lang="en-US" sz="1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Two Dimensional</a:t>
            </a:r>
          </a:p>
          <a:p>
            <a:pPr marL="342900" lvl="1" indent="-342900">
              <a:buNone/>
            </a:pPr>
            <a:r>
              <a:rPr lang="en-US" i="1" dirty="0" smtClean="0"/>
              <a:t>		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i="1" dirty="0" err="1" smtClean="0">
                <a:latin typeface="Courier New" pitchFamily="49" charset="0"/>
                <a:cs typeface="Courier New" pitchFamily="49" charset="0"/>
              </a:rPr>
              <a:t>arrayName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 [size1][size2]</a:t>
            </a:r>
          </a:p>
          <a:p>
            <a:pPr marL="342900" lvl="1" indent="-342900">
              <a:buNone/>
            </a:pP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900" b="1" i="1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9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i="1" dirty="0" err="1" smtClean="0">
                <a:latin typeface="Courier New" pitchFamily="49" charset="0"/>
                <a:cs typeface="Courier New" pitchFamily="49" charset="0"/>
              </a:rPr>
              <a:t>my_array</a:t>
            </a:r>
            <a:r>
              <a:rPr lang="en-US" sz="1900" i="1" dirty="0" smtClean="0">
                <a:latin typeface="Courier New" pitchFamily="49" charset="0"/>
                <a:cs typeface="Courier New" pitchFamily="49" charset="0"/>
              </a:rPr>
              <a:t>[5][5]; // can store 25 elements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EEFB-3ADE-4F29-A24D-DB40F6BC128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1D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Single Dimensional Array</a:t>
            </a:r>
          </a:p>
          <a:p>
            <a:pPr lvl="1"/>
            <a:r>
              <a:rPr lang="en-US" dirty="0" smtClean="0"/>
              <a:t>A single dimensional array is initialized by separating the array elements with commas inside curly brackets</a:t>
            </a:r>
          </a:p>
          <a:p>
            <a:pPr lvl="1">
              <a:buNone/>
            </a:pPr>
            <a:r>
              <a:rPr lang="en-US" dirty="0" smtClean="0"/>
              <a:t>		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values[4]={1, 2, 3, 4}</a:t>
            </a:r>
          </a:p>
          <a:p>
            <a:pPr lvl="1"/>
            <a:r>
              <a:rPr lang="en-US" dirty="0" smtClean="0"/>
              <a:t>The array elements cannot be more than the size of array</a:t>
            </a:r>
          </a:p>
          <a:p>
            <a:pPr lvl="1"/>
            <a:r>
              <a:rPr lang="en-US" dirty="0" smtClean="0"/>
              <a:t>We can also initialize an array without mentioning the size</a:t>
            </a:r>
          </a:p>
          <a:p>
            <a:pPr lvl="1">
              <a:buNone/>
            </a:pPr>
            <a:r>
              <a:rPr lang="en-US" dirty="0" smtClean="0"/>
              <a:t>		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values[ ]={1, 2, 3, 4}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EEFB-3ADE-4F29-A24D-DB40F6BC1285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1D Array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array elements are accessed by specifying the index.</a:t>
            </a:r>
          </a:p>
          <a:p>
            <a:r>
              <a:rPr lang="en-US" dirty="0" smtClean="0"/>
              <a:t>For example if we have a single dimensional array as given below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a[6] = {2, 4, 6, 8, 10, 12};</a:t>
            </a:r>
          </a:p>
          <a:p>
            <a:r>
              <a:rPr lang="en-US" dirty="0" smtClean="0"/>
              <a:t>Then to access the 5</a:t>
            </a:r>
            <a:r>
              <a:rPr lang="en-US" baseline="30000" dirty="0" smtClean="0"/>
              <a:t>th</a:t>
            </a:r>
            <a:r>
              <a:rPr lang="en-US" dirty="0" smtClean="0"/>
              <a:t> element we need to specify the index like this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b = a[4]; // the value of b will be 10</a:t>
            </a:r>
          </a:p>
          <a:p>
            <a:r>
              <a:rPr lang="en-US" dirty="0" smtClean="0">
                <a:solidFill>
                  <a:srgbClr val="FF0000"/>
                </a:solidFill>
                <a:cs typeface="Courier New" pitchFamily="49" charset="0"/>
              </a:rPr>
              <a:t>Remember that index starts from 0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EEFB-3ADE-4F29-A24D-DB40F6BC128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Input in 1D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905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 single dimensional array you need one for loop to take the input from user</a:t>
            </a:r>
          </a:p>
          <a:p>
            <a:r>
              <a:rPr lang="en-US" dirty="0" smtClean="0"/>
              <a:t>The following code will ask the user to enter the savings for 12 months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EEFB-3ADE-4F29-A24D-DB40F6BC128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438525"/>
            <a:ext cx="70104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882</Words>
  <Application>Microsoft Office PowerPoint</Application>
  <PresentationFormat>On-screen Show (4:3)</PresentationFormat>
  <Paragraphs>167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 New</vt:lpstr>
      <vt:lpstr>Lucida Bright</vt:lpstr>
      <vt:lpstr>Office Theme</vt:lpstr>
      <vt:lpstr>Programming Fundamentals</vt:lpstr>
      <vt:lpstr>Objectives</vt:lpstr>
      <vt:lpstr>Arrays</vt:lpstr>
      <vt:lpstr>Contiguous Memory Locations</vt:lpstr>
      <vt:lpstr>Types of Arrays</vt:lpstr>
      <vt:lpstr>Declaration of Arrays</vt:lpstr>
      <vt:lpstr>Initialization of 1D Arrays</vt:lpstr>
      <vt:lpstr>Accessing 1D Array Elements</vt:lpstr>
      <vt:lpstr>Taking Input in 1D Array</vt:lpstr>
      <vt:lpstr>Displaying 1D Array Elements</vt:lpstr>
      <vt:lpstr>Practice Problem 1</vt:lpstr>
      <vt:lpstr>Practice Problem 1 (Modification 1)</vt:lpstr>
      <vt:lpstr>Practice Problem 1 (Modification 2)</vt:lpstr>
      <vt:lpstr>Practice Problem 1 (Modification 3)</vt:lpstr>
      <vt:lpstr>Practice Problem 2</vt:lpstr>
      <vt:lpstr>Practice Problem 3</vt:lpstr>
      <vt:lpstr>2D Arrays</vt:lpstr>
      <vt:lpstr>Initialization of 2D Arrays</vt:lpstr>
      <vt:lpstr>Accessing 2D Array Elements</vt:lpstr>
      <vt:lpstr>Taking Input in 2D Array</vt:lpstr>
      <vt:lpstr>Displaying 2D Array Elements</vt:lpstr>
      <vt:lpstr>Practice Problem 4</vt:lpstr>
      <vt:lpstr>Practice Problem 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Circuit Analysis</dc:title>
  <dc:creator>sAjid</dc:creator>
  <cp:lastModifiedBy>Haris Mohsin</cp:lastModifiedBy>
  <cp:revision>124</cp:revision>
  <dcterms:created xsi:type="dcterms:W3CDTF">2015-10-27T03:49:52Z</dcterms:created>
  <dcterms:modified xsi:type="dcterms:W3CDTF">2021-02-22T13:16:58Z</dcterms:modified>
</cp:coreProperties>
</file>