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69" r:id="rId3"/>
    <p:sldId id="278" r:id="rId4"/>
    <p:sldId id="274" r:id="rId5"/>
    <p:sldId id="275" r:id="rId6"/>
    <p:sldId id="276" r:id="rId7"/>
    <p:sldId id="277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2" r:id="rId21"/>
    <p:sldId id="291" r:id="rId22"/>
    <p:sldId id="29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E2E18-1F5C-41C9-BEDB-7DA324A6AC1A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AF5008-B399-459B-B278-B3EBAF8C47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2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F5008-B399-459B-B278-B3EBAF8C477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82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B1F98-17DA-45DC-9FF7-DBEDA3A8F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676400"/>
          </a:xfrm>
        </p:spPr>
        <p:txBody>
          <a:bodyPr>
            <a:normAutofit/>
          </a:bodyPr>
          <a:lstStyle/>
          <a:p>
            <a:r>
              <a:rPr lang="en-US" dirty="0" smtClean="0"/>
              <a:t>Programming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64008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Lecture 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Memory Wastage and Buffer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85000" lnSpcReduction="20000"/>
          </a:bodyPr>
          <a:lstStyle/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[60];</a:t>
            </a:r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cin.get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(str,60);</a:t>
            </a:r>
          </a:p>
          <a:p>
            <a:r>
              <a:rPr lang="en-US" dirty="0" smtClean="0"/>
              <a:t>What will happen if user types only 6 characters?</a:t>
            </a:r>
          </a:p>
          <a:p>
            <a:pPr lvl="1"/>
            <a:r>
              <a:rPr lang="en-US" dirty="0" smtClean="0"/>
              <a:t>The remaining 53 bytes are wasted</a:t>
            </a:r>
          </a:p>
          <a:p>
            <a:r>
              <a:rPr lang="en-US" dirty="0" smtClean="0"/>
              <a:t>What will happen if the user types more than 60 characters?</a:t>
            </a:r>
          </a:p>
          <a:p>
            <a:pPr lvl="1"/>
            <a:r>
              <a:rPr lang="en-US" dirty="0" smtClean="0"/>
              <a:t>All the characters after 59 will be discarded</a:t>
            </a:r>
          </a:p>
          <a:p>
            <a:pPr lvl="1"/>
            <a:r>
              <a:rPr lang="en-US" dirty="0" smtClean="0"/>
              <a:t>If we use </a:t>
            </a:r>
            <a:r>
              <a:rPr lang="en-US" dirty="0" err="1" smtClean="0"/>
              <a:t>cin</a:t>
            </a:r>
            <a:r>
              <a:rPr lang="en-US" dirty="0" smtClean="0"/>
              <a:t> instead of </a:t>
            </a:r>
            <a:r>
              <a:rPr lang="en-US" dirty="0" err="1" smtClean="0"/>
              <a:t>cin.get</a:t>
            </a:r>
            <a:r>
              <a:rPr lang="en-US" dirty="0" smtClean="0"/>
              <a:t>(), then none of the character will be discarded, but the rest of the data will move in to buffer which may also cause the buffer to overflow</a:t>
            </a:r>
          </a:p>
          <a:p>
            <a:pPr lvl="1"/>
            <a:r>
              <a:rPr lang="en-US" dirty="0" smtClean="0"/>
              <a:t>Buffer overflow may cause the program crash or incorrect results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Avoiding Buffer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can use the </a:t>
            </a:r>
            <a:r>
              <a:rPr lang="en-US" dirty="0" err="1" smtClean="0"/>
              <a:t>setw</a:t>
            </a:r>
            <a:r>
              <a:rPr lang="en-US" dirty="0" smtClean="0"/>
              <a:t>() manipulator with stream insertion operator in order to avoid buffer overflow</a:t>
            </a:r>
          </a:p>
          <a:p>
            <a:endParaRPr lang="en-US" dirty="0" smtClean="0"/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[20];</a:t>
            </a:r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(20)&gt;&gt;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The above code will discard all the character after 20 to avoid buffer overflow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cout</a:t>
            </a:r>
            <a:r>
              <a:rPr lang="en-US" dirty="0" smtClean="0"/>
              <a:t> with C –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cout</a:t>
            </a:r>
            <a:r>
              <a:rPr lang="en-US" dirty="0" smtClean="0"/>
              <a:t> statement is used in the same way as we used it for other data types</a:t>
            </a:r>
          </a:p>
          <a:p>
            <a:endParaRPr lang="en-US" dirty="0" smtClean="0"/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[30];</a:t>
            </a:r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cin.get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(str,30);</a:t>
            </a:r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The above code will ask the user to enter a string and then will display the string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C-String Built-in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There are some built-in string function in </a:t>
            </a:r>
            <a:r>
              <a:rPr lang="en-US" sz="2400" dirty="0" err="1" smtClean="0"/>
              <a:t>cstring</a:t>
            </a:r>
            <a:r>
              <a:rPr lang="en-US" sz="2400" dirty="0" smtClean="0"/>
              <a:t> header file, some of the functions are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589343"/>
            <a:ext cx="4430355" cy="2820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052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strlen</a:t>
            </a:r>
            <a:r>
              <a:rPr lang="en-US" dirty="0" smtClean="0"/>
              <a:t>() </a:t>
            </a:r>
            <a:r>
              <a:rPr lang="en-US" dirty="0" err="1" smtClean="0"/>
              <a:t>fucntion</a:t>
            </a:r>
            <a:r>
              <a:rPr lang="en-US" dirty="0" smtClean="0"/>
              <a:t> will accept a c-string as an argument and will return an integer</a:t>
            </a:r>
          </a:p>
          <a:p>
            <a:endParaRPr lang="en-US" dirty="0" smtClean="0"/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[] = “My Name is”;</a:t>
            </a:r>
          </a:p>
          <a:p>
            <a:pPr lvl="1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&lt;&lt;l;</a:t>
            </a:r>
          </a:p>
          <a:p>
            <a:endParaRPr lang="en-US" dirty="0" smtClean="0"/>
          </a:p>
          <a:p>
            <a:r>
              <a:rPr lang="en-US" dirty="0" smtClean="0"/>
              <a:t>The output will be 10, as null character is not counted as length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22530" name="Picture 2" descr="Image result for c string length"/>
          <p:cNvPicPr>
            <a:picLocks noChangeAspect="1" noChangeArrowheads="1"/>
          </p:cNvPicPr>
          <p:nvPr/>
        </p:nvPicPr>
        <p:blipFill>
          <a:blip r:embed="rId2"/>
          <a:srcRect t="37333" r="21667"/>
          <a:stretch>
            <a:fillRect/>
          </a:stretch>
        </p:blipFill>
        <p:spPr bwMode="auto">
          <a:xfrm>
            <a:off x="2362200" y="5048250"/>
            <a:ext cx="4495800" cy="1123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strcpy</a:t>
            </a:r>
            <a:r>
              <a:rPr lang="en-US" dirty="0" smtClean="0"/>
              <a:t>() </a:t>
            </a:r>
            <a:r>
              <a:rPr lang="en-US" dirty="0" err="1" smtClean="0"/>
              <a:t>fucntion</a:t>
            </a:r>
            <a:r>
              <a:rPr lang="en-US" dirty="0" smtClean="0"/>
              <a:t> will accept two c-strings as argument</a:t>
            </a:r>
          </a:p>
          <a:p>
            <a:r>
              <a:rPr lang="en-US" dirty="0" smtClean="0"/>
              <a:t>The sequence of strings in the argument will decide that which string will be moved to other</a:t>
            </a:r>
          </a:p>
          <a:p>
            <a:pPr lvl="1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(destination string, source string)</a:t>
            </a:r>
          </a:p>
          <a:p>
            <a:endParaRPr lang="en-US" dirty="0" smtClean="0"/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str1[] = “My Name is”;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str2[] = “XYZ”;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char str3[20];</a:t>
            </a:r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(str2,str1);</a:t>
            </a:r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(str3,str1);</a:t>
            </a:r>
          </a:p>
          <a:p>
            <a:pPr lvl="1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The above code will assign the value of str1 to str2 and str3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580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strcat</a:t>
            </a:r>
            <a:r>
              <a:rPr lang="en-US" dirty="0" smtClean="0"/>
              <a:t>() function will accept two c-strings as argument and will join them</a:t>
            </a:r>
          </a:p>
          <a:p>
            <a:r>
              <a:rPr lang="en-US" dirty="0" smtClean="0"/>
              <a:t>The sequence of strings in the argument will decide that which string will remain unchanged</a:t>
            </a:r>
          </a:p>
          <a:p>
            <a:pPr lvl="1">
              <a:buNone/>
            </a:pPr>
            <a:endParaRPr lang="en-US" sz="27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700" dirty="0" err="1" smtClean="0">
                <a:latin typeface="Courier New" pitchFamily="49" charset="0"/>
                <a:cs typeface="Courier New" pitchFamily="49" charset="0"/>
              </a:rPr>
              <a:t>strcat</a:t>
            </a:r>
            <a:r>
              <a:rPr lang="en-US" sz="2700" dirty="0" smtClean="0">
                <a:latin typeface="Courier New" pitchFamily="49" charset="0"/>
                <a:cs typeface="Courier New" pitchFamily="49" charset="0"/>
              </a:rPr>
              <a:t>(destination string, source string)</a:t>
            </a:r>
          </a:p>
          <a:p>
            <a:endParaRPr lang="en-US" dirty="0" smtClean="0"/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str1[] = “My Name is”;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str2[] = “XYZ”;</a:t>
            </a:r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(str1,str2);</a:t>
            </a:r>
          </a:p>
          <a:p>
            <a:pPr lvl="1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The above code will str1 and str2 and result will be stored in str1, while str2 will remain unchanged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strcmp</a:t>
            </a:r>
            <a:r>
              <a:rPr lang="en-US" dirty="0" smtClean="0"/>
              <a:t>() function will accept two c-strings as argument and will return an integer</a:t>
            </a:r>
          </a:p>
          <a:p>
            <a:endParaRPr lang="en-US" sz="1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str1[] = “My Name is”;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str2[] = “ABC”;</a:t>
            </a:r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(str1,str2);</a:t>
            </a:r>
          </a:p>
          <a:p>
            <a:pPr lvl="1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The above code will display a positive integer, as the ASCII code of M is greater than 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" y="2209800"/>
          <a:ext cx="7848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942"/>
                <a:gridCol w="63096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Return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Both strings are equal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negative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the ASCII value of first unmatched character is less than second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positive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the ASCII value of first unmatched character is greater than second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strlwr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58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strlwr</a:t>
            </a:r>
            <a:r>
              <a:rPr lang="en-US" dirty="0" smtClean="0"/>
              <a:t>() function will accept a c-string as an argument and will convert its all the characters to lower case</a:t>
            </a:r>
            <a:endParaRPr lang="en-US" sz="2700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str1[] = “MY NAME IS”;</a:t>
            </a:r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strlwr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(str1);</a:t>
            </a:r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&lt;&lt;str1;</a:t>
            </a:r>
          </a:p>
          <a:p>
            <a:pPr lvl="1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The above code will display “my name is” as all the characters of str1 are converted to lower case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58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strupr</a:t>
            </a:r>
            <a:r>
              <a:rPr lang="en-US" dirty="0" smtClean="0"/>
              <a:t>() function will accept a c-string as an argument and will convert its all the characters to upper case</a:t>
            </a:r>
            <a:endParaRPr lang="en-US" sz="2700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str1[] = “My Name is”;</a:t>
            </a:r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(str1);</a:t>
            </a:r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&lt;&lt;str1;</a:t>
            </a:r>
          </a:p>
          <a:p>
            <a:pPr lvl="1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The above code will display “MY NAME IS” as all the characters of str1 are converted to upper case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C-Strings</a:t>
            </a:r>
          </a:p>
          <a:p>
            <a:r>
              <a:rPr lang="en-US" dirty="0" smtClean="0"/>
              <a:t>Declaration of C-Strings</a:t>
            </a:r>
          </a:p>
          <a:p>
            <a:r>
              <a:rPr lang="en-US" dirty="0" smtClean="0"/>
              <a:t>Initialization of C-strings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cin</a:t>
            </a:r>
            <a:r>
              <a:rPr lang="en-US" dirty="0" smtClean="0"/>
              <a:t> and </a:t>
            </a:r>
            <a:r>
              <a:rPr lang="en-US" dirty="0" err="1" smtClean="0"/>
              <a:t>cout</a:t>
            </a:r>
            <a:r>
              <a:rPr lang="en-US" dirty="0" smtClean="0"/>
              <a:t> with C-strings</a:t>
            </a:r>
          </a:p>
          <a:p>
            <a:r>
              <a:rPr lang="en-US" dirty="0" smtClean="0"/>
              <a:t>Avoiding buffer overflow</a:t>
            </a:r>
          </a:p>
          <a:p>
            <a:r>
              <a:rPr lang="en-US" dirty="0" smtClean="0"/>
              <a:t>Reading embedded spaces in C-string input</a:t>
            </a:r>
          </a:p>
          <a:p>
            <a:r>
              <a:rPr lang="en-US" dirty="0" smtClean="0"/>
              <a:t>C-String Built-in Functions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25D1-C454-46DC-BE1E-84874BC27B0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C++ program which should ask the user to enter a c-string and then display the string in reverse order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3429000"/>
            <a:ext cx="479107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Practice Problem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066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Write a C++ program which should ask the user to enter a c-string and a character, then search the character in the string and display all the positions, on which the character is found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362200"/>
            <a:ext cx="4752975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C++ program which should ask the user to enter a c-string and then replace all the lower case letters “a” with upper case “A”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7825" y="3276600"/>
            <a:ext cx="589597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String are special data type in C++, which are used for data which is</a:t>
            </a:r>
          </a:p>
          <a:p>
            <a:pPr lvl="1"/>
            <a:r>
              <a:rPr lang="en-US" dirty="0" smtClean="0"/>
              <a:t>Non-Numeric</a:t>
            </a:r>
          </a:p>
          <a:p>
            <a:pPr lvl="1"/>
            <a:r>
              <a:rPr lang="en-US" dirty="0" smtClean="0"/>
              <a:t>And More than one character long</a:t>
            </a:r>
          </a:p>
          <a:p>
            <a:r>
              <a:rPr lang="en-US" dirty="0" smtClean="0"/>
              <a:t>For example 12345 is not a string, but 12-345 is a string</a:t>
            </a:r>
          </a:p>
          <a:p>
            <a:r>
              <a:rPr lang="en-US" dirty="0" smtClean="0"/>
              <a:t>This is a logical definition only, if we store 12345 in a string then it will not be a syntax error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– Strings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kinds of strings available in C++, C-strings and string objects</a:t>
            </a:r>
          </a:p>
          <a:p>
            <a:r>
              <a:rPr lang="en-US" dirty="0" smtClean="0"/>
              <a:t>We will cover the string objects in details, meanwhile we will just cover the basics of C-strings</a:t>
            </a:r>
          </a:p>
          <a:p>
            <a:r>
              <a:rPr lang="en-US" dirty="0" smtClean="0"/>
              <a:t>C- Strings are 1D array of characters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 descr="Image result for c strings in c++"/>
          <p:cNvPicPr>
            <a:picLocks noChangeAspect="1" noChangeArrowheads="1"/>
          </p:cNvPicPr>
          <p:nvPr/>
        </p:nvPicPr>
        <p:blipFill>
          <a:blip r:embed="rId2"/>
          <a:srcRect b="41463"/>
          <a:stretch>
            <a:fillRect/>
          </a:stretch>
        </p:blipFill>
        <p:spPr bwMode="auto">
          <a:xfrm>
            <a:off x="1371600" y="4876800"/>
            <a:ext cx="6200775" cy="91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 of C –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C-string is declared as an array of characters</a:t>
            </a:r>
          </a:p>
          <a:p>
            <a:r>
              <a:rPr lang="en-US" dirty="0" smtClean="0"/>
              <a:t>For example the following line is indicating that </a:t>
            </a:r>
            <a:r>
              <a:rPr lang="en-US" dirty="0" err="1" smtClean="0"/>
              <a:t>str</a:t>
            </a:r>
            <a:r>
              <a:rPr lang="en-US" dirty="0" smtClean="0"/>
              <a:t> is a string which can store 30 characters</a:t>
            </a:r>
          </a:p>
          <a:p>
            <a:pPr algn="ctr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[30];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of C –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C-string is an array of characters, so can we initialize the c-string like this?</a:t>
            </a:r>
          </a:p>
          <a:p>
            <a:pPr algn="ctr">
              <a:buNone/>
            </a:pP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[5] = {‘H’,’E’,’L’,’L’,’0’};</a:t>
            </a:r>
          </a:p>
          <a:p>
            <a:r>
              <a:rPr lang="en-US" b="1" dirty="0" smtClean="0"/>
              <a:t>The answer is NO</a:t>
            </a:r>
          </a:p>
          <a:p>
            <a:r>
              <a:rPr lang="en-US" dirty="0" smtClean="0"/>
              <a:t>The above statement will be considered as an array of characters but not as a string</a:t>
            </a:r>
          </a:p>
          <a:p>
            <a:r>
              <a:rPr lang="en-US" dirty="0" smtClean="0"/>
              <a:t>The following line will initialize a c-string</a:t>
            </a:r>
          </a:p>
          <a:p>
            <a:pPr algn="ctr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[6] = “HELLO”;</a:t>
            </a:r>
          </a:p>
          <a:p>
            <a:r>
              <a:rPr lang="en-US" dirty="0" smtClean="0"/>
              <a:t>HELLO contains 5 characters, so why the size of </a:t>
            </a:r>
            <a:r>
              <a:rPr lang="en-US" dirty="0" err="1" smtClean="0"/>
              <a:t>str</a:t>
            </a:r>
            <a:r>
              <a:rPr lang="en-US" dirty="0" smtClean="0"/>
              <a:t> is 6?</a:t>
            </a:r>
          </a:p>
          <a:p>
            <a:pPr lvl="1"/>
            <a:r>
              <a:rPr lang="en-US" dirty="0" smtClean="0"/>
              <a:t>The reason is, every c-string must be terminated by a byte containing 0. This is often represented by a character ‘\0’ and is called Null Character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of C –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Do we always need to exactly fix the size for each initialization of a C-string?</a:t>
            </a:r>
          </a:p>
          <a:p>
            <a:r>
              <a:rPr lang="en-US" b="1" dirty="0" smtClean="0"/>
              <a:t>The answer is No</a:t>
            </a:r>
          </a:p>
          <a:p>
            <a:r>
              <a:rPr lang="en-US" dirty="0" smtClean="0"/>
              <a:t>We can initialize the c-string like an un-sized array</a:t>
            </a:r>
          </a:p>
          <a:p>
            <a:pPr algn="ctr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[] = “Programming Fundamentals”;</a:t>
            </a:r>
          </a:p>
          <a:p>
            <a:r>
              <a:rPr lang="en-US" dirty="0" smtClean="0"/>
              <a:t>In above statement the size of string is automatically adjusted, but it is only valid for initialization of c-string, while declaring a string we must write the size with 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Input Methods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For c-strings we can use </a:t>
            </a:r>
            <a:r>
              <a:rPr lang="en-US" dirty="0" err="1" smtClean="0"/>
              <a:t>cin</a:t>
            </a:r>
            <a:r>
              <a:rPr lang="en-US" dirty="0" smtClean="0"/>
              <a:t> command directly as we did for other data types.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[80];</a:t>
            </a:r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smtClean="0"/>
              <a:t>The above lines will ask the user to enter a string</a:t>
            </a:r>
          </a:p>
          <a:p>
            <a:r>
              <a:rPr lang="en-US" dirty="0" smtClean="0"/>
              <a:t>The problem with above method is that, user cannot enter the string with more than one words</a:t>
            </a:r>
          </a:p>
          <a:p>
            <a:r>
              <a:rPr lang="en-US" dirty="0" smtClean="0"/>
              <a:t>The input will complete as soon as the user presses space bar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Reading Embedded Blanks in C-Strings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we want to type more than one words as a string then we must use </a:t>
            </a:r>
            <a:r>
              <a:rPr lang="en-US" dirty="0" err="1" smtClean="0"/>
              <a:t>cin.get</a:t>
            </a:r>
            <a:r>
              <a:rPr lang="en-US" dirty="0" smtClean="0"/>
              <a:t>() or </a:t>
            </a:r>
            <a:r>
              <a:rPr lang="en-US" dirty="0" err="1" smtClean="0"/>
              <a:t>cin.getline</a:t>
            </a:r>
            <a:r>
              <a:rPr lang="en-US" dirty="0" smtClean="0"/>
              <a:t>() function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str1[80];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str2[80];</a:t>
            </a:r>
          </a:p>
          <a:p>
            <a:pPr lvl="1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cin.get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(str1, 80); //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cin.get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(identifier, size)</a:t>
            </a:r>
          </a:p>
          <a:p>
            <a:pPr lvl="1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cin.getline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(str2, 80);</a:t>
            </a:r>
          </a:p>
          <a:p>
            <a:r>
              <a:rPr lang="en-US" dirty="0" smtClean="0"/>
              <a:t>Above code will ask the user to enter two string and user will be able to type more than one words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1609</TotalTime>
  <Words>1404</Words>
  <Application>Microsoft Office PowerPoint</Application>
  <PresentationFormat>On-screen Show (4:3)</PresentationFormat>
  <Paragraphs>225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Courier New</vt:lpstr>
      <vt:lpstr>Office Theme</vt:lpstr>
      <vt:lpstr>Programming Fundamentals</vt:lpstr>
      <vt:lpstr>Objectives</vt:lpstr>
      <vt:lpstr>Strings</vt:lpstr>
      <vt:lpstr>C – Strings  </vt:lpstr>
      <vt:lpstr>Declaration of C – Strings</vt:lpstr>
      <vt:lpstr>Initialization of C – Strings</vt:lpstr>
      <vt:lpstr>Initialization of C – Strings</vt:lpstr>
      <vt:lpstr>String Input Methods </vt:lpstr>
      <vt:lpstr>Reading Embedded Blanks in C-Strings</vt:lpstr>
      <vt:lpstr>Memory Wastage and Buffer Overflow</vt:lpstr>
      <vt:lpstr>Avoiding Buffer Overflow</vt:lpstr>
      <vt:lpstr>Using cout with C – String</vt:lpstr>
      <vt:lpstr>C-String Built-in Functions</vt:lpstr>
      <vt:lpstr>strlen()Function</vt:lpstr>
      <vt:lpstr>strcpy()Function</vt:lpstr>
      <vt:lpstr>strcat()Function</vt:lpstr>
      <vt:lpstr>strcmp()Function</vt:lpstr>
      <vt:lpstr>strlwr()Function</vt:lpstr>
      <vt:lpstr>strupr()Function</vt:lpstr>
      <vt:lpstr>Practice Problem 1</vt:lpstr>
      <vt:lpstr>Practice Problem 2</vt:lpstr>
      <vt:lpstr>Practice Problem 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Circuit Analysis</dc:title>
  <dc:creator>sAjid</dc:creator>
  <cp:lastModifiedBy>Haris Mohsin</cp:lastModifiedBy>
  <cp:revision>162</cp:revision>
  <dcterms:created xsi:type="dcterms:W3CDTF">2015-10-27T03:49:52Z</dcterms:created>
  <dcterms:modified xsi:type="dcterms:W3CDTF">2021-02-22T13:17:57Z</dcterms:modified>
</cp:coreProperties>
</file>