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9" r:id="rId3"/>
    <p:sldId id="297" r:id="rId4"/>
    <p:sldId id="288" r:id="rId5"/>
    <p:sldId id="270" r:id="rId6"/>
    <p:sldId id="285" r:id="rId7"/>
    <p:sldId id="286" r:id="rId8"/>
    <p:sldId id="287" r:id="rId9"/>
    <p:sldId id="299" r:id="rId10"/>
    <p:sldId id="289" r:id="rId11"/>
    <p:sldId id="290" r:id="rId12"/>
    <p:sldId id="291" r:id="rId13"/>
    <p:sldId id="292" r:id="rId14"/>
    <p:sldId id="293" r:id="rId15"/>
    <p:sldId id="294" r:id="rId16"/>
    <p:sldId id="300"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6E2E18-1F5C-41C9-BEDB-7DA324A6AC1A}" type="datetimeFigureOut">
              <a:rPr lang="en-US" smtClean="0"/>
              <a:pPr/>
              <a:t>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F5008-B399-459B-B278-B3EBAF8C4774}" type="slidenum">
              <a:rPr lang="en-US" smtClean="0"/>
              <a:pPr/>
              <a:t>‹#›</a:t>
            </a:fld>
            <a:endParaRPr lang="en-US"/>
          </a:p>
        </p:txBody>
      </p:sp>
    </p:spTree>
    <p:extLst>
      <p:ext uri="{BB962C8B-B14F-4D97-AF65-F5344CB8AC3E}">
        <p14:creationId xmlns:p14="http://schemas.microsoft.com/office/powerpoint/2010/main" val="123084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AF5008-B399-459B-B278-B3EBAF8C4774}" type="slidenum">
              <a:rPr lang="en-US" smtClean="0"/>
              <a:pPr/>
              <a:t>1</a:t>
            </a:fld>
            <a:endParaRPr lang="en-US"/>
          </a:p>
        </p:txBody>
      </p:sp>
    </p:spTree>
    <p:extLst>
      <p:ext uri="{BB962C8B-B14F-4D97-AF65-F5344CB8AC3E}">
        <p14:creationId xmlns:p14="http://schemas.microsoft.com/office/powerpoint/2010/main" val="235143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AF5008-B399-459B-B278-B3EBAF8C4774}" type="slidenum">
              <a:rPr lang="en-US" smtClean="0"/>
              <a:pPr/>
              <a:t>2</a:t>
            </a:fld>
            <a:endParaRPr lang="en-US"/>
          </a:p>
        </p:txBody>
      </p:sp>
    </p:spTree>
    <p:extLst>
      <p:ext uri="{BB962C8B-B14F-4D97-AF65-F5344CB8AC3E}">
        <p14:creationId xmlns:p14="http://schemas.microsoft.com/office/powerpoint/2010/main" val="368287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CS214 - PF</a:t>
            </a:r>
            <a:endParaRPr lang="en-US"/>
          </a:p>
        </p:txBody>
      </p:sp>
      <p:sp>
        <p:nvSpPr>
          <p:cNvPr id="8" name="Footer Placeholder 7"/>
          <p:cNvSpPr>
            <a:spLocks noGrp="1"/>
          </p:cNvSpPr>
          <p:nvPr>
            <p:ph type="ftr" sz="quarter" idx="11"/>
          </p:nvPr>
        </p:nvSpPr>
        <p:spPr/>
        <p:txBody>
          <a:bodyPr/>
          <a:lstStyle/>
          <a:p>
            <a:r>
              <a:rPr lang="en-US" smtClean="0"/>
              <a:t>Course Instructor : Muhammad Haris Mohsin</a:t>
            </a:r>
            <a:endParaRPr lang="en-US"/>
          </a:p>
        </p:txBody>
      </p:sp>
      <p:sp>
        <p:nvSpPr>
          <p:cNvPr id="9" name="Slide Number Placeholder 8"/>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CS214 - PF</a:t>
            </a:r>
            <a:endParaRPr lang="en-US"/>
          </a:p>
        </p:txBody>
      </p:sp>
      <p:sp>
        <p:nvSpPr>
          <p:cNvPr id="4" name="Footer Placeholder 3"/>
          <p:cNvSpPr>
            <a:spLocks noGrp="1"/>
          </p:cNvSpPr>
          <p:nvPr>
            <p:ph type="ftr" sz="quarter" idx="11"/>
          </p:nvPr>
        </p:nvSpPr>
        <p:spPr/>
        <p:txBody>
          <a:bodyPr/>
          <a:lstStyle/>
          <a:p>
            <a:r>
              <a:rPr lang="en-US" smtClean="0"/>
              <a:t>Course Instructor : Muhammad Haris Mohsin</a:t>
            </a:r>
            <a:endParaRPr lang="en-US"/>
          </a:p>
        </p:txBody>
      </p:sp>
      <p:sp>
        <p:nvSpPr>
          <p:cNvPr id="5" name="Slide Number Placeholder 4"/>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CS214 - PF</a:t>
            </a:r>
            <a:endParaRPr lang="en-US"/>
          </a:p>
        </p:txBody>
      </p:sp>
      <p:sp>
        <p:nvSpPr>
          <p:cNvPr id="3" name="Footer Placeholder 2"/>
          <p:cNvSpPr>
            <a:spLocks noGrp="1"/>
          </p:cNvSpPr>
          <p:nvPr>
            <p:ph type="ftr" sz="quarter" idx="11"/>
          </p:nvPr>
        </p:nvSpPr>
        <p:spPr/>
        <p:txBody>
          <a:bodyPr/>
          <a:lstStyle/>
          <a:p>
            <a:r>
              <a:rPr lang="en-US" smtClean="0"/>
              <a:t>Course Instructor : Muhammad Haris Mohsin</a:t>
            </a:r>
            <a:endParaRPr lang="en-US"/>
          </a:p>
        </p:txBody>
      </p:sp>
      <p:sp>
        <p:nvSpPr>
          <p:cNvPr id="4" name="Slide Number Placeholder 3"/>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3C7B1F98-17DA-45DC-9FF7-DBEDA3A8F4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CS214 - PF</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Course Instructor : Muhammad Haris Mohsin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B1F98-17DA-45DC-9FF7-DBEDA3A8F4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676400"/>
          </a:xfrm>
        </p:spPr>
        <p:txBody>
          <a:bodyPr>
            <a:normAutofit/>
          </a:bodyPr>
          <a:lstStyle/>
          <a:p>
            <a:r>
              <a:rPr lang="en-US" dirty="0" smtClean="0"/>
              <a:t>Programming Fundamentals</a:t>
            </a:r>
            <a:endParaRPr lang="en-US" dirty="0"/>
          </a:p>
        </p:txBody>
      </p:sp>
      <p:sp>
        <p:nvSpPr>
          <p:cNvPr id="3" name="Subtitle 2"/>
          <p:cNvSpPr>
            <a:spLocks noGrp="1"/>
          </p:cNvSpPr>
          <p:nvPr>
            <p:ph type="subTitle" idx="1"/>
          </p:nvPr>
        </p:nvSpPr>
        <p:spPr>
          <a:xfrm>
            <a:off x="1371600" y="3733800"/>
            <a:ext cx="6400800" cy="1371600"/>
          </a:xfrm>
        </p:spPr>
        <p:txBody>
          <a:bodyPr>
            <a:normAutofit/>
          </a:bodyPr>
          <a:lstStyle/>
          <a:p>
            <a:r>
              <a:rPr lang="en-US" dirty="0" smtClean="0"/>
              <a:t>Lecture 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Unlike many other programming languages C++ allows the expressions containing mixed data types</a:t>
            </a:r>
          </a:p>
          <a:p>
            <a:r>
              <a:rPr lang="en-US" dirty="0" smtClean="0"/>
              <a:t>When we add several data types in a single expression, the C++ compiler converts the data types to a common one, and this process is called type conversion</a:t>
            </a:r>
          </a:p>
          <a:p>
            <a:r>
              <a:rPr lang="en-US" dirty="0" smtClean="0"/>
              <a:t>The type conversions may happen in two different ways</a:t>
            </a:r>
          </a:p>
          <a:p>
            <a:pPr lvl="1"/>
            <a:r>
              <a:rPr lang="en-US" dirty="0" smtClean="0"/>
              <a:t>Automatic conversions</a:t>
            </a:r>
          </a:p>
          <a:p>
            <a:pPr lvl="1"/>
            <a:r>
              <a:rPr lang="en-US" dirty="0" smtClean="0"/>
              <a:t>Conversions through casts</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Data Type Conversions</a:t>
            </a:r>
            <a:endParaRPr lang="en-US" dirty="0"/>
          </a:p>
        </p:txBody>
      </p:sp>
      <p:sp>
        <p:nvSpPr>
          <p:cNvPr id="3" name="Content Placeholder 2"/>
          <p:cNvSpPr>
            <a:spLocks noGrp="1"/>
          </p:cNvSpPr>
          <p:nvPr>
            <p:ph idx="1"/>
          </p:nvPr>
        </p:nvSpPr>
        <p:spPr>
          <a:xfrm>
            <a:off x="457200" y="1371601"/>
            <a:ext cx="8229600" cy="2286000"/>
          </a:xfrm>
        </p:spPr>
        <p:txBody>
          <a:bodyPr>
            <a:normAutofit fontScale="85000" lnSpcReduction="10000"/>
          </a:bodyPr>
          <a:lstStyle/>
          <a:p>
            <a:r>
              <a:rPr lang="en-US" dirty="0" smtClean="0"/>
              <a:t>When we mix two or more different data types in an expression the data type with the lowest order is converted into the data type of highest order (this is called implicit conversion)</a:t>
            </a:r>
          </a:p>
          <a:p>
            <a:r>
              <a:rPr lang="en-US" dirty="0" smtClean="0"/>
              <a:t>Automatic conversions only work for built-in data types</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11</a:t>
            </a:fld>
            <a:endParaRPr lang="en-US"/>
          </a:p>
        </p:txBody>
      </p:sp>
      <p:pic>
        <p:nvPicPr>
          <p:cNvPr id="1026" name="Picture 2"/>
          <p:cNvPicPr>
            <a:picLocks noChangeAspect="1" noChangeArrowheads="1"/>
          </p:cNvPicPr>
          <p:nvPr/>
        </p:nvPicPr>
        <p:blipFill>
          <a:blip r:embed="rId2"/>
          <a:srcRect/>
          <a:stretch>
            <a:fillRect/>
          </a:stretch>
        </p:blipFill>
        <p:spPr bwMode="auto">
          <a:xfrm>
            <a:off x="2895600" y="3505200"/>
            <a:ext cx="3342484" cy="2743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Casts in 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Implicit conversions are automatically performed when a value is copied to a compatible type</a:t>
            </a:r>
          </a:p>
          <a:p>
            <a:r>
              <a:rPr lang="en-US" dirty="0" smtClean="0"/>
              <a:t>If we want to copy the value to a non-compatible type then we convert its type by using casts</a:t>
            </a:r>
          </a:p>
          <a:p>
            <a:r>
              <a:rPr lang="en-US" dirty="0" smtClean="0"/>
              <a:t>There are several casts in C++ like</a:t>
            </a:r>
          </a:p>
          <a:p>
            <a:pPr lvl="1"/>
            <a:r>
              <a:rPr lang="en-US" dirty="0" smtClean="0"/>
              <a:t>Static cast</a:t>
            </a:r>
          </a:p>
          <a:p>
            <a:pPr lvl="1"/>
            <a:r>
              <a:rPr lang="en-US" dirty="0" smtClean="0"/>
              <a:t>Dynamic cast</a:t>
            </a:r>
          </a:p>
          <a:p>
            <a:pPr lvl="1"/>
            <a:r>
              <a:rPr lang="en-US" dirty="0" smtClean="0"/>
              <a:t>Reinterpret cast</a:t>
            </a:r>
          </a:p>
          <a:p>
            <a:pPr lvl="1"/>
            <a:r>
              <a:rPr lang="en-US" dirty="0" smtClean="0"/>
              <a:t>Constant cast</a:t>
            </a:r>
          </a:p>
          <a:p>
            <a:r>
              <a:rPr lang="en-US" dirty="0" smtClean="0"/>
              <a:t>For the time being we will focus only on static cast</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Cast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 type conversion, the </a:t>
            </a:r>
            <a:r>
              <a:rPr lang="en-US" dirty="0" err="1" smtClean="0"/>
              <a:t>static_cast</a:t>
            </a:r>
            <a:r>
              <a:rPr lang="en-US" dirty="0" smtClean="0"/>
              <a:t> operator performs an explicit type conversion</a:t>
            </a:r>
          </a:p>
          <a:p>
            <a:r>
              <a:rPr lang="en-US" dirty="0" smtClean="0"/>
              <a:t>All types of conversions that are well-defined and allowed by the compiler are performed using </a:t>
            </a:r>
            <a:r>
              <a:rPr lang="en-US" dirty="0" err="1" smtClean="0"/>
              <a:t>static_cast</a:t>
            </a:r>
            <a:endParaRPr lang="en-US" dirty="0" smtClean="0"/>
          </a:p>
          <a:p>
            <a:r>
              <a:rPr lang="en-US" dirty="0" smtClean="0"/>
              <a:t>The </a:t>
            </a:r>
            <a:r>
              <a:rPr lang="en-US" dirty="0" err="1" smtClean="0"/>
              <a:t>static_cast</a:t>
            </a:r>
            <a:r>
              <a:rPr lang="en-US" dirty="0" smtClean="0"/>
              <a:t> operator can be used for operations such as:</a:t>
            </a:r>
          </a:p>
          <a:p>
            <a:pPr lvl="1"/>
            <a:r>
              <a:rPr lang="en-US" dirty="0" smtClean="0"/>
              <a:t>Converting a pointer of a base class to a pointer of a </a:t>
            </a:r>
            <a:r>
              <a:rPr lang="en-US" dirty="0" err="1" smtClean="0"/>
              <a:t>nonvirtual</a:t>
            </a:r>
            <a:r>
              <a:rPr lang="en-US" dirty="0" smtClean="0"/>
              <a:t> derived class</a:t>
            </a:r>
          </a:p>
          <a:p>
            <a:pPr lvl="1"/>
            <a:r>
              <a:rPr lang="en-US" dirty="0" smtClean="0"/>
              <a:t>Converting numeric data types such as </a:t>
            </a:r>
            <a:r>
              <a:rPr lang="en-US" dirty="0" err="1" smtClean="0"/>
              <a:t>int</a:t>
            </a:r>
            <a:r>
              <a:rPr lang="en-US" dirty="0" smtClean="0"/>
              <a:t> to float or float to double</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a:t>
            </a:r>
            <a:r>
              <a:rPr lang="en-US" dirty="0" err="1" smtClean="0"/>
              <a:t>Static_Cast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syntax of using </a:t>
            </a:r>
            <a:r>
              <a:rPr lang="en-US" dirty="0" err="1" smtClean="0"/>
              <a:t>static_cast</a:t>
            </a:r>
            <a:r>
              <a:rPr lang="en-US" dirty="0" smtClean="0"/>
              <a:t> is</a:t>
            </a:r>
          </a:p>
          <a:p>
            <a:endParaRPr lang="en-US" sz="1300" dirty="0" smtClean="0"/>
          </a:p>
          <a:p>
            <a:pPr lvl="1">
              <a:buNone/>
            </a:pPr>
            <a:r>
              <a:rPr lang="en-US" b="1" dirty="0" err="1" smtClean="0">
                <a:latin typeface="Courier New" pitchFamily="49" charset="0"/>
                <a:cs typeface="Courier New" pitchFamily="49" charset="0"/>
              </a:rPr>
              <a:t>static_cast</a:t>
            </a:r>
            <a:r>
              <a:rPr lang="en-US" dirty="0" smtClean="0">
                <a:latin typeface="Courier New" pitchFamily="49" charset="0"/>
                <a:cs typeface="Courier New" pitchFamily="49" charset="0"/>
              </a:rPr>
              <a:t>&lt;</a:t>
            </a:r>
            <a:r>
              <a:rPr lang="en-US" b="1" dirty="0" err="1" smtClean="0">
                <a:latin typeface="Courier New" pitchFamily="49" charset="0"/>
                <a:cs typeface="Courier New" pitchFamily="49" charset="0"/>
              </a:rPr>
              <a:t>new_type</a:t>
            </a:r>
            <a:r>
              <a:rPr lang="en-US" dirty="0" smtClean="0">
                <a:latin typeface="Courier New" pitchFamily="49" charset="0"/>
                <a:cs typeface="Courier New" pitchFamily="49" charset="0"/>
              </a:rPr>
              <a:t>&gt;(expression)</a:t>
            </a:r>
          </a:p>
          <a:p>
            <a:endParaRPr lang="en-US" sz="1200" dirty="0" smtClean="0"/>
          </a:p>
          <a:p>
            <a:r>
              <a:rPr lang="en-US" dirty="0" smtClean="0"/>
              <a:t>For example the following expression will convert the </a:t>
            </a:r>
            <a:r>
              <a:rPr lang="en-US" dirty="0" err="1" smtClean="0"/>
              <a:t>int</a:t>
            </a:r>
            <a:r>
              <a:rPr lang="en-US" dirty="0" smtClean="0"/>
              <a:t> x to a character, and assign the converted value to a character</a:t>
            </a:r>
          </a:p>
          <a:p>
            <a:endParaRPr lang="en-US" sz="1200" dirty="0" smtClean="0"/>
          </a:p>
          <a:p>
            <a:pPr lvl="2">
              <a:buNone/>
            </a:pP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x = 65; </a:t>
            </a:r>
            <a:r>
              <a:rPr lang="en-US" b="1" dirty="0" smtClean="0">
                <a:latin typeface="Courier New" pitchFamily="49" charset="0"/>
                <a:cs typeface="Courier New" pitchFamily="49" charset="0"/>
              </a:rPr>
              <a:t>char</a:t>
            </a:r>
            <a:r>
              <a:rPr lang="en-US" dirty="0" smtClean="0">
                <a:latin typeface="Courier New" pitchFamily="49" charset="0"/>
                <a:cs typeface="Courier New" pitchFamily="49" charset="0"/>
              </a:rPr>
              <a:t> a;</a:t>
            </a:r>
          </a:p>
          <a:p>
            <a:pPr lvl="2">
              <a:buNone/>
            </a:pPr>
            <a:r>
              <a:rPr lang="en-US" dirty="0" smtClean="0">
                <a:latin typeface="Courier New" pitchFamily="49" charset="0"/>
                <a:cs typeface="Courier New" pitchFamily="49" charset="0"/>
              </a:rPr>
              <a:t>a = </a:t>
            </a:r>
            <a:r>
              <a:rPr lang="en-US" b="1" dirty="0" err="1" smtClean="0">
                <a:latin typeface="Courier New" pitchFamily="49" charset="0"/>
                <a:cs typeface="Courier New" pitchFamily="49" charset="0"/>
              </a:rPr>
              <a:t>static_cast</a:t>
            </a:r>
            <a:r>
              <a:rPr lang="en-US" dirty="0" smtClean="0">
                <a:latin typeface="Courier New" pitchFamily="49" charset="0"/>
                <a:cs typeface="Courier New" pitchFamily="49" charset="0"/>
              </a:rPr>
              <a:t>&lt;</a:t>
            </a:r>
            <a:r>
              <a:rPr lang="en-US" b="1" dirty="0" smtClean="0">
                <a:latin typeface="Courier New" pitchFamily="49" charset="0"/>
                <a:cs typeface="Courier New" pitchFamily="49" charset="0"/>
              </a:rPr>
              <a:t>char</a:t>
            </a:r>
            <a:r>
              <a:rPr lang="en-US" dirty="0" smtClean="0">
                <a:latin typeface="Courier New" pitchFamily="49" charset="0"/>
                <a:cs typeface="Courier New" pitchFamily="49" charset="0"/>
              </a:rPr>
              <a:t>&gt;(x);</a:t>
            </a:r>
          </a:p>
          <a:p>
            <a:endParaRPr lang="en-US" sz="1300" dirty="0" smtClean="0"/>
          </a:p>
          <a:p>
            <a:r>
              <a:rPr lang="en-US" dirty="0" smtClean="0"/>
              <a:t>The traditional type-casting equivalents to above expressions would be:</a:t>
            </a:r>
          </a:p>
          <a:p>
            <a:pPr lvl="2">
              <a:buNone/>
            </a:pP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new_type</a:t>
            </a:r>
            <a:r>
              <a:rPr lang="en-US" dirty="0" smtClean="0">
                <a:latin typeface="Courier New" pitchFamily="49" charset="0"/>
                <a:cs typeface="Courier New" pitchFamily="49" charset="0"/>
              </a:rPr>
              <a:t>) expression; // a = (</a:t>
            </a:r>
            <a:r>
              <a:rPr lang="en-US" b="1" dirty="0" smtClean="0">
                <a:latin typeface="Courier New" pitchFamily="49" charset="0"/>
                <a:cs typeface="Courier New" pitchFamily="49" charset="0"/>
              </a:rPr>
              <a:t>char</a:t>
            </a:r>
            <a:r>
              <a:rPr lang="en-US" dirty="0" smtClean="0">
                <a:latin typeface="Courier New" pitchFamily="49" charset="0"/>
                <a:cs typeface="Courier New" pitchFamily="49" charset="0"/>
              </a:rPr>
              <a:t>)x;</a:t>
            </a:r>
          </a:p>
          <a:p>
            <a:pPr lvl="2">
              <a:buNone/>
            </a:pPr>
            <a:r>
              <a:rPr lang="en-US" b="1" dirty="0" err="1" smtClean="0">
                <a:latin typeface="Courier New" pitchFamily="49" charset="0"/>
                <a:cs typeface="Courier New" pitchFamily="49" charset="0"/>
              </a:rPr>
              <a:t>new_type</a:t>
            </a:r>
            <a:r>
              <a:rPr lang="en-US" dirty="0" smtClean="0">
                <a:latin typeface="Courier New" pitchFamily="49" charset="0"/>
                <a:cs typeface="Courier New" pitchFamily="49" charset="0"/>
              </a:rPr>
              <a:t>(expression); //  a = </a:t>
            </a:r>
            <a:r>
              <a:rPr lang="en-US" b="1" dirty="0" smtClean="0">
                <a:latin typeface="Courier New" pitchFamily="49" charset="0"/>
                <a:cs typeface="Courier New" pitchFamily="49" charset="0"/>
              </a:rPr>
              <a:t>char</a:t>
            </a:r>
            <a:r>
              <a:rPr lang="en-US" dirty="0" smtClean="0">
                <a:latin typeface="Courier New" pitchFamily="49" charset="0"/>
                <a:cs typeface="Courier New" pitchFamily="49" charset="0"/>
              </a:rPr>
              <a:t>(x);</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Static_Cast</a:t>
            </a:r>
            <a:endParaRPr lang="en-US" dirty="0"/>
          </a:p>
        </p:txBody>
      </p:sp>
      <p:sp>
        <p:nvSpPr>
          <p:cNvPr id="3" name="Content Placeholder 2"/>
          <p:cNvSpPr>
            <a:spLocks noGrp="1"/>
          </p:cNvSpPr>
          <p:nvPr>
            <p:ph idx="1"/>
          </p:nvPr>
        </p:nvSpPr>
        <p:spPr/>
        <p:txBody>
          <a:bodyPr>
            <a:normAutofit/>
          </a:bodyPr>
          <a:lstStyle/>
          <a:p>
            <a:r>
              <a:rPr lang="en-US" dirty="0" smtClean="0"/>
              <a:t>There are several advantages of using </a:t>
            </a:r>
            <a:r>
              <a:rPr lang="en-US" dirty="0" err="1" smtClean="0"/>
              <a:t>static_cast</a:t>
            </a:r>
            <a:r>
              <a:rPr lang="en-US" dirty="0" smtClean="0"/>
              <a:t> and its syntax</a:t>
            </a:r>
          </a:p>
          <a:p>
            <a:pPr lvl="1"/>
            <a:r>
              <a:rPr lang="en-US" dirty="0" smtClean="0"/>
              <a:t>We can convert between non-built-in data types</a:t>
            </a:r>
          </a:p>
          <a:p>
            <a:pPr lvl="1"/>
            <a:r>
              <a:rPr lang="en-US" dirty="0" smtClean="0"/>
              <a:t>The implicit conversions are hard to see and hard to search, so it is too difficult to find the possible errors due to type conversions</a:t>
            </a:r>
          </a:p>
          <a:p>
            <a:pPr lvl="1"/>
            <a:r>
              <a:rPr lang="en-US" dirty="0" smtClean="0"/>
              <a:t>By using new syntax we make sure that we are deliberately changing the data type and it is not a logical error</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3" name="Content Placeholder 2"/>
          <p:cNvSpPr>
            <a:spLocks noGrp="1"/>
          </p:cNvSpPr>
          <p:nvPr>
            <p:ph idx="1"/>
          </p:nvPr>
        </p:nvSpPr>
        <p:spPr/>
        <p:txBody>
          <a:bodyPr/>
          <a:lstStyle/>
          <a:p>
            <a:r>
              <a:rPr lang="en-US" dirty="0" smtClean="0"/>
              <a:t>Write a code which should ask the user to enter a character and display its equivalent ASCII code</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16</a:t>
            </a:fld>
            <a:endParaRPr lang="en-US"/>
          </a:p>
        </p:txBody>
      </p:sp>
      <p:pic>
        <p:nvPicPr>
          <p:cNvPr id="3074" name="Picture 2"/>
          <p:cNvPicPr>
            <a:picLocks noChangeAspect="1" noChangeArrowheads="1"/>
          </p:cNvPicPr>
          <p:nvPr/>
        </p:nvPicPr>
        <p:blipFill>
          <a:blip r:embed="rId2"/>
          <a:srcRect/>
          <a:stretch>
            <a:fillRect/>
          </a:stretch>
        </p:blipFill>
        <p:spPr bwMode="auto">
          <a:xfrm>
            <a:off x="1371600" y="3429000"/>
            <a:ext cx="6191250" cy="13430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in </a:t>
            </a:r>
            <a:r>
              <a:rPr lang="en-US" dirty="0" err="1" smtClean="0">
                <a:latin typeface="Courier New" pitchFamily="49" charset="0"/>
                <a:cs typeface="Courier New" pitchFamily="49" charset="0"/>
              </a:rPr>
              <a:t>cout</a:t>
            </a:r>
            <a:r>
              <a:rPr lang="en-US" dirty="0" smtClean="0"/>
              <a:t> and </a:t>
            </a:r>
            <a:r>
              <a:rPr lang="en-US" dirty="0" err="1" smtClean="0">
                <a:latin typeface="Courier New" pitchFamily="49" charset="0"/>
                <a:cs typeface="Courier New" pitchFamily="49" charset="0"/>
              </a:rPr>
              <a:t>cin</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85000" lnSpcReduction="20000"/>
          </a:bodyPr>
          <a:lstStyle/>
          <a:p>
            <a:r>
              <a:rPr lang="en-US" dirty="0" smtClean="0"/>
              <a:t>We have already seen that we can cascade the stream operator &lt;&lt; in any C++ program, like</a:t>
            </a:r>
          </a:p>
          <a:p>
            <a:endParaRPr lang="en-US" sz="1400" dirty="0" smtClean="0"/>
          </a:p>
          <a:p>
            <a:pPr lvl="2">
              <a:buNone/>
            </a:pP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 = 10, b = 20, c = 30;</a:t>
            </a:r>
          </a:p>
          <a:p>
            <a:pPr lvl="2">
              <a:buNone/>
            </a:pP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&lt;&lt;a&lt;&lt;‘\t’&lt;&lt;b&lt;&lt;‘\t’&lt;&lt;c&lt;&lt;</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p>
          <a:p>
            <a:endParaRPr lang="en-US" sz="1400" dirty="0" smtClean="0"/>
          </a:p>
          <a:p>
            <a:r>
              <a:rPr lang="en-US" dirty="0" smtClean="0"/>
              <a:t>Similarly we can cascade the &gt;&gt; operator as well</a:t>
            </a:r>
          </a:p>
          <a:p>
            <a:r>
              <a:rPr lang="en-US" dirty="0" smtClean="0"/>
              <a:t>The cascaded &gt;&gt; operator works for mixed data types, or we introduce dummy characters to such mixing</a:t>
            </a:r>
          </a:p>
          <a:p>
            <a:r>
              <a:rPr lang="en-US" dirty="0" smtClean="0"/>
              <a:t>The benefit of cascading &gt;&gt; operator is, there will be no need to press the Enter key after typing every input</a:t>
            </a:r>
          </a:p>
          <a:p>
            <a:r>
              <a:rPr lang="en-US" dirty="0" smtClean="0"/>
              <a:t>Have a look at the example for more clear understanding</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To know about manipulators</a:t>
            </a:r>
          </a:p>
          <a:p>
            <a:r>
              <a:rPr lang="en-US" dirty="0" err="1" smtClean="0"/>
              <a:t>setw</a:t>
            </a:r>
            <a:r>
              <a:rPr lang="en-US" dirty="0" smtClean="0"/>
              <a:t>() and </a:t>
            </a:r>
            <a:r>
              <a:rPr lang="en-US" dirty="0" err="1" smtClean="0"/>
              <a:t>setfill</a:t>
            </a:r>
            <a:r>
              <a:rPr lang="en-US" dirty="0" smtClean="0"/>
              <a:t>() manipulator</a:t>
            </a:r>
          </a:p>
          <a:p>
            <a:r>
              <a:rPr lang="en-US" dirty="0" smtClean="0"/>
              <a:t>To know about Data type conversions</a:t>
            </a:r>
          </a:p>
          <a:p>
            <a:r>
              <a:rPr lang="en-US" dirty="0" smtClean="0"/>
              <a:t>To know about casts</a:t>
            </a:r>
          </a:p>
          <a:p>
            <a:r>
              <a:rPr lang="en-US" dirty="0" smtClean="0"/>
              <a:t>Cascading of &lt;&lt; and &gt;&gt; operators</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Slide Number Placeholder 4"/>
          <p:cNvSpPr>
            <a:spLocks noGrp="1"/>
          </p:cNvSpPr>
          <p:nvPr>
            <p:ph type="sldNum" sz="quarter" idx="12"/>
          </p:nvPr>
        </p:nvSpPr>
        <p:spPr/>
        <p:txBody>
          <a:bodyPr/>
          <a:lstStyle/>
          <a:p>
            <a:fld id="{A52E25D1-C454-46DC-BE1E-84874BC27B01}"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Problem 1</a:t>
            </a:r>
            <a:endParaRPr lang="en-US" dirty="0"/>
          </a:p>
        </p:txBody>
      </p:sp>
      <p:sp>
        <p:nvSpPr>
          <p:cNvPr id="3" name="Content Placeholder 2"/>
          <p:cNvSpPr>
            <a:spLocks noGrp="1"/>
          </p:cNvSpPr>
          <p:nvPr>
            <p:ph idx="1"/>
          </p:nvPr>
        </p:nvSpPr>
        <p:spPr>
          <a:xfrm>
            <a:off x="457200" y="1600201"/>
            <a:ext cx="8229600" cy="685799"/>
          </a:xfrm>
        </p:spPr>
        <p:txBody>
          <a:bodyPr>
            <a:normAutofit fontScale="85000" lnSpcReduction="10000"/>
          </a:bodyPr>
          <a:lstStyle/>
          <a:p>
            <a:r>
              <a:rPr lang="en-US" dirty="0" smtClean="0"/>
              <a:t>What will be the output of following piece of code?</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3</a:t>
            </a:fld>
            <a:endParaRPr lang="en-US"/>
          </a:p>
        </p:txBody>
      </p:sp>
      <p:pic>
        <p:nvPicPr>
          <p:cNvPr id="3074" name="Picture 2"/>
          <p:cNvPicPr>
            <a:picLocks noChangeAspect="1" noChangeArrowheads="1"/>
          </p:cNvPicPr>
          <p:nvPr/>
        </p:nvPicPr>
        <p:blipFill>
          <a:blip r:embed="rId2"/>
          <a:srcRect/>
          <a:stretch>
            <a:fillRect/>
          </a:stretch>
        </p:blipFill>
        <p:spPr bwMode="auto">
          <a:xfrm>
            <a:off x="914400" y="2133600"/>
            <a:ext cx="3124200" cy="3919661"/>
          </a:xfrm>
          <a:prstGeom prst="rect">
            <a:avLst/>
          </a:prstGeom>
          <a:noFill/>
          <a:ln w="9525">
            <a:noFill/>
            <a:miter lim="800000"/>
            <a:headEnd/>
            <a:tailEnd/>
          </a:ln>
          <a:effectLst/>
        </p:spPr>
      </p:pic>
      <p:sp>
        <p:nvSpPr>
          <p:cNvPr id="8" name="TextBox 7"/>
          <p:cNvSpPr txBox="1"/>
          <p:nvPr/>
        </p:nvSpPr>
        <p:spPr>
          <a:xfrm>
            <a:off x="4953000" y="3200400"/>
            <a:ext cx="2590800" cy="646331"/>
          </a:xfrm>
          <a:prstGeom prst="rect">
            <a:avLst/>
          </a:prstGeom>
          <a:noFill/>
        </p:spPr>
        <p:txBody>
          <a:bodyPr wrap="square" rtlCol="0">
            <a:spAutoFit/>
          </a:bodyPr>
          <a:lstStyle/>
          <a:p>
            <a:r>
              <a:rPr lang="en-US" dirty="0" smtClean="0"/>
              <a:t>Done in Class, Have a look at your lecture notes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Problem 2</a:t>
            </a:r>
            <a:endParaRPr lang="en-US" dirty="0"/>
          </a:p>
        </p:txBody>
      </p:sp>
      <p:sp>
        <p:nvSpPr>
          <p:cNvPr id="3" name="Content Placeholder 2"/>
          <p:cNvSpPr>
            <a:spLocks noGrp="1"/>
          </p:cNvSpPr>
          <p:nvPr>
            <p:ph idx="1"/>
          </p:nvPr>
        </p:nvSpPr>
        <p:spPr>
          <a:xfrm>
            <a:off x="457200" y="1600201"/>
            <a:ext cx="8229600" cy="1981199"/>
          </a:xfrm>
        </p:spPr>
        <p:txBody>
          <a:bodyPr>
            <a:normAutofit fontScale="85000" lnSpcReduction="20000"/>
          </a:bodyPr>
          <a:lstStyle/>
          <a:p>
            <a:r>
              <a:rPr lang="en-US" dirty="0" smtClean="0"/>
              <a:t>Write a code in C++ which will ask the user to enter his/her age in days and then show the age in Years, Months and Days.</a:t>
            </a:r>
          </a:p>
          <a:p>
            <a:r>
              <a:rPr lang="en-US" dirty="0" smtClean="0"/>
              <a:t>For simplicity you may suppose that there are 30 days in each month</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4</a:t>
            </a:fld>
            <a:endParaRPr lang="en-US"/>
          </a:p>
        </p:txBody>
      </p:sp>
      <p:pic>
        <p:nvPicPr>
          <p:cNvPr id="1026" name="Picture 2"/>
          <p:cNvPicPr>
            <a:picLocks noChangeAspect="1" noChangeArrowheads="1"/>
          </p:cNvPicPr>
          <p:nvPr/>
        </p:nvPicPr>
        <p:blipFill>
          <a:blip r:embed="rId2"/>
          <a:srcRect/>
          <a:stretch>
            <a:fillRect/>
          </a:stretch>
        </p:blipFill>
        <p:spPr bwMode="auto">
          <a:xfrm>
            <a:off x="809625" y="3657600"/>
            <a:ext cx="7648575"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Manipulators are instructions to the output stream that modify the output in various ways</a:t>
            </a:r>
          </a:p>
          <a:p>
            <a:r>
              <a:rPr lang="en-US" dirty="0" smtClean="0"/>
              <a:t>The commonly used manipulators are </a:t>
            </a:r>
            <a:r>
              <a:rPr lang="en-US" dirty="0" err="1" smtClean="0"/>
              <a:t>endl</a:t>
            </a:r>
            <a:r>
              <a:rPr lang="en-US" dirty="0" smtClean="0"/>
              <a:t>, </a:t>
            </a:r>
            <a:r>
              <a:rPr lang="en-US" dirty="0" err="1" smtClean="0"/>
              <a:t>setw</a:t>
            </a:r>
            <a:r>
              <a:rPr lang="en-US" dirty="0" smtClean="0"/>
              <a:t>() and </a:t>
            </a:r>
            <a:r>
              <a:rPr lang="en-US" dirty="0" err="1" smtClean="0"/>
              <a:t>setfill</a:t>
            </a:r>
            <a:r>
              <a:rPr lang="en-US" dirty="0" smtClean="0"/>
              <a:t>()</a:t>
            </a:r>
          </a:p>
          <a:p>
            <a:r>
              <a:rPr lang="en-US" dirty="0" err="1" smtClean="0"/>
              <a:t>endl</a:t>
            </a:r>
            <a:r>
              <a:rPr lang="en-US" dirty="0" smtClean="0"/>
              <a:t> </a:t>
            </a:r>
          </a:p>
          <a:p>
            <a:pPr lvl="1"/>
            <a:r>
              <a:rPr lang="en-US" dirty="0" err="1" smtClean="0"/>
              <a:t>endl</a:t>
            </a:r>
            <a:r>
              <a:rPr lang="en-US" dirty="0" smtClean="0"/>
              <a:t> manipulator terminates the line</a:t>
            </a:r>
          </a:p>
          <a:p>
            <a:r>
              <a:rPr lang="en-US" dirty="0" err="1" smtClean="0"/>
              <a:t>setw</a:t>
            </a:r>
            <a:r>
              <a:rPr lang="en-US" dirty="0" smtClean="0"/>
              <a:t>()</a:t>
            </a:r>
          </a:p>
          <a:p>
            <a:pPr lvl="1"/>
            <a:r>
              <a:rPr lang="en-US" dirty="0" err="1" smtClean="0"/>
              <a:t>setw</a:t>
            </a:r>
            <a:r>
              <a:rPr lang="en-US" dirty="0" smtClean="0"/>
              <a:t>() manipulator changes the field width of output</a:t>
            </a:r>
          </a:p>
          <a:p>
            <a:r>
              <a:rPr lang="en-US" dirty="0" err="1" smtClean="0"/>
              <a:t>setfill</a:t>
            </a:r>
            <a:r>
              <a:rPr lang="en-US" dirty="0" smtClean="0"/>
              <a:t>()</a:t>
            </a:r>
          </a:p>
          <a:p>
            <a:pPr lvl="1"/>
            <a:r>
              <a:rPr lang="en-US" dirty="0" err="1" smtClean="0"/>
              <a:t>setfill</a:t>
            </a:r>
            <a:r>
              <a:rPr lang="en-US" dirty="0" smtClean="0"/>
              <a:t>() manipulator fills the empty spaces of output with a specific character</a:t>
            </a:r>
          </a:p>
          <a:p>
            <a:pPr lvl="1"/>
            <a:endParaRPr lang="en-US" dirty="0" smtClean="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setw</a:t>
            </a:r>
            <a:r>
              <a:rPr lang="en-US" dirty="0" smtClean="0"/>
              <a:t>() Manipulator</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setw</a:t>
            </a:r>
            <a:r>
              <a:rPr lang="en-US" dirty="0" smtClean="0"/>
              <a:t>() manipulator accept an integer argument and display the text in that specified length</a:t>
            </a:r>
          </a:p>
          <a:p>
            <a:r>
              <a:rPr lang="en-US" dirty="0" smtClean="0"/>
              <a:t>We can change the alignment of the text to left or right </a:t>
            </a:r>
          </a:p>
          <a:p>
            <a:r>
              <a:rPr lang="en-US" dirty="0" smtClean="0"/>
              <a:t>The default alignment is right</a:t>
            </a:r>
          </a:p>
          <a:p>
            <a:r>
              <a:rPr lang="en-US" dirty="0" smtClean="0"/>
              <a:t>We need to add the header file named </a:t>
            </a:r>
            <a:r>
              <a:rPr lang="en-US" dirty="0" err="1" smtClean="0"/>
              <a:t>iomanip</a:t>
            </a:r>
            <a:r>
              <a:rPr lang="en-US" dirty="0" smtClean="0"/>
              <a:t> to use </a:t>
            </a:r>
            <a:r>
              <a:rPr lang="en-US" dirty="0" err="1" smtClean="0"/>
              <a:t>setw</a:t>
            </a:r>
            <a:r>
              <a:rPr lang="en-US" dirty="0" smtClean="0"/>
              <a:t>() manipulator</a:t>
            </a:r>
          </a:p>
          <a:p>
            <a:r>
              <a:rPr lang="en-US" dirty="0" smtClean="0"/>
              <a:t>Have a look at the example for more details of </a:t>
            </a:r>
            <a:r>
              <a:rPr lang="en-US" dirty="0" err="1" smtClean="0"/>
              <a:t>setw</a:t>
            </a:r>
            <a:r>
              <a:rPr lang="en-US" dirty="0" smtClean="0"/>
              <a:t>() manipulator</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setfill</a:t>
            </a:r>
            <a:r>
              <a:rPr lang="en-US" dirty="0" smtClean="0"/>
              <a:t>() Manipulator</a:t>
            </a:r>
            <a:endParaRPr lang="en-US" dirty="0"/>
          </a:p>
        </p:txBody>
      </p:sp>
      <p:sp>
        <p:nvSpPr>
          <p:cNvPr id="3" name="Content Placeholder 2"/>
          <p:cNvSpPr>
            <a:spLocks noGrp="1"/>
          </p:cNvSpPr>
          <p:nvPr>
            <p:ph idx="1"/>
          </p:nvPr>
        </p:nvSpPr>
        <p:spPr/>
        <p:txBody>
          <a:bodyPr>
            <a:normAutofit/>
          </a:bodyPr>
          <a:lstStyle/>
          <a:p>
            <a:r>
              <a:rPr lang="en-US" dirty="0" err="1" smtClean="0"/>
              <a:t>setfill</a:t>
            </a:r>
            <a:r>
              <a:rPr lang="en-US" dirty="0" smtClean="0"/>
              <a:t>() manipulator accept a character as an argument and fills the blank spaces with that particular character</a:t>
            </a:r>
          </a:p>
          <a:p>
            <a:r>
              <a:rPr lang="en-US" dirty="0" smtClean="0"/>
              <a:t>For example the following line</a:t>
            </a:r>
          </a:p>
          <a:p>
            <a:pPr lvl="1">
              <a:buNone/>
            </a:pPr>
            <a:r>
              <a:rPr lang="en-US" dirty="0" smtClean="0"/>
              <a:t>	</a:t>
            </a:r>
            <a:r>
              <a:rPr lang="en-US" dirty="0" err="1" smtClean="0"/>
              <a:t>cout</a:t>
            </a:r>
            <a:r>
              <a:rPr lang="en-US" dirty="0" smtClean="0"/>
              <a:t>&lt;&lt;</a:t>
            </a:r>
            <a:r>
              <a:rPr lang="en-US" dirty="0" err="1" smtClean="0"/>
              <a:t>setfill</a:t>
            </a:r>
            <a:r>
              <a:rPr lang="en-US" dirty="0" smtClean="0"/>
              <a:t>(‘.’)&lt;&lt;left&lt;&lt;</a:t>
            </a:r>
            <a:r>
              <a:rPr lang="en-US" dirty="0" err="1" smtClean="0"/>
              <a:t>setw</a:t>
            </a:r>
            <a:r>
              <a:rPr lang="en-US" dirty="0" smtClean="0"/>
              <a:t>(10)&lt;&lt;“Name”&lt;&lt;</a:t>
            </a:r>
            <a:r>
              <a:rPr lang="en-US" dirty="0" err="1" smtClean="0"/>
              <a:t>endl</a:t>
            </a:r>
            <a:r>
              <a:rPr lang="en-US" dirty="0" smtClean="0"/>
              <a:t>;</a:t>
            </a:r>
          </a:p>
          <a:p>
            <a:r>
              <a:rPr lang="en-US" dirty="0" smtClean="0"/>
              <a:t>Will print the following</a:t>
            </a:r>
          </a:p>
          <a:p>
            <a:pPr lvl="1">
              <a:buNone/>
            </a:pPr>
            <a:r>
              <a:rPr lang="en-US" dirty="0" smtClean="0"/>
              <a:t>	Name……</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Print the following message on screen</a:t>
            </a:r>
          </a:p>
          <a:p>
            <a:pPr lvl="1">
              <a:buNone/>
            </a:pPr>
            <a:r>
              <a:rPr lang="en-US" dirty="0" smtClean="0"/>
              <a:t>Name		Age		Savings</a:t>
            </a:r>
          </a:p>
          <a:p>
            <a:pPr lvl="1">
              <a:buNone/>
            </a:pPr>
            <a:r>
              <a:rPr lang="en-US" dirty="0" smtClean="0"/>
              <a:t>Ali			18		       500</a:t>
            </a:r>
          </a:p>
          <a:p>
            <a:pPr lvl="1">
              <a:buNone/>
            </a:pPr>
            <a:r>
              <a:rPr lang="en-US" dirty="0" smtClean="0"/>
              <a:t>Usman		15		       500</a:t>
            </a:r>
          </a:p>
          <a:p>
            <a:pPr lvl="1">
              <a:buNone/>
            </a:pPr>
            <a:r>
              <a:rPr lang="en-US" dirty="0" err="1" smtClean="0"/>
              <a:t>Sharjeel</a:t>
            </a:r>
            <a:r>
              <a:rPr lang="en-US" dirty="0" smtClean="0"/>
              <a:t>		22		     1500</a:t>
            </a:r>
          </a:p>
          <a:p>
            <a:endParaRPr lang="en-US" dirty="0" smtClean="0"/>
          </a:p>
          <a:p>
            <a:r>
              <a:rPr lang="en-US" dirty="0" smtClean="0"/>
              <a:t>Modify your code to fill the empty spaces with dashes (-)</a:t>
            </a:r>
          </a:p>
          <a:p>
            <a:r>
              <a:rPr lang="en-US" sz="2400" dirty="0" smtClean="0"/>
              <a:t>Solution is on next slide</a:t>
            </a:r>
            <a:endParaRPr lang="en-US" sz="2400"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(Solution)</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3C7B1F98-17DA-45DC-9FF7-DBEDA3A8F4C4}" type="slidenum">
              <a:rPr lang="en-US" smtClean="0"/>
              <a:pPr/>
              <a:t>9</a:t>
            </a:fld>
            <a:endParaRPr lang="en-US"/>
          </a:p>
        </p:txBody>
      </p:sp>
      <p:pic>
        <p:nvPicPr>
          <p:cNvPr id="2050" name="Picture 2"/>
          <p:cNvPicPr>
            <a:picLocks noChangeAspect="1" noChangeArrowheads="1"/>
          </p:cNvPicPr>
          <p:nvPr/>
        </p:nvPicPr>
        <p:blipFill>
          <a:blip r:embed="rId2"/>
          <a:srcRect/>
          <a:stretch>
            <a:fillRect/>
          </a:stretch>
        </p:blipFill>
        <p:spPr bwMode="auto">
          <a:xfrm>
            <a:off x="228600" y="2252663"/>
            <a:ext cx="8686800" cy="2128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874</Words>
  <Application>Microsoft Office PowerPoint</Application>
  <PresentationFormat>On-screen Show (4:3)</PresentationFormat>
  <Paragraphs>151</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Office Theme</vt:lpstr>
      <vt:lpstr>Programming Fundamentals</vt:lpstr>
      <vt:lpstr>Objectives</vt:lpstr>
      <vt:lpstr>Review Problem 1</vt:lpstr>
      <vt:lpstr>Review Problem 2</vt:lpstr>
      <vt:lpstr>Manipulators</vt:lpstr>
      <vt:lpstr>setw() Manipulator</vt:lpstr>
      <vt:lpstr>setfill() Manipulator</vt:lpstr>
      <vt:lpstr>Practice Problem</vt:lpstr>
      <vt:lpstr>Practice Problem (Solution)</vt:lpstr>
      <vt:lpstr>Type Conversions</vt:lpstr>
      <vt:lpstr>Automatic Data Type Conversions</vt:lpstr>
      <vt:lpstr>Casts in C++</vt:lpstr>
      <vt:lpstr>Static Cast</vt:lpstr>
      <vt:lpstr>Syntax of Static_Cast</vt:lpstr>
      <vt:lpstr>Benefits of Static_Cast</vt:lpstr>
      <vt:lpstr>Practice Problem</vt:lpstr>
      <vt:lpstr>Cascading in cout and cin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Circuit Analysis</dc:title>
  <dc:creator>sAjid</dc:creator>
  <cp:lastModifiedBy>Haris Mohsin</cp:lastModifiedBy>
  <cp:revision>58</cp:revision>
  <dcterms:created xsi:type="dcterms:W3CDTF">2015-10-27T03:49:52Z</dcterms:created>
  <dcterms:modified xsi:type="dcterms:W3CDTF">2021-02-15T06:38:56Z</dcterms:modified>
</cp:coreProperties>
</file>