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9" r:id="rId17"/>
    <p:sldId id="282" r:id="rId18"/>
    <p:sldId id="285" r:id="rId19"/>
    <p:sldId id="286" r:id="rId20"/>
    <p:sldId id="287" r:id="rId21"/>
    <p:sldId id="288" r:id="rId22"/>
    <p:sldId id="305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2E18-1F5C-41C9-BEDB-7DA324A6AC1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F5008-B399-459B-B278-B3EBAF8C47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F5008-B399-459B-B278-B3EBAF8C47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1F98-17DA-45DC-9FF7-DBEDA3A8F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6-9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Essentials of Counter </a:t>
            </a:r>
            <a:r>
              <a:rPr lang="en-US" dirty="0"/>
              <a:t>C</a:t>
            </a:r>
            <a:r>
              <a:rPr lang="en-US" dirty="0" smtClean="0"/>
              <a:t>ontrolled </a:t>
            </a:r>
            <a:r>
              <a:rPr lang="en-US" dirty="0"/>
              <a:t>R</a:t>
            </a:r>
            <a:r>
              <a:rPr lang="en-US" dirty="0" smtClean="0"/>
              <a:t>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Counter-controlled repetition </a:t>
            </a:r>
            <a:r>
              <a:rPr lang="en-US" dirty="0" smtClean="0"/>
              <a:t>requires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name of a control variable (or loop counter)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initial value of the control </a:t>
            </a:r>
            <a:r>
              <a:rPr lang="en-US" dirty="0" smtClean="0"/>
              <a:t>variable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loop-continuation condition that tests </a:t>
            </a:r>
            <a:r>
              <a:rPr lang="en-US" dirty="0" smtClean="0"/>
              <a:t>for the </a:t>
            </a:r>
            <a:r>
              <a:rPr lang="en-US" dirty="0"/>
              <a:t>final value of the control </a:t>
            </a:r>
            <a:r>
              <a:rPr lang="en-US" dirty="0" smtClean="0"/>
              <a:t>variable (i.e</a:t>
            </a:r>
            <a:r>
              <a:rPr lang="en-US" dirty="0"/>
              <a:t>., whether looping should continue)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increment (or decrement) by which the control variable is modified </a:t>
            </a:r>
            <a:r>
              <a:rPr lang="en-US" dirty="0" smtClean="0"/>
              <a:t>each time </a:t>
            </a:r>
            <a:r>
              <a:rPr lang="en-US" dirty="0"/>
              <a:t>through the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C88-D7CB-47FD-B795-C429BF47EB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“for” loop executes a section of code for a fixed number of times</a:t>
            </a:r>
          </a:p>
          <a:p>
            <a:r>
              <a:rPr lang="en-US" dirty="0" smtClean="0"/>
              <a:t>It’s usually (although not always) used when you know, before entering the loop, how many times you want to execute the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C88-D7CB-47FD-B795-C429BF47EB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syntax and flow chart of for loop is given below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C88-D7CB-47FD-B795-C429BF47EB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427382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743200"/>
            <a:ext cx="278047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can use any valid arithmetic operator in for loop to modify the value of loop variable</a:t>
            </a:r>
          </a:p>
          <a:p>
            <a:r>
              <a:rPr lang="en-US" dirty="0" smtClean="0"/>
              <a:t>Have a look at the following expressions and identify the number of iterations</a:t>
            </a:r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=10; </a:t>
            </a:r>
            <a:r>
              <a:rPr lang="en-US" dirty="0" err="1" smtClean="0"/>
              <a:t>i</a:t>
            </a:r>
            <a:r>
              <a:rPr lang="en-US" dirty="0" smtClean="0"/>
              <a:t>&gt;20;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&lt;=100; </a:t>
            </a:r>
            <a:r>
              <a:rPr lang="en-US" dirty="0" err="1" smtClean="0"/>
              <a:t>i</a:t>
            </a:r>
            <a:r>
              <a:rPr lang="en-US" dirty="0" smtClean="0"/>
              <a:t>+=10)</a:t>
            </a:r>
            <a:endParaRPr lang="en-US" dirty="0"/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*=2)</a:t>
            </a:r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&lt;50;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=10; </a:t>
            </a:r>
            <a:r>
              <a:rPr lang="en-US" dirty="0" err="1" smtClean="0"/>
              <a:t>i</a:t>
            </a:r>
            <a:r>
              <a:rPr lang="en-US" dirty="0" smtClean="0"/>
              <a:t>&lt;=1;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971550" lvl="1" indent="-51435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&lt;=10; i+3)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C88-D7CB-47FD-B795-C429BF47E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iterations (0 is included)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34406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iterations (condition is false in 1</a:t>
            </a:r>
            <a:r>
              <a:rPr lang="en-US" baseline="30000" dirty="0" smtClean="0"/>
              <a:t>st</a:t>
            </a:r>
            <a:r>
              <a:rPr lang="en-US" dirty="0" smtClean="0"/>
              <a:t> run)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38978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iterations (0 is included)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3550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infinite iterations (</a:t>
            </a:r>
            <a:r>
              <a:rPr lang="en-US" dirty="0" err="1" smtClean="0"/>
              <a:t>i</a:t>
            </a:r>
            <a:r>
              <a:rPr lang="en-US" dirty="0" smtClean="0"/>
              <a:t> will be 0 in each run)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48122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infinite iterations (condition is always true)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00600" y="52694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iterations (condition is false in 1</a:t>
            </a:r>
            <a:r>
              <a:rPr lang="en-US" baseline="30000" dirty="0" smtClean="0"/>
              <a:t>st</a:t>
            </a:r>
            <a:r>
              <a:rPr lang="en-US" dirty="0" smtClean="0"/>
              <a:t> run)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57266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infinite iterations (</a:t>
            </a:r>
            <a:r>
              <a:rPr lang="en-US" dirty="0" err="1" smtClean="0"/>
              <a:t>i</a:t>
            </a:r>
            <a:r>
              <a:rPr lang="en-US" dirty="0" smtClean="0"/>
              <a:t> will never be updated)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Visibility in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loop body, which consists of braces determining the boundary of several statements, is called a block of code</a:t>
            </a:r>
          </a:p>
          <a:p>
            <a:r>
              <a:rPr lang="en-US" dirty="0" smtClean="0"/>
              <a:t>Predict the output of the following code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num;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num = num *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&lt;&lt;num&lt;&lt;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above program will generate an error, because the variables defined inside any block are invisible to rest of code and cannot be accessed outside that block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“for”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nested loop is a loop within a loop, an inner loop within the body of an outer </a:t>
            </a:r>
            <a:r>
              <a:rPr lang="en-US" dirty="0" smtClean="0"/>
              <a:t>one</a:t>
            </a:r>
          </a:p>
          <a:p>
            <a:r>
              <a:rPr lang="en-US" dirty="0"/>
              <a:t>C++ allows at least 256 levels of nesting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=0;i&lt;=5;i++)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(j=0;j&lt;=3;j++)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Statements;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DD9CE-267C-4C75-B52E-49C33CB45F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Variables in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restriction on the use of multiple variables in a for loop</a:t>
            </a:r>
          </a:p>
          <a:p>
            <a:r>
              <a:rPr lang="en-US" dirty="0" smtClean="0"/>
              <a:t>We can modify each variable within the loop</a:t>
            </a:r>
          </a:p>
          <a:p>
            <a:r>
              <a:rPr lang="en-US" dirty="0" smtClean="0"/>
              <a:t>However the loop continuation condition will be only one</a:t>
            </a:r>
          </a:p>
          <a:p>
            <a:r>
              <a:rPr lang="en-US" dirty="0" smtClean="0"/>
              <a:t>Here is the syntax of using multiple variables</a:t>
            </a:r>
          </a:p>
          <a:p>
            <a:pPr algn="ctr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0, j = 5;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++, j--)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a C++ code which should print the table of a number (up to 10 entries)  entered by the user, if the number is less than 20, otherwise print an error.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124200"/>
            <a:ext cx="66103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code to print the odd numbers between two ranges entered by the user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743200"/>
            <a:ext cx="66008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code to print the even numbers between two ranges entered by the user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743200"/>
            <a:ext cx="67151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know about Selective Structures</a:t>
            </a:r>
          </a:p>
          <a:p>
            <a:r>
              <a:rPr lang="en-US" dirty="0" smtClean="0"/>
              <a:t>To learn the use of the break statement</a:t>
            </a:r>
          </a:p>
          <a:p>
            <a:r>
              <a:rPr lang="en-US" dirty="0" smtClean="0"/>
              <a:t>To know the basics of counter controlled repetition</a:t>
            </a:r>
          </a:p>
          <a:p>
            <a:r>
              <a:rPr lang="en-US" dirty="0" smtClean="0"/>
              <a:t>To learn the use of available iterative structures in 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25D1-C454-46DC-BE1E-84874BC27B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dice are rolled at the same time, write a C++ program to list all the scores possible on each die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 descr="https://puzzlewocky.files.wordpress.com/2015/08/twodice6401.jpg?w=640&amp;h=294"/>
          <p:cNvPicPr>
            <a:picLocks noChangeAspect="1" noChangeArrowheads="1"/>
          </p:cNvPicPr>
          <p:nvPr/>
        </p:nvPicPr>
        <p:blipFill>
          <a:blip r:embed="rId2" cstate="print"/>
          <a:srcRect l="12500" t="5442" r="7500" b="7483"/>
          <a:stretch>
            <a:fillRect/>
          </a:stretch>
        </p:blipFill>
        <p:spPr bwMode="auto">
          <a:xfrm>
            <a:off x="6705600" y="4419600"/>
            <a:ext cx="1828800" cy="914400"/>
          </a:xfrm>
          <a:prstGeom prst="rect">
            <a:avLst/>
          </a:prstGeom>
          <a:noFill/>
        </p:spPr>
      </p:pic>
      <p:pic>
        <p:nvPicPr>
          <p:cNvPr id="8" name="Picture 4" descr="https://themeditations.files.wordpress.com/2013/11/258322-two-dice-one-red-and-one-black-landed-on-double-six.jpg"/>
          <p:cNvPicPr>
            <a:picLocks noChangeAspect="1" noChangeArrowheads="1"/>
          </p:cNvPicPr>
          <p:nvPr/>
        </p:nvPicPr>
        <p:blipFill>
          <a:blip r:embed="rId3" cstate="print"/>
          <a:srcRect l="22667" t="22222" r="20667" b="19444"/>
          <a:stretch>
            <a:fillRect/>
          </a:stretch>
        </p:blipFill>
        <p:spPr bwMode="auto">
          <a:xfrm>
            <a:off x="6858000" y="3200400"/>
            <a:ext cx="1340791" cy="91440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352800"/>
            <a:ext cx="54197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the C++ codes to print the following patterns, one by one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100493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226633"/>
            <a:ext cx="2286000" cy="1488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81200"/>
            <a:ext cx="10450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4171545"/>
            <a:ext cx="2286000" cy="146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399" y="1981200"/>
            <a:ext cx="112143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77000" y="3991583"/>
            <a:ext cx="2286000" cy="2180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 (Modified)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3026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the C++ codes to print the pattern 1 and 2 by using 1 for loop and pattern 3 by using a maximum of 2 for loops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43150"/>
            <a:ext cx="889786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209800"/>
            <a:ext cx="924850" cy="161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267200"/>
            <a:ext cx="992469" cy="161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2514600"/>
            <a:ext cx="4114800" cy="75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4800600"/>
            <a:ext cx="4114800" cy="714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3962401"/>
            <a:ext cx="2286000" cy="164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6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for loop to print the following pattern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rcRect t="-24138"/>
          <a:stretch>
            <a:fillRect/>
          </a:stretch>
        </p:blipFill>
        <p:spPr bwMode="auto">
          <a:xfrm>
            <a:off x="457200" y="2286000"/>
            <a:ext cx="81888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38575"/>
            <a:ext cx="4114800" cy="113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04800" y="3288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276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Method 2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657600"/>
            <a:ext cx="4114800" cy="199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7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the output of following code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14600"/>
            <a:ext cx="403812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971800"/>
            <a:ext cx="3200400" cy="202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Identical to for loop</a:t>
            </a:r>
          </a:p>
          <a:p>
            <a:r>
              <a:rPr lang="en-US" dirty="0" smtClean="0"/>
              <a:t>Will repeat a specific section of code for multiple times</a:t>
            </a:r>
          </a:p>
          <a:p>
            <a:r>
              <a:rPr lang="en-US" dirty="0" smtClean="0"/>
              <a:t>We use while loop when we don’t know exactly that how many times the code/section of code will repeat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(test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While loop looks like a simple version of a for loop</a:t>
            </a:r>
          </a:p>
          <a:p>
            <a:r>
              <a:rPr lang="en-US" dirty="0" smtClean="0"/>
              <a:t>It contains test expression but no initialization or increment/decrement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code will keep asking the user to enter an integer until he/she enters a 0 value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43201"/>
            <a:ext cx="4114800" cy="300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loop (do-while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loop will also repeat the specific section of code multiple times</a:t>
            </a:r>
          </a:p>
          <a:p>
            <a:r>
              <a:rPr lang="en-US" dirty="0" smtClean="0"/>
              <a:t>The syntax of a do loop is given below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(condition);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cs typeface="Courier New" pitchFamily="49" charset="0"/>
              </a:rPr>
              <a:t>Why we need a semicolon after while? In simple while loop didn’t have the semicolon.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The following code will keep on dividing two numbers until user enters “n”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38400"/>
            <a:ext cx="6858000" cy="380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Structure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 structure is also used for decision making in C++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is most commonly used selective structure</a:t>
            </a:r>
          </a:p>
          <a:p>
            <a:r>
              <a:rPr lang="en-US" dirty="0" smtClean="0"/>
              <a:t>We use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 when we have a large decision tree, and all the decisions depend on the value of the same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“for”, “while” and “do”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Used when we know that how many times the code/section of code will repeat</a:t>
            </a:r>
          </a:p>
          <a:p>
            <a:pPr lvl="1"/>
            <a:r>
              <a:rPr lang="en-US" dirty="0" smtClean="0"/>
              <a:t>Runs for fixed number of times and minimum iterations are 0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Used when we don’t know that how many time the code will repeat</a:t>
            </a:r>
          </a:p>
          <a:p>
            <a:pPr lvl="1"/>
            <a:r>
              <a:rPr lang="en-US" dirty="0" smtClean="0"/>
              <a:t>Iteration will depend on loop condition</a:t>
            </a:r>
          </a:p>
          <a:p>
            <a:pPr lvl="1"/>
            <a:r>
              <a:rPr lang="en-US" dirty="0" smtClean="0"/>
              <a:t>Loop condition is evaluated at the start</a:t>
            </a:r>
            <a:r>
              <a:rPr lang="en-US" dirty="0" smtClean="0">
                <a:sym typeface="Wingdings" pitchFamily="2" charset="2"/>
              </a:rPr>
              <a:t> loop will iterate minimum 0 times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do-while loop</a:t>
            </a:r>
          </a:p>
          <a:p>
            <a:pPr lvl="1"/>
            <a:r>
              <a:rPr lang="en-US" dirty="0" smtClean="0"/>
              <a:t>Used to repeat a code until the user wants</a:t>
            </a:r>
          </a:p>
          <a:p>
            <a:pPr lvl="1"/>
            <a:r>
              <a:rPr lang="en-US" dirty="0" smtClean="0"/>
              <a:t>Condition is evaluated at the end of loop</a:t>
            </a:r>
            <a:r>
              <a:rPr lang="en-US" dirty="0" smtClean="0">
                <a:sym typeface="Wingdings" pitchFamily="2" charset="2"/>
              </a:rPr>
              <a:t> loop will iterate at least 1 time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to convert the decimal number to binary.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43200"/>
            <a:ext cx="61817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Practice Problem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1439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Write a C++ program to calculate the factorial of any number (less than or equal to 20) until user wants. If user enters a number greater than 20 then code should ask the user to enter the number again.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7907-801B-475C-B54B-6BB28DE26AE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20973"/>
            <a:ext cx="6858000" cy="437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/>
              <a:t>statement in </a:t>
            </a:r>
            <a:r>
              <a:rPr lang="en-US" dirty="0" smtClean="0"/>
              <a:t>C++ </a:t>
            </a:r>
            <a:r>
              <a:rPr lang="en-US" dirty="0"/>
              <a:t>programming provides an unconditional jump from the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' to a labeled statement in the same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syntax of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statement is given below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Label:</a:t>
            </a:r>
          </a:p>
          <a:p>
            <a:pPr>
              <a:buNone/>
            </a:pPr>
            <a:r>
              <a:rPr lang="en-US" dirty="0" smtClean="0"/>
              <a:t>		Statements;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Label;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 label can be any plain text except </a:t>
            </a:r>
            <a:r>
              <a:rPr lang="en-US" dirty="0" smtClean="0"/>
              <a:t>C++ </a:t>
            </a:r>
            <a:r>
              <a:rPr lang="en-US" dirty="0"/>
              <a:t>keyword and it can be set anywhere in the </a:t>
            </a:r>
            <a:r>
              <a:rPr lang="en-US" dirty="0" smtClean="0"/>
              <a:t>C++ </a:t>
            </a:r>
            <a:r>
              <a:rPr lang="en-US" dirty="0"/>
              <a:t>program above or below to</a:t>
            </a:r>
            <a:r>
              <a:rPr lang="en-US" b="1" dirty="0"/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/>
              <a:t> </a:t>
            </a:r>
            <a:r>
              <a:rPr lang="en-US" dirty="0" smtClean="0"/>
              <a:t>statement, but it is recommended to declare the label before 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statement works on unconditional jump</a:t>
            </a:r>
          </a:p>
          <a:p>
            <a:r>
              <a:rPr lang="en-US" dirty="0" smtClean="0"/>
              <a:t>It makes the compiler to work hard so execution time increases</a:t>
            </a:r>
          </a:p>
          <a:p>
            <a:r>
              <a:rPr lang="en-US" dirty="0" smtClean="0"/>
              <a:t>It </a:t>
            </a:r>
            <a:r>
              <a:rPr lang="en-US" dirty="0"/>
              <a:t>makes difficult to trace the control flow of a program, making the program hard to understand and hard to </a:t>
            </a:r>
            <a:r>
              <a:rPr lang="en-US" dirty="0" smtClean="0"/>
              <a:t>modify</a:t>
            </a:r>
          </a:p>
          <a:p>
            <a:r>
              <a:rPr lang="en-US" dirty="0" smtClean="0"/>
              <a:t>Any </a:t>
            </a:r>
            <a:r>
              <a:rPr lang="en-US" dirty="0"/>
              <a:t>program that uses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</a:t>
            </a:r>
            <a:r>
              <a:rPr lang="en-US" dirty="0"/>
              <a:t>can be rewritten to avoid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Use of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statement is highly discouraged in any programming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Write a C++ program to add two integers entered by the user without using +, -, += or -= operator.</a:t>
            </a:r>
          </a:p>
          <a:p>
            <a:pPr lvl="1">
              <a:buNone/>
            </a:pPr>
            <a:r>
              <a:rPr lang="en-US" b="1" u="sng" dirty="0" smtClean="0"/>
              <a:t>Hint</a:t>
            </a:r>
          </a:p>
          <a:p>
            <a:pPr lvl="1">
              <a:buNone/>
            </a:pPr>
            <a:r>
              <a:rPr lang="en-US" dirty="0" smtClean="0"/>
              <a:t>	++ operator and a loop will be used in this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1F98-17DA-45DC-9FF7-DBEDA3A8F4C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57600"/>
            <a:ext cx="50101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 statement allows a variable to be tested for equality against a list of </a:t>
            </a:r>
            <a:r>
              <a:rPr lang="en-US" dirty="0" smtClean="0"/>
              <a:t>values</a:t>
            </a:r>
          </a:p>
          <a:p>
            <a:r>
              <a:rPr lang="en-US" dirty="0"/>
              <a:t>Each value is called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/>
              <a:t>, and the variable being </a:t>
            </a:r>
            <a:r>
              <a:rPr lang="en-US" dirty="0" smtClean="0"/>
              <a:t>switched </a:t>
            </a:r>
            <a:r>
              <a:rPr lang="en-US" dirty="0"/>
              <a:t>on is checked for each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</a:t>
            </a:r>
          </a:p>
          <a:p>
            <a:r>
              <a:rPr lang="en-US" dirty="0"/>
              <a:t>T</a:t>
            </a:r>
            <a:r>
              <a:rPr lang="en-US" dirty="0" smtClean="0"/>
              <a:t>he statements following that case will execute until 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break </a:t>
            </a:r>
            <a:r>
              <a:rPr lang="en-US" dirty="0" smtClean="0"/>
              <a:t>statement is reached</a:t>
            </a:r>
          </a:p>
          <a:p>
            <a:r>
              <a:rPr lang="en-US" dirty="0" smtClean="0"/>
              <a:t>When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 is reached,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terminates, and the flow of control jumps to the next line following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constant-expression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constant-expression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3240" y="1524000"/>
            <a:ext cx="340736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Some Rules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 expression used in a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 </a:t>
            </a:r>
            <a:r>
              <a:rPr lang="en-US" dirty="0"/>
              <a:t>statement must have </a:t>
            </a:r>
            <a:r>
              <a:rPr lang="en-US" dirty="0" smtClean="0"/>
              <a:t>a basic data type, </a:t>
            </a:r>
            <a:r>
              <a:rPr lang="en-US" dirty="0" err="1" smtClean="0"/>
              <a:t>int</a:t>
            </a:r>
            <a:r>
              <a:rPr lang="en-US" dirty="0" smtClean="0"/>
              <a:t>, char for example</a:t>
            </a:r>
          </a:p>
          <a:p>
            <a:r>
              <a:rPr lang="en-US" dirty="0"/>
              <a:t>You can have any number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/>
              <a:t> statements within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en-US" dirty="0"/>
              <a:t>The constant-expression for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/>
              <a:t> must be the same data type as the variable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, and it must be a constant </a:t>
            </a:r>
            <a:endParaRPr lang="en-US" dirty="0" smtClean="0"/>
          </a:p>
          <a:p>
            <a:r>
              <a:rPr lang="en-US" dirty="0"/>
              <a:t>Not every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/>
              <a:t> needs to contain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. If 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appears, the flow of control will fall through to subsequent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cases</a:t>
            </a:r>
            <a:r>
              <a:rPr lang="en-US" dirty="0"/>
              <a:t> until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is </a:t>
            </a:r>
            <a:r>
              <a:rPr lang="en-US" dirty="0" smtClean="0"/>
              <a:t>reached</a:t>
            </a:r>
          </a:p>
          <a:p>
            <a:r>
              <a:rPr lang="en-US" dirty="0"/>
              <a:t>A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 statement can have an optional 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 case, which must appear at the end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.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/>
              <a:t> case can be used for performing a task when none of the cases is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pPr lvl="1"/>
            <a:r>
              <a:rPr lang="en-US" dirty="0" smtClean="0"/>
              <a:t>Switch statement tests the variable for equality</a:t>
            </a:r>
          </a:p>
          <a:p>
            <a:pPr lvl="1"/>
            <a:r>
              <a:rPr lang="en-US" dirty="0" smtClean="0"/>
              <a:t>It is only applicable </a:t>
            </a:r>
            <a:r>
              <a:rPr lang="en-US" smtClean="0"/>
              <a:t>for integral </a:t>
            </a:r>
            <a:r>
              <a:rPr lang="en-US" dirty="0" smtClean="0"/>
              <a:t>data types</a:t>
            </a:r>
          </a:p>
          <a:p>
            <a:pPr lvl="1"/>
            <a:r>
              <a:rPr lang="en-US" dirty="0"/>
              <a:t>The variable expression are also not allowed in </a:t>
            </a:r>
            <a:r>
              <a:rPr lang="en-US" dirty="0" smtClean="0"/>
              <a:t>cases (case i+2 is invalid)</a:t>
            </a:r>
          </a:p>
          <a:p>
            <a:pPr lvl="1"/>
            <a:r>
              <a:rPr lang="en-US" dirty="0" smtClean="0"/>
              <a:t>It is much faster because </a:t>
            </a:r>
            <a:r>
              <a:rPr lang="en-US" dirty="0"/>
              <a:t>as per the value of the switch, the control jumps to the corresponding case</a:t>
            </a:r>
            <a:endParaRPr lang="en-US" dirty="0" smtClean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if-else if</a:t>
            </a:r>
          </a:p>
          <a:p>
            <a:pPr lvl="1"/>
            <a:r>
              <a:rPr lang="en-US" dirty="0" smtClean="0"/>
              <a:t>if-else if made the decisions by Boolean logic</a:t>
            </a:r>
          </a:p>
          <a:p>
            <a:pPr lvl="1"/>
            <a:r>
              <a:rPr lang="en-US" dirty="0" smtClean="0"/>
              <a:t>It can be used for all data types</a:t>
            </a:r>
          </a:p>
          <a:p>
            <a:pPr lvl="1"/>
            <a:r>
              <a:rPr lang="en-US" dirty="0" smtClean="0"/>
              <a:t>Variable expressions can be defined in else-if</a:t>
            </a:r>
          </a:p>
          <a:p>
            <a:pPr lvl="1"/>
            <a:r>
              <a:rPr lang="en-US" dirty="0" smtClean="0"/>
              <a:t>It is less efficient in term of execution time because </a:t>
            </a:r>
            <a:r>
              <a:rPr lang="en-US" dirty="0"/>
              <a:t>the control goes through the every else if statement until it finds true value of the statement or it comes to 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is no hard and fast rule with the use of else-if and switch, but these are the tips to select between above two</a:t>
            </a:r>
          </a:p>
          <a:p>
            <a:pPr lvl="1"/>
            <a:r>
              <a:rPr lang="en-US" dirty="0" smtClean="0"/>
              <a:t>If there are a large number of comparisons of the same data type, then use of switch is recommended</a:t>
            </a:r>
          </a:p>
          <a:p>
            <a:pPr lvl="1"/>
            <a:r>
              <a:rPr lang="en-US" dirty="0"/>
              <a:t>In case of simple and few </a:t>
            </a:r>
            <a:r>
              <a:rPr lang="en-US" dirty="0" smtClean="0"/>
              <a:t>comparisons, </a:t>
            </a:r>
            <a:r>
              <a:rPr lang="en-US" dirty="0"/>
              <a:t>if-else executes faster and </a:t>
            </a:r>
            <a:r>
              <a:rPr lang="en-US" dirty="0" smtClean="0"/>
              <a:t>easy to write</a:t>
            </a:r>
          </a:p>
          <a:p>
            <a:pPr lvl="1"/>
            <a:r>
              <a:rPr lang="en-US" dirty="0" smtClean="0"/>
              <a:t>If decisions are depending on different variables/different data types, then if-else is the only option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078D-DEA1-4344-9AB3-5A418339E9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structures are used to run the code/part of code for several times</a:t>
            </a:r>
          </a:p>
          <a:p>
            <a:r>
              <a:rPr lang="en-US" dirty="0" smtClean="0"/>
              <a:t>Some iterative structures available in C++ are: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r>
              <a:rPr lang="en-US" dirty="0" smtClean="0"/>
              <a:t>All above have same purpose but used in different 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C88-D7CB-47FD-B795-C429BF47EB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1624</Words>
  <Application>Microsoft Office PowerPoint</Application>
  <PresentationFormat>On-screen Show (4:3)</PresentationFormat>
  <Paragraphs>300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Programming Fundamentals</vt:lpstr>
      <vt:lpstr>Objectives</vt:lpstr>
      <vt:lpstr>Selective Structure in C++</vt:lpstr>
      <vt:lpstr>The switch Statement</vt:lpstr>
      <vt:lpstr>Syntax of switch, case and break</vt:lpstr>
      <vt:lpstr>Some Rules for switch Statement</vt:lpstr>
      <vt:lpstr>Comparison of if and switch</vt:lpstr>
      <vt:lpstr>When to Use What</vt:lpstr>
      <vt:lpstr>Iterative Structures</vt:lpstr>
      <vt:lpstr>Essentials of Counter Controlled Repetition</vt:lpstr>
      <vt:lpstr>for Loop</vt:lpstr>
      <vt:lpstr>for Loop</vt:lpstr>
      <vt:lpstr>for Loop</vt:lpstr>
      <vt:lpstr>Variable Visibility in Blocks</vt:lpstr>
      <vt:lpstr>Nested “for” Loop</vt:lpstr>
      <vt:lpstr>Multiple Variables in a for Loop</vt:lpstr>
      <vt:lpstr>Practice Problem 1</vt:lpstr>
      <vt:lpstr>Practice Problem 2</vt:lpstr>
      <vt:lpstr>Practice Problem 3</vt:lpstr>
      <vt:lpstr>Practice Problem 4</vt:lpstr>
      <vt:lpstr>Practice Problem 5</vt:lpstr>
      <vt:lpstr>Practice Problem 5 (Modified)</vt:lpstr>
      <vt:lpstr>Practice Problem 6</vt:lpstr>
      <vt:lpstr>Practice Problem 7</vt:lpstr>
      <vt:lpstr>While Loop</vt:lpstr>
      <vt:lpstr>Syntax of While Loop</vt:lpstr>
      <vt:lpstr>While Loop Example</vt:lpstr>
      <vt:lpstr>The do loop (do-while loop)</vt:lpstr>
      <vt:lpstr>Example of do-while Loop</vt:lpstr>
      <vt:lpstr>Comparison of “for”, “while” and “do” loop</vt:lpstr>
      <vt:lpstr>Practice Problem 8</vt:lpstr>
      <vt:lpstr>Practice Problem 9</vt:lpstr>
      <vt:lpstr>The goto Statement</vt:lpstr>
      <vt:lpstr>Analysis of goto Statement</vt:lpstr>
      <vt:lpstr>Practice Problem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Circuit Analysis</dc:title>
  <dc:creator>sAjid</dc:creator>
  <cp:lastModifiedBy>Haris Mohsin</cp:lastModifiedBy>
  <cp:revision>124</cp:revision>
  <dcterms:created xsi:type="dcterms:W3CDTF">2015-10-27T03:49:52Z</dcterms:created>
  <dcterms:modified xsi:type="dcterms:W3CDTF">2021-02-22T13:15:51Z</dcterms:modified>
</cp:coreProperties>
</file>