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586" r:id="rId4"/>
    <p:sldId id="587" r:id="rId5"/>
    <p:sldId id="588" r:id="rId6"/>
    <p:sldId id="612" r:id="rId7"/>
    <p:sldId id="589" r:id="rId8"/>
    <p:sldId id="613" r:id="rId9"/>
    <p:sldId id="590" r:id="rId10"/>
    <p:sldId id="614" r:id="rId11"/>
    <p:sldId id="591" r:id="rId12"/>
    <p:sldId id="592" r:id="rId13"/>
    <p:sldId id="594" r:id="rId14"/>
    <p:sldId id="615" r:id="rId15"/>
    <p:sldId id="595" r:id="rId16"/>
    <p:sldId id="616" r:id="rId17"/>
    <p:sldId id="617" r:id="rId18"/>
    <p:sldId id="597" r:id="rId19"/>
    <p:sldId id="598" r:id="rId20"/>
    <p:sldId id="599" r:id="rId21"/>
    <p:sldId id="610" r:id="rId22"/>
    <p:sldId id="600" r:id="rId23"/>
    <p:sldId id="601" r:id="rId24"/>
    <p:sldId id="602" r:id="rId25"/>
    <p:sldId id="603" r:id="rId26"/>
    <p:sldId id="619" r:id="rId27"/>
    <p:sldId id="611" r:id="rId28"/>
    <p:sldId id="605" r:id="rId29"/>
    <p:sldId id="606" r:id="rId30"/>
    <p:sldId id="607" r:id="rId31"/>
    <p:sldId id="618" r:id="rId32"/>
    <p:sldId id="608" r:id="rId33"/>
    <p:sldId id="60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3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56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2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61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45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4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4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0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7" y="2314831"/>
            <a:ext cx="10041924" cy="2372498"/>
          </a:xfrm>
        </p:spPr>
        <p:txBody>
          <a:bodyPr/>
          <a:lstStyle/>
          <a:p>
            <a:pPr algn="ctr"/>
            <a:r>
              <a:rPr lang="en-US"/>
              <a:t>Chapter 22 </a:t>
            </a:r>
            <a:br>
              <a:rPr lang="en-US" dirty="0"/>
            </a:br>
            <a:r>
              <a:rPr lang="en-US" dirty="0"/>
              <a:t>Database Recovery</a:t>
            </a:r>
            <a:br>
              <a:rPr lang="en-US" dirty="0"/>
            </a:b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Algorithms:</a:t>
            </a:r>
          </a:p>
          <a:p>
            <a:pPr algn="just"/>
            <a:r>
              <a:rPr lang="en-US" sz="3300" b="1" u="sng" dirty="0">
                <a:solidFill>
                  <a:srgbClr val="C00000"/>
                </a:solidFill>
              </a:rPr>
              <a:t>Immediate update technique</a:t>
            </a:r>
          </a:p>
          <a:p>
            <a:pPr marL="285750" indent="-285750">
              <a:spcBef>
                <a:spcPts val="520"/>
              </a:spcBef>
              <a:buSzPts val="1430"/>
            </a:pPr>
            <a:r>
              <a:rPr lang="en" sz="2800" dirty="0"/>
              <a:t>Example: (Log For ImmediateUpdate)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" sz="2400" dirty="0"/>
              <a:t>&lt;start_Transaction,T1&gt;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" sz="2400" dirty="0"/>
              <a:t>&lt;read_item,T1,A&gt;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" sz="2400" dirty="0"/>
              <a:t>&lt;write_item,T1,A,</a:t>
            </a:r>
            <a:r>
              <a:rPr lang="en" sz="2400" dirty="0">
                <a:solidFill>
                  <a:srgbClr val="0070C0"/>
                </a:solidFill>
              </a:rPr>
              <a:t>10</a:t>
            </a:r>
            <a:r>
              <a:rPr lang="en" sz="2400" dirty="0"/>
              <a:t>,</a:t>
            </a:r>
            <a:r>
              <a:rPr lang="en" sz="2400" dirty="0">
                <a:solidFill>
                  <a:srgbClr val="FF0000"/>
                </a:solidFill>
              </a:rPr>
              <a:t>11</a:t>
            </a:r>
            <a:r>
              <a:rPr lang="en" sz="2400" dirty="0"/>
              <a:t>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" sz="2400" dirty="0"/>
              <a:t>&lt;commit, T1&gt;</a:t>
            </a:r>
          </a:p>
          <a:p>
            <a:pPr lvl="1">
              <a:spcBef>
                <a:spcPts val="520"/>
              </a:spcBef>
              <a:buSzPts val="1430"/>
            </a:pPr>
            <a:r>
              <a:rPr lang="en-US" sz="2400" dirty="0">
                <a:solidFill>
                  <a:srgbClr val="7030A0"/>
                </a:solidFill>
              </a:rPr>
              <a:t>Note: here, we store old and new values of data item</a:t>
            </a:r>
            <a:endParaRPr lang="en-US" sz="3600" dirty="0">
              <a:solidFill>
                <a:srgbClr val="7030A0"/>
              </a:solidFill>
            </a:endParaRPr>
          </a:p>
          <a:p>
            <a:pPr marL="742950" lvl="1" indent="-285750">
              <a:spcBef>
                <a:spcPts val="520"/>
              </a:spcBef>
              <a:buSzPts val="1430"/>
            </a:pPr>
            <a:endParaRPr lang="en" sz="2400" dirty="0"/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620910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For recovery purposes, buffering of disk blocks is done in DBMS cache</a:t>
            </a:r>
            <a:endParaRPr lang="en-US" sz="26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DBMS cache: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Collection of in-memory buffers.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rgbClr val="C00000"/>
                </a:solidFill>
              </a:rPr>
              <a:t>directory</a:t>
            </a:r>
            <a:r>
              <a:rPr lang="en-US" sz="2800" dirty="0">
                <a:solidFill>
                  <a:schemeClr val="tx1"/>
                </a:solidFill>
              </a:rPr>
              <a:t> for the cache is maintained to track  which </a:t>
            </a:r>
            <a:r>
              <a:rPr lang="en-US" sz="2800" b="1" dirty="0">
                <a:solidFill>
                  <a:srgbClr val="C00000"/>
                </a:solidFill>
              </a:rPr>
              <a:t>database items are in the buffers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Directory is a table that saves entries as: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C00000"/>
                </a:solidFill>
              </a:rPr>
              <a:t>		&lt;</a:t>
            </a:r>
            <a:r>
              <a:rPr lang="en-US" sz="2800" b="1" dirty="0" err="1">
                <a:solidFill>
                  <a:srgbClr val="C00000"/>
                </a:solidFill>
              </a:rPr>
              <a:t>Disk_page_address,Buffer_location</a:t>
            </a:r>
            <a:r>
              <a:rPr lang="en-US" sz="2800" b="1" dirty="0">
                <a:solidFill>
                  <a:srgbClr val="C00000"/>
                </a:solidFill>
              </a:rPr>
              <a:t>, … &gt;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1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10325447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Whenever, DBMS requests some item: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cache directory is checked whether the requested item is in DBMS cache or not.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If it is not, the item must be located on disk, So the appropriate disk pages are copied into the cache. 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If DBMS cache is already filled?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cache buffers needed to be replaced to make space available for the new item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The entries in DBMS cache Dictionary:</a:t>
            </a:r>
          </a:p>
          <a:p>
            <a:r>
              <a:rPr lang="en-US" sz="3000" dirty="0">
                <a:solidFill>
                  <a:schemeClr val="tx1"/>
                </a:solidFill>
              </a:rPr>
              <a:t>Holds additional info. For buffer management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Dirty bit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pin-unpin bit</a:t>
            </a:r>
          </a:p>
        </p:txBody>
      </p:sp>
    </p:spTree>
    <p:extLst>
      <p:ext uri="{BB962C8B-B14F-4D97-AF65-F5344CB8AC3E}">
        <p14:creationId xmlns:p14="http://schemas.microsoft.com/office/powerpoint/2010/main" val="257450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2" y="704539"/>
            <a:ext cx="11062740" cy="592692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The entries in DBMS cache Dictionary: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Dirty bit: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Associated with each buffer in the cache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included in the directory entry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to indicate </a:t>
            </a:r>
            <a:r>
              <a:rPr lang="en-US" sz="2600" b="1" dirty="0">
                <a:solidFill>
                  <a:srgbClr val="C00000"/>
                </a:solidFill>
              </a:rPr>
              <a:t>whether or not the buffer has been modified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Dirty bit = 0 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page is first read from the database disk into a cache buffer,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 new entry is inserted in the cache directory with the new disk page address.</a:t>
            </a:r>
            <a:endParaRPr lang="en-US" sz="2600" b="1" dirty="0">
              <a:solidFill>
                <a:srgbClr val="C00000"/>
              </a:solidFill>
            </a:endParaRP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Dirty bit = 1 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As soon as the buffer is modified.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Data needs to be written to disk when the buffer contents are replaced from the cache</a:t>
            </a:r>
          </a:p>
        </p:txBody>
      </p:sp>
    </p:spTree>
    <p:extLst>
      <p:ext uri="{BB962C8B-B14F-4D97-AF65-F5344CB8AC3E}">
        <p14:creationId xmlns:p14="http://schemas.microsoft.com/office/powerpoint/2010/main" val="365094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355428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Pin-unpin bit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page in the cache is pinned (bit value 1) if it cannot be written back to disk as yet.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Why? 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Because the recovery protocol may restrict certain buffer pages from being written back to the disk until the transactions that changed this buffer have committed.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9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355428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b="1" u="sng" dirty="0">
                <a:solidFill>
                  <a:srgbClr val="7030A0"/>
                </a:solidFill>
              </a:rPr>
              <a:t>Strategies for replacing cache buffers</a:t>
            </a:r>
          </a:p>
          <a:p>
            <a:pPr lvl="1">
              <a:spcBef>
                <a:spcPts val="520"/>
              </a:spcBef>
              <a:buSzPts val="1430"/>
            </a:pPr>
            <a:r>
              <a:rPr lang="en-US" sz="3000" b="1" dirty="0">
                <a:solidFill>
                  <a:srgbClr val="C00000"/>
                </a:solidFill>
              </a:rPr>
              <a:t>In-place updating</a:t>
            </a:r>
          </a:p>
          <a:p>
            <a:pPr lvl="2">
              <a:spcBef>
                <a:spcPts val="480"/>
              </a:spcBef>
              <a:buSzPts val="1200"/>
            </a:pPr>
            <a:r>
              <a:rPr lang="en-US" sz="2800" dirty="0">
                <a:solidFill>
                  <a:schemeClr val="tx1"/>
                </a:solidFill>
              </a:rPr>
              <a:t>Writes the buffer to the same original disk location</a:t>
            </a:r>
          </a:p>
          <a:p>
            <a:pPr lvl="2">
              <a:spcBef>
                <a:spcPts val="480"/>
              </a:spcBef>
              <a:buSzPts val="1200"/>
            </a:pPr>
            <a:r>
              <a:rPr lang="en-US" sz="2800" dirty="0">
                <a:solidFill>
                  <a:schemeClr val="tx1"/>
                </a:solidFill>
              </a:rPr>
              <a:t>Overwrites old values of any changed data items</a:t>
            </a:r>
          </a:p>
          <a:p>
            <a:pPr marL="971550" lvl="1" indent="-457200">
              <a:spcBef>
                <a:spcPts val="480"/>
              </a:spcBef>
              <a:buSzPts val="1200"/>
            </a:pPr>
            <a:r>
              <a:rPr lang="en-US" sz="3000" b="1" dirty="0">
                <a:solidFill>
                  <a:srgbClr val="C00000"/>
                </a:solidFill>
              </a:rPr>
              <a:t>Shadowing</a:t>
            </a:r>
          </a:p>
          <a:p>
            <a:pPr lvl="2">
              <a:spcBef>
                <a:spcPts val="480"/>
              </a:spcBef>
              <a:buSzPts val="1200"/>
            </a:pPr>
            <a:r>
              <a:rPr lang="en-US" sz="2800" dirty="0">
                <a:solidFill>
                  <a:schemeClr val="tx1"/>
                </a:solidFill>
              </a:rPr>
              <a:t>Writes an updated buffer at a different disk location, to maintain multiple versions of data items</a:t>
            </a:r>
          </a:p>
          <a:p>
            <a:pPr lvl="2">
              <a:spcBef>
                <a:spcPts val="480"/>
              </a:spcBef>
              <a:buSzPts val="1200"/>
            </a:pPr>
            <a:r>
              <a:rPr lang="en-US" sz="2800" dirty="0">
                <a:solidFill>
                  <a:schemeClr val="tx1"/>
                </a:solidFill>
              </a:rPr>
              <a:t>Not typically used in practice</a:t>
            </a:r>
            <a:endParaRPr lang="en-US" dirty="0"/>
          </a:p>
          <a:p>
            <a:pPr marL="0" indent="0" algn="just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355428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>
              <a:spcBef>
                <a:spcPts val="560"/>
              </a:spcBef>
              <a:buSzPts val="1680"/>
            </a:pPr>
            <a:endParaRPr lang="en-US" sz="3200" dirty="0"/>
          </a:p>
          <a:p>
            <a:pPr>
              <a:spcBef>
                <a:spcPts val="560"/>
              </a:spcBef>
              <a:buSzPts val="1680"/>
            </a:pPr>
            <a:r>
              <a:rPr lang="en-US" sz="3200" b="1" dirty="0">
                <a:solidFill>
                  <a:srgbClr val="C00000"/>
                </a:solidFill>
              </a:rPr>
              <a:t>Before-image(BFIM): </a:t>
            </a:r>
          </a:p>
          <a:p>
            <a:pPr lvl="1">
              <a:spcBef>
                <a:spcPts val="560"/>
              </a:spcBef>
              <a:buSzPts val="1680"/>
            </a:pPr>
            <a:r>
              <a:rPr lang="en-US" sz="3000" dirty="0"/>
              <a:t>old value of data item before updating</a:t>
            </a:r>
          </a:p>
          <a:p>
            <a:pPr>
              <a:spcBef>
                <a:spcPts val="560"/>
              </a:spcBef>
              <a:buSzPts val="1680"/>
            </a:pPr>
            <a:r>
              <a:rPr lang="en-US" sz="3200" b="1" dirty="0">
                <a:solidFill>
                  <a:srgbClr val="C00000"/>
                </a:solidFill>
              </a:rPr>
              <a:t>After-image(AFIM): </a:t>
            </a:r>
          </a:p>
          <a:p>
            <a:pPr lvl="1">
              <a:spcBef>
                <a:spcPts val="560"/>
              </a:spcBef>
              <a:buSzPts val="1680"/>
            </a:pPr>
            <a:r>
              <a:rPr lang="en-US" sz="3000" dirty="0"/>
              <a:t>new value of data item after updating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3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REDO-type log entry includes the new value </a:t>
            </a:r>
            <a:r>
              <a:rPr lang="en-US" sz="2800" dirty="0">
                <a:solidFill>
                  <a:schemeClr val="tx1"/>
                </a:solidFill>
              </a:rPr>
              <a:t>(AFIM) of the item written by the operation since this is needed to redo the effect of the operation from the log.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UNDO-type log entries include the old value </a:t>
            </a:r>
            <a:r>
              <a:rPr lang="en-US" sz="2800" dirty="0">
                <a:solidFill>
                  <a:schemeClr val="tx1"/>
                </a:solidFill>
              </a:rPr>
              <a:t>(BFIM) of the item since this is needed to undo the effect of the operation from the log.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In an </a:t>
            </a:r>
            <a:r>
              <a:rPr lang="en-US" sz="2800" b="1" dirty="0">
                <a:solidFill>
                  <a:srgbClr val="C00000"/>
                </a:solidFill>
              </a:rPr>
              <a:t>UNDO/REDO algorithm, both BFIM and AFIM are recorded into a single log entry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5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DBMS cache holds the cached database disk blocks in main memory buffers.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When an update to a data block—stored in the DBMS cache—is made, an associated log record is written to the log buffer in the DBMS cache.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Write-ahead logging approach: </a:t>
            </a:r>
            <a:r>
              <a:rPr lang="en-US" sz="2800" dirty="0">
                <a:solidFill>
                  <a:schemeClr val="tx1"/>
                </a:solidFill>
              </a:rPr>
              <a:t>the log buffers (blocks) that contain the associated log records for a particular data block update must first be written to disk before the data block itself can be written back to disk from its main memory buffer.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5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940044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Recovery from transaction failures:</a:t>
            </a:r>
          </a:p>
          <a:p>
            <a:pPr lvl="1" algn="just"/>
            <a:r>
              <a:rPr lang="en-US" sz="2600" dirty="0"/>
              <a:t>the database is </a:t>
            </a:r>
            <a:r>
              <a:rPr lang="en-US" sz="2600" b="1" dirty="0">
                <a:solidFill>
                  <a:srgbClr val="C00000"/>
                </a:solidFill>
              </a:rPr>
              <a:t>restored</a:t>
            </a:r>
            <a:r>
              <a:rPr lang="en-US" sz="2600" dirty="0"/>
              <a:t> to the most recent consistent state before the time of failure.</a:t>
            </a:r>
          </a:p>
          <a:p>
            <a:pPr lvl="1" algn="just"/>
            <a:r>
              <a:rPr lang="en-US" sz="2600" dirty="0"/>
              <a:t>The system keeps information about the changes that were applied to data items by the various transactions in the </a:t>
            </a:r>
            <a:r>
              <a:rPr lang="en-US" sz="2600" b="1" dirty="0">
                <a:solidFill>
                  <a:srgbClr val="C00000"/>
                </a:solidFill>
              </a:rPr>
              <a:t>system log</a:t>
            </a:r>
            <a:r>
              <a:rPr lang="en-US" sz="2600" dirty="0"/>
              <a:t>.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In case of failure, Just recover the committed transactions as uncommitted transactions doesn’t modify database. So, they will be rolled back</a:t>
            </a:r>
          </a:p>
          <a:p>
            <a:pPr marL="457200" lvl="1" indent="0" algn="just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No-steal approach</a:t>
            </a:r>
            <a:r>
              <a:rPr lang="en-US" sz="2800" dirty="0">
                <a:solidFill>
                  <a:schemeClr val="tx1"/>
                </a:solidFill>
              </a:rPr>
              <a:t>: a cache buffer page updated by a transaction cannot be written to disk before the transaction commits.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UNDO will never be needed during recovery, since a committed transaction will not have any of its updates on disk before it commits.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pin-unpin bit will be set to 1 (pin) </a:t>
            </a:r>
            <a:r>
              <a:rPr lang="en-US" sz="2800" dirty="0">
                <a:solidFill>
                  <a:schemeClr val="tx1"/>
                </a:solidFill>
              </a:rPr>
              <a:t>to indicate that a cache buffer cannot be written back to disk.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Steal: </a:t>
            </a:r>
            <a:r>
              <a:rPr lang="en-US" sz="2800" dirty="0">
                <a:solidFill>
                  <a:schemeClr val="tx1"/>
                </a:solidFill>
              </a:rPr>
              <a:t>the recovery protocol allows writing an updated buffer before the transaction commits. </a:t>
            </a:r>
          </a:p>
        </p:txBody>
      </p:sp>
    </p:spTree>
    <p:extLst>
      <p:ext uri="{BB962C8B-B14F-4D97-AF65-F5344CB8AC3E}">
        <p14:creationId xmlns:p14="http://schemas.microsoft.com/office/powerpoint/2010/main" val="53400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Force approach: </a:t>
            </a:r>
            <a:r>
              <a:rPr lang="en-US" sz="2800" dirty="0">
                <a:solidFill>
                  <a:schemeClr val="tx1"/>
                </a:solidFill>
              </a:rPr>
              <a:t>If all pages updated by a transaction are immediately written to disk before the transaction commits.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REDO will never be needed during recovery, since any committed transaction will have all its updates on disk before it is committed.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Otherwise, it is called no-force.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 frequently changed objects, a no-force policy reduces the number of write operations to the on-disk database object.</a:t>
            </a:r>
          </a:p>
        </p:txBody>
      </p:sp>
    </p:spTree>
    <p:extLst>
      <p:ext uri="{BB962C8B-B14F-4D97-AF65-F5344CB8AC3E}">
        <p14:creationId xmlns:p14="http://schemas.microsoft.com/office/powerpoint/2010/main" val="273677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deferred update (NO-UNDO) recovery scheme follows a </a:t>
            </a:r>
            <a:r>
              <a:rPr lang="en-US" sz="2800" b="1" dirty="0">
                <a:solidFill>
                  <a:srgbClr val="C00000"/>
                </a:solidFill>
              </a:rPr>
              <a:t>no-steal approach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Typical database systems employ a </a:t>
            </a:r>
            <a:r>
              <a:rPr lang="en-US" sz="2800" b="1" dirty="0">
                <a:solidFill>
                  <a:srgbClr val="C00000"/>
                </a:solidFill>
              </a:rPr>
              <a:t>steal/no-force (UNDO/REDO)</a:t>
            </a:r>
            <a:r>
              <a:rPr lang="en-US" sz="2800" dirty="0">
                <a:solidFill>
                  <a:schemeClr val="tx1"/>
                </a:solidFill>
              </a:rPr>
              <a:t> strategy.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advantage of steal is that it </a:t>
            </a:r>
            <a:r>
              <a:rPr lang="en-US" sz="2800" b="1" dirty="0">
                <a:solidFill>
                  <a:srgbClr val="C00000"/>
                </a:solidFill>
              </a:rPr>
              <a:t>avoids the need for a very large buffer space to store all updated pages in memory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advantage of no-force is that an updated page of a committed transaction may still be in the buffer when another transaction needs to update it.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23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Write-ahead logging (WAL) protocol for a recovery algorithm that requires both UNDO and REDO: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before image of an item cannot be overwritten by its after image in the database on disk until all UNDO-type log entries for the updating transaction have been force-written to disk.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commit operation of a transaction cannot be completed until all the REDO-type and UNDO-type log records for that transaction have been force written to disk.</a:t>
            </a:r>
          </a:p>
        </p:txBody>
      </p:sp>
    </p:spTree>
    <p:extLst>
      <p:ext uri="{BB962C8B-B14F-4D97-AF65-F5344CB8AC3E}">
        <p14:creationId xmlns:p14="http://schemas.microsoft.com/office/powerpoint/2010/main" val="192071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61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6228"/>
            <a:ext cx="10278214" cy="534635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rgbClr val="7030A0"/>
                </a:solidFill>
              </a:rPr>
              <a:t>Another type of entry in the system log</a:t>
            </a:r>
            <a:r>
              <a:rPr lang="en-US" sz="2800" dirty="0">
                <a:solidFill>
                  <a:schemeClr val="tx1"/>
                </a:solidFill>
              </a:rPr>
              <a:t> is called a checkpoint.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 checkpoint is </a:t>
            </a:r>
            <a:r>
              <a:rPr lang="en-US" sz="2800" dirty="0">
                <a:solidFill>
                  <a:srgbClr val="7030A0"/>
                </a:solidFill>
              </a:rPr>
              <a:t>written in log file as</a:t>
            </a:r>
            <a:r>
              <a:rPr lang="en-US" sz="2800" dirty="0">
                <a:solidFill>
                  <a:schemeClr val="tx1"/>
                </a:solidFill>
              </a:rPr>
              <a:t> :</a:t>
            </a:r>
          </a:p>
          <a:p>
            <a:pPr lvl="1" algn="just"/>
            <a:r>
              <a:rPr lang="en-US" sz="2400" b="1" dirty="0">
                <a:solidFill>
                  <a:srgbClr val="C00000"/>
                </a:solidFill>
              </a:rPr>
              <a:t>[checkpoint, list of active transactions]</a:t>
            </a:r>
            <a:endParaRPr lang="en-US" sz="26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When </a:t>
            </a:r>
            <a:r>
              <a:rPr lang="en-US" sz="2800" dirty="0">
                <a:solidFill>
                  <a:srgbClr val="7030A0"/>
                </a:solidFill>
              </a:rPr>
              <a:t>system writes the modified DBMS buffers on disk, then this checkpoint entry is inserted into system log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All </a:t>
            </a:r>
            <a:r>
              <a:rPr lang="en-US" sz="2800" dirty="0">
                <a:solidFill>
                  <a:srgbClr val="7030A0"/>
                </a:solidFill>
              </a:rPr>
              <a:t>transactions that have their [commit, T] entries in the log before a [checkpoint] entry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do not need to have their WRITE operations redone in case of a system crash,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since all their updates will be recorded in the database on disk during checkpointing.</a:t>
            </a:r>
          </a:p>
          <a:p>
            <a:pPr algn="just"/>
            <a:r>
              <a:rPr lang="en-US" sz="2800" dirty="0">
                <a:solidFill>
                  <a:srgbClr val="7030A0"/>
                </a:solidFill>
              </a:rPr>
              <a:t>List of active transactions from checkpoint entry will help in identifying transactions for recovery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77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635900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DB recovery manager will decide </a:t>
            </a:r>
            <a:r>
              <a:rPr lang="en-US" sz="2800" dirty="0">
                <a:solidFill>
                  <a:srgbClr val="FF0000"/>
                </a:solidFill>
              </a:rPr>
              <a:t>at what time the checkpoint is taken.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The interval for checkpoints can be decided in terms of :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 time (i.e., after every 4 minutes) or 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 after the number of committed transactions since the last checkpoint (i.e., after every 4 transactions’ commit)</a:t>
            </a:r>
          </a:p>
        </p:txBody>
      </p:sp>
    </p:spTree>
    <p:extLst>
      <p:ext uri="{BB962C8B-B14F-4D97-AF65-F5344CB8AC3E}">
        <p14:creationId xmlns:p14="http://schemas.microsoft.com/office/powerpoint/2010/main" val="1340942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635900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Taking a check point involves following actions: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Suspend execution of transactions temporarily.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Force-write all main memory buffers that have been modified to disk.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Write a [checkpoint] record to the log, and force-write the log to disk.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Resume executing transactions.</a:t>
            </a:r>
          </a:p>
        </p:txBody>
      </p:sp>
    </p:spTree>
    <p:extLst>
      <p:ext uri="{BB962C8B-B14F-4D97-AF65-F5344CB8AC3E}">
        <p14:creationId xmlns:p14="http://schemas.microsoft.com/office/powerpoint/2010/main" val="407697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898652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cost of writing modified buffers back to disk (i.e., step 2) will induce delay in currently executing transactions as they are at halt state.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That’s why fuzzy checkpointing is used.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Fuzzy </a:t>
            </a:r>
            <a:r>
              <a:rPr lang="en-US" sz="2800" b="1" dirty="0" err="1">
                <a:solidFill>
                  <a:schemeClr val="tx1"/>
                </a:solidFill>
              </a:rPr>
              <a:t>checkpointing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system can resume transaction processing after a [</a:t>
            </a:r>
            <a:r>
              <a:rPr lang="en-US" sz="2800" dirty="0" err="1">
                <a:solidFill>
                  <a:schemeClr val="tx1"/>
                </a:solidFill>
              </a:rPr>
              <a:t>begin_checkpoint</a:t>
            </a:r>
            <a:r>
              <a:rPr lang="en-US" sz="2800" dirty="0">
                <a:solidFill>
                  <a:schemeClr val="tx1"/>
                </a:solidFill>
              </a:rPr>
              <a:t>] record is written to the log without having to wait for step 2 to finish.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When step 2 is completed, an [</a:t>
            </a:r>
            <a:r>
              <a:rPr lang="en-US" sz="2800" dirty="0" err="1">
                <a:solidFill>
                  <a:schemeClr val="tx1"/>
                </a:solidFill>
              </a:rPr>
              <a:t>end_checkpoint</a:t>
            </a:r>
            <a:r>
              <a:rPr lang="en-US" sz="2800" dirty="0">
                <a:solidFill>
                  <a:schemeClr val="tx1"/>
                </a:solidFill>
              </a:rPr>
              <a:t>, … ] record is written in the log with the relevant information collected during checkpointing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61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040634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a </a:t>
            </a:r>
            <a:r>
              <a:rPr lang="en-US" sz="2800" b="1" dirty="0">
                <a:solidFill>
                  <a:srgbClr val="7030A0"/>
                </a:solidFill>
              </a:rPr>
              <a:t>transaction fails for some reason after updating the database, but before the transaction commits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 it may be necessary to </a:t>
            </a:r>
            <a:r>
              <a:rPr lang="en-US" sz="2600" b="1" u="sng" dirty="0">
                <a:solidFill>
                  <a:srgbClr val="C00000"/>
                </a:solidFill>
              </a:rPr>
              <a:t>roll back the transaction</a:t>
            </a:r>
            <a:r>
              <a:rPr lang="en-US" sz="2600" b="1" dirty="0">
                <a:solidFill>
                  <a:srgbClr val="C00000"/>
                </a:solidFill>
              </a:rPr>
              <a:t>. 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any </a:t>
            </a:r>
            <a:r>
              <a:rPr lang="en-US" sz="2800" b="1" dirty="0">
                <a:solidFill>
                  <a:srgbClr val="7030A0"/>
                </a:solidFill>
              </a:rPr>
              <a:t>data item values have been changed by the transaction </a:t>
            </a:r>
            <a:r>
              <a:rPr lang="en-US" sz="2800" dirty="0">
                <a:solidFill>
                  <a:schemeClr val="tx1"/>
                </a:solidFill>
              </a:rPr>
              <a:t>and written to the database on disk,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they must be </a:t>
            </a:r>
            <a:r>
              <a:rPr lang="en-US" sz="2600" b="1" u="sng" dirty="0">
                <a:solidFill>
                  <a:srgbClr val="C00000"/>
                </a:solidFill>
              </a:rPr>
              <a:t>restored to their previous values (BFIMs).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dirty="0">
                <a:solidFill>
                  <a:srgbClr val="C00000"/>
                </a:solidFill>
              </a:rPr>
              <a:t>undo-type log entries</a:t>
            </a:r>
            <a:r>
              <a:rPr lang="en-US" sz="2800" dirty="0">
                <a:solidFill>
                  <a:schemeClr val="tx1"/>
                </a:solidFill>
              </a:rPr>
              <a:t> are used to restore the old values of data items that must be rolled back.</a:t>
            </a:r>
          </a:p>
          <a:p>
            <a:pPr lvl="1" algn="just"/>
            <a:r>
              <a:rPr lang="en-US" sz="2600" b="1" dirty="0">
                <a:solidFill>
                  <a:schemeClr val="tx1"/>
                </a:solidFill>
              </a:rPr>
              <a:t>Because they contains both old and new values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8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9935703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cascading rollback: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a transaction T is rolled back, any transaction S that has read the value of some data item X written by T ,</a:t>
            </a:r>
            <a:r>
              <a:rPr lang="en-US" sz="2600" dirty="0">
                <a:solidFill>
                  <a:schemeClr val="tx1"/>
                </a:solidFill>
              </a:rPr>
              <a:t>must also be rolled back.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Similarly, once S is rolled back, any transaction R that has read the value of some data item Y written by S must also be rolled back; and so on.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it can occur when the recovery protocol ensures recoverable schedules but does not ensure strict or </a:t>
            </a:r>
            <a:r>
              <a:rPr lang="en-US" sz="2800" dirty="0" err="1">
                <a:solidFill>
                  <a:schemeClr val="tx1"/>
                </a:solidFill>
              </a:rPr>
              <a:t>cascadeless</a:t>
            </a:r>
            <a:r>
              <a:rPr lang="en-US" sz="2800" dirty="0">
                <a:solidFill>
                  <a:schemeClr val="tx1"/>
                </a:solidFill>
              </a:rPr>
              <a:t> schedules.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1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10115585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dirty="0">
                <a:solidFill>
                  <a:srgbClr val="7030A0"/>
                </a:solidFill>
              </a:rPr>
              <a:t>CATASTROPHIC FAILURE:</a:t>
            </a:r>
          </a:p>
          <a:p>
            <a:pPr algn="just"/>
            <a:r>
              <a:rPr lang="en-US" sz="2800" dirty="0"/>
              <a:t>Extensive damage to database because of disk crash,</a:t>
            </a:r>
          </a:p>
          <a:p>
            <a:pPr algn="just"/>
            <a:r>
              <a:rPr lang="en-US" sz="3000" b="1" u="sng" dirty="0"/>
              <a:t>Solution:</a:t>
            </a:r>
          </a:p>
          <a:p>
            <a:pPr lvl="1" algn="just"/>
            <a:r>
              <a:rPr lang="en-US" sz="2800" b="1" dirty="0">
                <a:solidFill>
                  <a:srgbClr val="C00000"/>
                </a:solidFill>
              </a:rPr>
              <a:t>restores a past copy </a:t>
            </a:r>
            <a:r>
              <a:rPr lang="en-US" sz="2800" dirty="0"/>
              <a:t>of the db. from some archival storage </a:t>
            </a:r>
          </a:p>
          <a:p>
            <a:pPr lvl="1" algn="just"/>
            <a:r>
              <a:rPr lang="en-US" sz="2800" dirty="0"/>
              <a:t>and </a:t>
            </a:r>
            <a:r>
              <a:rPr lang="en-US" sz="2600" b="1" dirty="0">
                <a:solidFill>
                  <a:srgbClr val="C00000"/>
                </a:solidFill>
              </a:rPr>
              <a:t>redo the operations of committed transactions</a:t>
            </a:r>
            <a:r>
              <a:rPr lang="en-US" sz="2600" dirty="0"/>
              <a:t> from the log file up to failure point to ensure Database consistency.</a:t>
            </a:r>
          </a:p>
        </p:txBody>
      </p:sp>
    </p:spTree>
    <p:extLst>
      <p:ext uri="{BB962C8B-B14F-4D97-AF65-F5344CB8AC3E}">
        <p14:creationId xmlns:p14="http://schemas.microsoft.com/office/powerpoint/2010/main" val="426974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63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37"/>
            <a:ext cx="6096000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&amp;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Cascading Rollback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2" y="2042139"/>
            <a:ext cx="8789419" cy="35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4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63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040"/>
          <a:stretch/>
        </p:blipFill>
        <p:spPr>
          <a:xfrm>
            <a:off x="224287" y="777670"/>
            <a:ext cx="10398346" cy="6080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6DFE1-C26B-005A-ECFF-EC38E750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81" y="129395"/>
            <a:ext cx="5821831" cy="3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5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47" y="996780"/>
            <a:ext cx="5805845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67" y="2023505"/>
            <a:ext cx="8867313" cy="46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47" y="1011770"/>
            <a:ext cx="5805845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41" y="2095819"/>
            <a:ext cx="47893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must now check for cascading rollback. </a:t>
            </a:r>
          </a:p>
          <a:p>
            <a:pPr algn="just"/>
            <a:r>
              <a:rPr lang="en-US" dirty="0"/>
              <a:t>T2 reads the value of item B that was written by transaction T3.</a:t>
            </a:r>
          </a:p>
          <a:p>
            <a:pPr algn="just"/>
            <a:r>
              <a:rPr lang="en-US" dirty="0"/>
              <a:t>Because T3 is rolled back, T2 must now be</a:t>
            </a:r>
          </a:p>
          <a:p>
            <a:pPr algn="just"/>
            <a:r>
              <a:rPr lang="en-US" dirty="0"/>
              <a:t>rolled back, too. </a:t>
            </a:r>
          </a:p>
          <a:p>
            <a:pPr algn="just"/>
            <a:r>
              <a:rPr lang="en-US" dirty="0"/>
              <a:t>The WRITE operations of T2, marked by ** in the log, are the one that are undone.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Note that only </a:t>
            </a:r>
            <a:r>
              <a:rPr lang="en-US" b="1" dirty="0" err="1">
                <a:solidFill>
                  <a:srgbClr val="C00000"/>
                </a:solidFill>
              </a:rPr>
              <a:t>write_item</a:t>
            </a:r>
            <a:r>
              <a:rPr lang="en-US" dirty="0"/>
              <a:t> operations need to be undone during transaction rollback; </a:t>
            </a:r>
            <a:r>
              <a:rPr lang="en-US" b="1" dirty="0" err="1">
                <a:solidFill>
                  <a:srgbClr val="C00000"/>
                </a:solidFill>
              </a:rPr>
              <a:t>read_item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operations are recorded in the log only to determine whether cascading rollback of additional transactions is necessary.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12" y="138352"/>
            <a:ext cx="6955406" cy="67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4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385408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dirty="0">
                <a:solidFill>
                  <a:srgbClr val="7030A0"/>
                </a:solidFill>
              </a:rPr>
              <a:t>NON-CATASTROPHIC FAILURE:</a:t>
            </a:r>
            <a:endParaRPr lang="en-US" sz="2800" b="1" dirty="0"/>
          </a:p>
          <a:p>
            <a:pPr algn="just"/>
            <a:r>
              <a:rPr lang="en-US" sz="2800" dirty="0"/>
              <a:t>When the database on disk is not physically damaged, </a:t>
            </a:r>
          </a:p>
          <a:p>
            <a:pPr lvl="1" algn="just"/>
            <a:r>
              <a:rPr lang="en-US" sz="2600" dirty="0"/>
              <a:t>the recovery strategy is </a:t>
            </a:r>
            <a:r>
              <a:rPr lang="en-US" sz="2600" b="1" dirty="0">
                <a:solidFill>
                  <a:srgbClr val="C00000"/>
                </a:solidFill>
              </a:rPr>
              <a:t>to identify any changes </a:t>
            </a:r>
            <a:r>
              <a:rPr lang="en-US" sz="2600" dirty="0"/>
              <a:t>that may cause an inconsistency in the database. </a:t>
            </a:r>
          </a:p>
          <a:p>
            <a:pPr algn="just"/>
            <a:r>
              <a:rPr lang="en-US" sz="2800" dirty="0"/>
              <a:t>For example,</a:t>
            </a:r>
          </a:p>
          <a:p>
            <a:pPr lvl="1" algn="just"/>
            <a:r>
              <a:rPr lang="en-US" sz="2600" dirty="0"/>
              <a:t>A transaction has not yet committed and is failed,</a:t>
            </a:r>
          </a:p>
          <a:p>
            <a:pPr lvl="1" algn="just"/>
            <a:r>
              <a:rPr lang="en-US" sz="2600" dirty="0"/>
              <a:t>Then it is possible that some of its write operations are done and some are left.</a:t>
            </a:r>
          </a:p>
          <a:p>
            <a:pPr lvl="1" algn="just"/>
            <a:r>
              <a:rPr lang="en-US" sz="2600" dirty="0"/>
              <a:t>So all the operations needs to be undone </a:t>
            </a:r>
          </a:p>
          <a:p>
            <a:pPr lvl="1" algn="just"/>
            <a:r>
              <a:rPr lang="en-US" sz="2600" dirty="0"/>
              <a:t>And redo for the whole transaction is required to ensure atomicity &amp; data consistency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058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9545959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Recovery from non-Catastrophic failure:</a:t>
            </a:r>
          </a:p>
          <a:p>
            <a:pPr algn="just"/>
            <a:r>
              <a:rPr lang="en-US" sz="2400" dirty="0"/>
              <a:t>Conceptually, we can define 2 policies for recovery from non-catastrophic failures:</a:t>
            </a:r>
          </a:p>
          <a:p>
            <a:pPr lvl="1" algn="just"/>
            <a:r>
              <a:rPr lang="en-US" sz="2400" dirty="0"/>
              <a:t>Deferred update</a:t>
            </a:r>
          </a:p>
          <a:p>
            <a:pPr lvl="1" algn="just"/>
            <a:r>
              <a:rPr lang="en-US" sz="2400" dirty="0"/>
              <a:t>Immediate update</a:t>
            </a:r>
          </a:p>
          <a:p>
            <a:pPr lvl="1"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9166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9545959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u="sng" dirty="0">
                <a:solidFill>
                  <a:srgbClr val="C00000"/>
                </a:solidFill>
              </a:rPr>
              <a:t>Deferred update techniques:</a:t>
            </a:r>
          </a:p>
          <a:p>
            <a:pPr algn="just"/>
            <a:r>
              <a:rPr lang="en-US" sz="2800" dirty="0"/>
              <a:t>Do not update the database on disk before COMMIT operation</a:t>
            </a:r>
          </a:p>
          <a:p>
            <a:pPr algn="just"/>
            <a:r>
              <a:rPr lang="en-US" sz="2800" dirty="0"/>
              <a:t>Before COMMIT,</a:t>
            </a:r>
          </a:p>
          <a:p>
            <a:pPr lvl="1" algn="just"/>
            <a:r>
              <a:rPr lang="en-US" sz="2600" dirty="0"/>
              <a:t> all changes done by the transactions are saved in local workspace or the Main memory buffers.</a:t>
            </a:r>
          </a:p>
          <a:p>
            <a:pPr lvl="1" algn="just"/>
            <a:r>
              <a:rPr lang="en-US" sz="2600" dirty="0"/>
              <a:t>all the updates operations are recorded in log file, once COMMIT is done, all the updates are written to database</a:t>
            </a:r>
          </a:p>
        </p:txBody>
      </p:sp>
    </p:spTree>
    <p:extLst>
      <p:ext uri="{BB962C8B-B14F-4D97-AF65-F5344CB8AC3E}">
        <p14:creationId xmlns:p14="http://schemas.microsoft.com/office/powerpoint/2010/main" val="45224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381067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u="sng" dirty="0">
                <a:solidFill>
                  <a:srgbClr val="C00000"/>
                </a:solidFill>
              </a:rPr>
              <a:t>Deferred update techniques: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In case of transaction failure: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No need to UNDO the changes done by the transaction as the changes were done locally 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Just REDO of the operations is required as the changes were not written to database yet.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That’s why Deferred update is also known as the </a:t>
            </a:r>
          </a:p>
          <a:p>
            <a:pPr marL="457200" lvl="1" indent="0" algn="just">
              <a:buNone/>
            </a:pPr>
            <a:r>
              <a:rPr lang="en-US" sz="2600" b="1" dirty="0">
                <a:solidFill>
                  <a:srgbClr val="C00000"/>
                </a:solidFill>
              </a:rPr>
              <a:t>NO-UNDO/REDO</a:t>
            </a:r>
            <a:r>
              <a:rPr lang="en-US" sz="2600" dirty="0">
                <a:solidFill>
                  <a:schemeClr val="tx1"/>
                </a:solidFill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98314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381067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3200" b="1" u="sng" dirty="0">
                <a:solidFill>
                  <a:srgbClr val="C00000"/>
                </a:solidFill>
              </a:rPr>
              <a:t>Deferred update techniques:</a:t>
            </a:r>
            <a:endParaRPr lang="en-US" sz="3200" dirty="0"/>
          </a:p>
          <a:p>
            <a:pPr marL="285750" indent="-285750">
              <a:spcBef>
                <a:spcPts val="520"/>
              </a:spcBef>
              <a:buSzPts val="1430"/>
            </a:pPr>
            <a:r>
              <a:rPr lang="en-US" sz="2800" b="1" dirty="0"/>
              <a:t>Example: (Log For Deferred Update)</a:t>
            </a:r>
          </a:p>
          <a:p>
            <a:pPr marL="685800" lvl="1">
              <a:spcBef>
                <a:spcPts val="520"/>
              </a:spcBef>
              <a:buSzPts val="1430"/>
            </a:pPr>
            <a:r>
              <a:rPr lang="en-US" sz="2400" dirty="0"/>
              <a:t>&lt;start_Transaction,T1&gt;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sz="2800" dirty="0"/>
              <a:t>&lt;read_item,T1,A&gt;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sz="2800" dirty="0"/>
              <a:t>&lt;write_item,T1,A,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&gt;  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sz="2800" dirty="0"/>
              <a:t>&lt;commit, T1&gt;</a:t>
            </a:r>
          </a:p>
          <a:p>
            <a:pPr marL="285750" indent="-285750">
              <a:spcBef>
                <a:spcPts val="520"/>
              </a:spcBef>
              <a:buSzPts val="1430"/>
            </a:pPr>
            <a:r>
              <a:rPr lang="en-US" sz="2400" dirty="0">
                <a:solidFill>
                  <a:srgbClr val="7030A0"/>
                </a:solidFill>
              </a:rPr>
              <a:t>Note: here, we don’t need to store outdated value of data item because in this case we never undo any operation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3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9740831" cy="534635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3300" b="1" u="sng" dirty="0">
                <a:solidFill>
                  <a:srgbClr val="C00000"/>
                </a:solidFill>
              </a:rPr>
              <a:t>Immediate update technique</a:t>
            </a:r>
            <a:r>
              <a:rPr lang="en-US" sz="2800" u="sng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database is updated by some operations of a transaction before reaching the COMMIT point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i.e., Writing in main memory and disk side by side without waiting for COMMIT operation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All operations are forcefully written in log file before COMMIT to make recovery possible.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a transaction fails after some operations but before COMMIT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the effect of its operations on the database must be undone.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This technique, known as the </a:t>
            </a:r>
            <a:r>
              <a:rPr lang="en-US" sz="2800" b="1" dirty="0">
                <a:solidFill>
                  <a:srgbClr val="C00000"/>
                </a:solidFill>
              </a:rPr>
              <a:t>UNDO/REDO</a:t>
            </a:r>
            <a:r>
              <a:rPr lang="en-US" sz="2800" dirty="0">
                <a:solidFill>
                  <a:schemeClr val="tx1"/>
                </a:solidFill>
              </a:rPr>
              <a:t> algorithm, requires both operations during recovery</a:t>
            </a:r>
          </a:p>
        </p:txBody>
      </p:sp>
    </p:spTree>
    <p:extLst>
      <p:ext uri="{BB962C8B-B14F-4D97-AF65-F5344CB8AC3E}">
        <p14:creationId xmlns:p14="http://schemas.microsoft.com/office/powerpoint/2010/main" val="2509177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3379</TotalTime>
  <Words>2283</Words>
  <Application>Microsoft Office PowerPoint</Application>
  <PresentationFormat>Widescreen</PresentationFormat>
  <Paragraphs>220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Chapter 22  Database Recovery Techniques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Hajra Ahmed</cp:lastModifiedBy>
  <cp:revision>1410</cp:revision>
  <dcterms:created xsi:type="dcterms:W3CDTF">2021-08-16T04:03:32Z</dcterms:created>
  <dcterms:modified xsi:type="dcterms:W3CDTF">2022-12-08T06:24:58Z</dcterms:modified>
</cp:coreProperties>
</file>