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1" r:id="rId4"/>
    <p:sldId id="258" r:id="rId5"/>
    <p:sldId id="283" r:id="rId6"/>
    <p:sldId id="282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91" r:id="rId24"/>
    <p:sldId id="292" r:id="rId25"/>
    <p:sldId id="293" r:id="rId26"/>
    <p:sldId id="295" r:id="rId27"/>
    <p:sldId id="296" r:id="rId28"/>
    <p:sldId id="297" r:id="rId29"/>
    <p:sldId id="298" r:id="rId3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28" y="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724FA-602C-4D73-A51B-E2FDE131EAA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67677-A34F-456F-B262-A9A836323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4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54608" y="1664208"/>
            <a:ext cx="7937500" cy="927100"/>
          </a:xfrm>
          <a:custGeom>
            <a:avLst/>
            <a:gdLst/>
            <a:ahLst/>
            <a:cxnLst/>
            <a:rect l="l" t="t" r="r" b="b"/>
            <a:pathLst>
              <a:path w="7937500" h="927100">
                <a:moveTo>
                  <a:pt x="25908" y="926592"/>
                </a:moveTo>
                <a:lnTo>
                  <a:pt x="0" y="926592"/>
                </a:lnTo>
                <a:lnTo>
                  <a:pt x="0" y="0"/>
                </a:lnTo>
                <a:lnTo>
                  <a:pt x="7936992" y="0"/>
                </a:lnTo>
                <a:lnTo>
                  <a:pt x="7936992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926592"/>
                </a:lnTo>
                <a:close/>
              </a:path>
              <a:path w="7937500" h="92710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7937500" h="927100">
                <a:moveTo>
                  <a:pt x="7936992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7936992" y="12192"/>
                </a:lnTo>
                <a:lnTo>
                  <a:pt x="7936992" y="25908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38400" y="4410455"/>
            <a:ext cx="6512559" cy="20320"/>
          </a:xfrm>
          <a:custGeom>
            <a:avLst/>
            <a:gdLst/>
            <a:ahLst/>
            <a:cxnLst/>
            <a:rect l="l" t="t" r="r" b="b"/>
            <a:pathLst>
              <a:path w="6512559" h="20320">
                <a:moveTo>
                  <a:pt x="6512052" y="19812"/>
                </a:moveTo>
                <a:lnTo>
                  <a:pt x="0" y="19812"/>
                </a:lnTo>
                <a:lnTo>
                  <a:pt x="0" y="0"/>
                </a:lnTo>
                <a:lnTo>
                  <a:pt x="6512052" y="0"/>
                </a:lnTo>
                <a:lnTo>
                  <a:pt x="6512052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58" y="1962399"/>
            <a:ext cx="7310283" cy="146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589535" y="132362"/>
            <a:ext cx="8879331" cy="161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60" b="0" i="0">
                <a:solidFill>
                  <a:srgbClr val="464649"/>
                </a:solidFill>
                <a:latin typeface="Caladea"/>
                <a:ea typeface="Caladea"/>
                <a:cs typeface="Caladea"/>
                <a:sym typeface="Calad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02920" lvl="0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005840" lvl="1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508760" lvl="2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011680" lvl="3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514600" lvl="4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017520" lvl="5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520440" lvl="6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023360" lvl="7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526280" lvl="8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02920" lvl="0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005840" lvl="1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508760" lvl="2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011680" lvl="3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514600" lvl="4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017520" lvl="5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520440" lvl="6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023360" lvl="7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526280" lvl="8" indent="-25146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9056" y="676909"/>
            <a:ext cx="8239125" cy="618490"/>
          </a:xfrm>
          <a:custGeom>
            <a:avLst/>
            <a:gdLst/>
            <a:ahLst/>
            <a:cxnLst/>
            <a:rect l="l" t="t" r="r" b="b"/>
            <a:pathLst>
              <a:path w="8239125" h="618490">
                <a:moveTo>
                  <a:pt x="8238744" y="0"/>
                </a:moveTo>
                <a:lnTo>
                  <a:pt x="0" y="0"/>
                </a:lnTo>
                <a:lnTo>
                  <a:pt x="0" y="8890"/>
                </a:lnTo>
                <a:lnTo>
                  <a:pt x="0" y="19050"/>
                </a:lnTo>
                <a:lnTo>
                  <a:pt x="0" y="618490"/>
                </a:lnTo>
                <a:lnTo>
                  <a:pt x="19812" y="618490"/>
                </a:lnTo>
                <a:lnTo>
                  <a:pt x="19812" y="19570"/>
                </a:lnTo>
                <a:lnTo>
                  <a:pt x="8238744" y="19570"/>
                </a:lnTo>
                <a:lnTo>
                  <a:pt x="8238744" y="8902"/>
                </a:lnTo>
                <a:lnTo>
                  <a:pt x="19812" y="8902"/>
                </a:lnTo>
                <a:lnTo>
                  <a:pt x="14732" y="13982"/>
                </a:lnTo>
                <a:lnTo>
                  <a:pt x="14732" y="8890"/>
                </a:lnTo>
                <a:lnTo>
                  <a:pt x="8238744" y="8890"/>
                </a:lnTo>
                <a:lnTo>
                  <a:pt x="8238744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6620256"/>
            <a:ext cx="8229600" cy="20320"/>
          </a:xfrm>
          <a:custGeom>
            <a:avLst/>
            <a:gdLst/>
            <a:ahLst/>
            <a:cxnLst/>
            <a:rect l="l" t="t" r="r" b="b"/>
            <a:pathLst>
              <a:path w="8229600" h="20320">
                <a:moveTo>
                  <a:pt x="8229600" y="19812"/>
                </a:moveTo>
                <a:lnTo>
                  <a:pt x="0" y="19812"/>
                </a:lnTo>
                <a:lnTo>
                  <a:pt x="0" y="0"/>
                </a:lnTo>
                <a:lnTo>
                  <a:pt x="8229600" y="0"/>
                </a:lnTo>
                <a:lnTo>
                  <a:pt x="8229600" y="198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52" y="724890"/>
            <a:ext cx="160273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6903" y="1441703"/>
            <a:ext cx="7790815" cy="496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58" y="1962399"/>
            <a:ext cx="6691630" cy="216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90" dirty="0">
                <a:solidFill>
                  <a:srgbClr val="006633"/>
                </a:solidFill>
                <a:latin typeface="Times New Roman"/>
                <a:cs typeface="Times New Roman"/>
              </a:rPr>
              <a:t>CS218- </a:t>
            </a:r>
            <a:r>
              <a:rPr sz="4000" spc="-15">
                <a:solidFill>
                  <a:srgbClr val="006633"/>
                </a:solidFill>
                <a:latin typeface="Times New Roman"/>
                <a:cs typeface="Times New Roman"/>
              </a:rPr>
              <a:t>Data</a:t>
            </a:r>
            <a:r>
              <a:rPr sz="4000" spc="195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4000" spc="-65" smtClean="0">
                <a:solidFill>
                  <a:srgbClr val="006633"/>
                </a:solidFill>
                <a:latin typeface="Times New Roman"/>
                <a:cs typeface="Times New Roman"/>
              </a:rPr>
              <a:t>Structures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4400" spc="-65" dirty="0" smtClean="0">
                <a:solidFill>
                  <a:srgbClr val="006633"/>
                </a:solidFill>
                <a:latin typeface="Times New Roman"/>
                <a:cs typeface="Times New Roman"/>
              </a:rPr>
              <a:t>Week # 01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4400" spc="-65" dirty="0" smtClean="0">
                <a:solidFill>
                  <a:srgbClr val="006633"/>
                </a:solidFill>
                <a:latin typeface="Times New Roman"/>
                <a:cs typeface="Times New Roman"/>
              </a:rPr>
              <a:t>Lecture</a:t>
            </a:r>
            <a:r>
              <a:rPr sz="4400" spc="-30" smtClean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4400" smtClean="0">
                <a:solidFill>
                  <a:srgbClr val="006633"/>
                </a:solidFill>
                <a:latin typeface="Times New Roman"/>
                <a:cs typeface="Times New Roman"/>
              </a:rPr>
              <a:t>–</a:t>
            </a:r>
            <a:r>
              <a:rPr sz="4400" spc="80" smtClean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lang="en-US" sz="4400" spc="-120" dirty="0" smtClean="0">
                <a:solidFill>
                  <a:srgbClr val="006633"/>
                </a:solidFill>
                <a:latin typeface="Times New Roman"/>
                <a:cs typeface="Times New Roman"/>
              </a:rPr>
              <a:t>01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0630" y="4357585"/>
            <a:ext cx="3240570" cy="52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spc="-5" smtClean="0">
                <a:latin typeface="Arial"/>
                <a:cs typeface="Arial"/>
              </a:rPr>
              <a:t>Mu</a:t>
            </a:r>
            <a:r>
              <a:rPr lang="en-US" sz="2800" spc="-5" dirty="0" smtClean="0">
                <a:latin typeface="Arial"/>
                <a:cs typeface="Arial"/>
              </a:rPr>
              <a:t>bashra Fayyaz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49409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3190" algn="l"/>
              </a:tabLst>
            </a:pPr>
            <a:r>
              <a:rPr spc="-110" dirty="0"/>
              <a:t>Some</a:t>
            </a:r>
            <a:r>
              <a:rPr spc="20" dirty="0"/>
              <a:t> </a:t>
            </a:r>
            <a:r>
              <a:rPr spc="65" dirty="0"/>
              <a:t>Good	</a:t>
            </a:r>
            <a:r>
              <a:rPr spc="-9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600200"/>
            <a:ext cx="24384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733800" y="1586483"/>
            <a:ext cx="5715000" cy="3214370"/>
            <a:chOff x="3733800" y="1586483"/>
            <a:chExt cx="5715000" cy="3214370"/>
          </a:xfrm>
        </p:grpSpPr>
        <p:sp>
          <p:nvSpPr>
            <p:cNvPr id="5" name="object 5"/>
            <p:cNvSpPr/>
            <p:nvPr/>
          </p:nvSpPr>
          <p:spPr>
            <a:xfrm>
              <a:off x="3733800" y="1586483"/>
              <a:ext cx="2362200" cy="32141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74664" y="1600199"/>
              <a:ext cx="3374136" cy="320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49409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3190" algn="l"/>
              </a:tabLst>
            </a:pPr>
            <a:r>
              <a:rPr spc="-110" dirty="0"/>
              <a:t>Some</a:t>
            </a:r>
            <a:r>
              <a:rPr spc="20" dirty="0"/>
              <a:t> </a:t>
            </a:r>
            <a:r>
              <a:rPr spc="65" dirty="0"/>
              <a:t>Good	</a:t>
            </a:r>
            <a:r>
              <a:rPr spc="-9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676400"/>
            <a:ext cx="2438400" cy="3209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3800" y="1676400"/>
            <a:ext cx="2438400" cy="3209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7000" y="1671827"/>
            <a:ext cx="2590800" cy="3209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5639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Programming</a:t>
            </a:r>
            <a:r>
              <a:rPr spc="-85" dirty="0"/>
              <a:t> Assignments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200" y="1622590"/>
            <a:ext cx="8111490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0805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There will </a:t>
            </a:r>
            <a:r>
              <a:rPr sz="3000" spc="5" dirty="0">
                <a:latin typeface="Arial"/>
                <a:cs typeface="Arial"/>
              </a:rPr>
              <a:t>be </a:t>
            </a:r>
            <a:r>
              <a:rPr sz="3000" dirty="0">
                <a:latin typeface="Arial"/>
                <a:cs typeface="Arial"/>
              </a:rPr>
              <a:t>3 </a:t>
            </a:r>
            <a:r>
              <a:rPr sz="3000" spc="-5" dirty="0">
                <a:latin typeface="Arial"/>
                <a:cs typeface="Arial"/>
              </a:rPr>
              <a:t>programming assignments,  each </a:t>
            </a:r>
            <a:r>
              <a:rPr sz="3000" dirty="0">
                <a:latin typeface="Arial"/>
                <a:cs typeface="Arial"/>
              </a:rPr>
              <a:t>assignment may contains 2-4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problems.</a:t>
            </a:r>
            <a:endParaRPr sz="3000">
              <a:latin typeface="Arial"/>
              <a:cs typeface="Arial"/>
            </a:endParaRPr>
          </a:p>
          <a:p>
            <a:pPr marL="354965" marR="15557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These programming assignments </a:t>
            </a:r>
            <a:r>
              <a:rPr sz="3000" dirty="0">
                <a:latin typeface="Arial"/>
                <a:cs typeface="Arial"/>
              </a:rPr>
              <a:t>will </a:t>
            </a:r>
            <a:r>
              <a:rPr sz="3000" spc="5" dirty="0">
                <a:latin typeface="Arial"/>
                <a:cs typeface="Arial"/>
              </a:rPr>
              <a:t>be on  </a:t>
            </a:r>
            <a:r>
              <a:rPr sz="3000" spc="-5" dirty="0">
                <a:latin typeface="Arial"/>
                <a:cs typeface="Arial"/>
              </a:rPr>
              <a:t>provided </a:t>
            </a:r>
            <a:r>
              <a:rPr sz="3000" dirty="0">
                <a:latin typeface="Arial"/>
                <a:cs typeface="Arial"/>
              </a:rPr>
              <a:t>with sample </a:t>
            </a:r>
            <a:r>
              <a:rPr sz="3000" spc="-5" dirty="0">
                <a:latin typeface="Arial"/>
                <a:cs typeface="Arial"/>
              </a:rPr>
              <a:t>input/output test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cases.</a:t>
            </a:r>
            <a:endParaRPr sz="3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assignments </a:t>
            </a:r>
            <a:r>
              <a:rPr sz="3000" dirty="0">
                <a:latin typeface="Arial"/>
                <a:cs typeface="Arial"/>
              </a:rPr>
              <a:t>are </a:t>
            </a:r>
            <a:r>
              <a:rPr sz="3000" spc="5" dirty="0">
                <a:latin typeface="Arial"/>
                <a:cs typeface="Arial"/>
              </a:rPr>
              <a:t>for </a:t>
            </a:r>
            <a:r>
              <a:rPr sz="3000" spc="-5" dirty="0">
                <a:latin typeface="Arial"/>
                <a:cs typeface="Arial"/>
              </a:rPr>
              <a:t>individual,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plagiarism  will </a:t>
            </a:r>
            <a:r>
              <a:rPr sz="3000" spc="5" dirty="0">
                <a:latin typeface="Arial"/>
                <a:cs typeface="Arial"/>
              </a:rPr>
              <a:t>not </a:t>
            </a:r>
            <a:r>
              <a:rPr sz="3000" spc="-10" dirty="0">
                <a:latin typeface="Arial"/>
                <a:cs typeface="Arial"/>
              </a:rPr>
              <a:t>be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tolerated.</a:t>
            </a:r>
            <a:endParaRPr sz="3000">
              <a:latin typeface="Arial"/>
              <a:cs typeface="Arial"/>
            </a:endParaRPr>
          </a:p>
          <a:p>
            <a:pPr marL="354965" marR="129539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You </a:t>
            </a:r>
            <a:r>
              <a:rPr sz="3000" spc="-10" dirty="0">
                <a:latin typeface="Arial"/>
                <a:cs typeface="Arial"/>
              </a:rPr>
              <a:t>need </a:t>
            </a:r>
            <a:r>
              <a:rPr sz="3000" dirty="0">
                <a:latin typeface="Arial"/>
                <a:cs typeface="Arial"/>
              </a:rPr>
              <a:t>to access </a:t>
            </a:r>
            <a:r>
              <a:rPr sz="3000" spc="-5" dirty="0">
                <a:latin typeface="Arial"/>
                <a:cs typeface="Arial"/>
              </a:rPr>
              <a:t>the platform </a:t>
            </a:r>
            <a:r>
              <a:rPr sz="3000" dirty="0">
                <a:latin typeface="Arial"/>
                <a:cs typeface="Arial"/>
              </a:rPr>
              <a:t>with </a:t>
            </a:r>
            <a:r>
              <a:rPr sz="3000" spc="-5" dirty="0">
                <a:latin typeface="Arial"/>
                <a:cs typeface="Arial"/>
              </a:rPr>
              <a:t>your </a:t>
            </a:r>
            <a:r>
              <a:rPr sz="3000" spc="5" dirty="0">
                <a:latin typeface="Arial"/>
                <a:cs typeface="Arial"/>
              </a:rPr>
              <a:t>nu  </a:t>
            </a:r>
            <a:r>
              <a:rPr sz="3000" spc="-5" dirty="0">
                <a:latin typeface="Arial"/>
                <a:cs typeface="Arial"/>
              </a:rPr>
              <a:t>mail IDs.</a:t>
            </a:r>
            <a:endParaRPr sz="3000">
              <a:latin typeface="Arial"/>
              <a:cs typeface="Arial"/>
            </a:endParaRPr>
          </a:p>
          <a:p>
            <a:pPr marL="354965" marR="15240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There may </a:t>
            </a:r>
            <a:r>
              <a:rPr sz="3000" spc="-10" dirty="0">
                <a:latin typeface="Arial"/>
                <a:cs typeface="Arial"/>
              </a:rPr>
              <a:t>be </a:t>
            </a:r>
            <a:r>
              <a:rPr sz="3000" spc="-5" dirty="0">
                <a:latin typeface="Arial"/>
                <a:cs typeface="Arial"/>
              </a:rPr>
              <a:t>more hidden test-cases for </a:t>
            </a:r>
            <a:r>
              <a:rPr sz="3000" spc="5" dirty="0">
                <a:latin typeface="Arial"/>
                <a:cs typeface="Arial"/>
              </a:rPr>
              <a:t>the  </a:t>
            </a:r>
            <a:r>
              <a:rPr sz="3000" spc="-5" dirty="0">
                <a:latin typeface="Arial"/>
                <a:cs typeface="Arial"/>
              </a:rPr>
              <a:t>problems.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5639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Programming</a:t>
            </a:r>
            <a:r>
              <a:rPr spc="-85" dirty="0"/>
              <a:t> Assignments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200" y="1529509"/>
            <a:ext cx="8235950" cy="44615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Deadline and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Penalty</a:t>
            </a:r>
            <a:endParaRPr sz="3000">
              <a:latin typeface="Arial"/>
              <a:cs typeface="Arial"/>
            </a:endParaRPr>
          </a:p>
          <a:p>
            <a:pPr marL="683260" marR="904875" lvl="1" indent="-326390">
              <a:lnSpc>
                <a:spcPct val="100000"/>
              </a:lnSpc>
              <a:spcBef>
                <a:spcPts val="640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</a:tabLst>
            </a:pPr>
            <a:r>
              <a:rPr sz="2600" dirty="0">
                <a:latin typeface="Arial"/>
                <a:cs typeface="Arial"/>
              </a:rPr>
              <a:t>Deadline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mentioned </a:t>
            </a:r>
            <a:r>
              <a:rPr sz="2600" spc="-5" dirty="0">
                <a:latin typeface="Arial"/>
                <a:cs typeface="Arial"/>
              </a:rPr>
              <a:t>for each </a:t>
            </a:r>
            <a:r>
              <a:rPr sz="2600" dirty="0">
                <a:latin typeface="Arial"/>
                <a:cs typeface="Arial"/>
              </a:rPr>
              <a:t>Programming  Assignment (Usually 2 weeks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time)</a:t>
            </a:r>
            <a:endParaRPr sz="2600">
              <a:latin typeface="Arial"/>
              <a:cs typeface="Arial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625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  <a:tab pos="5630545" algn="l"/>
              </a:tabLst>
            </a:pPr>
            <a:r>
              <a:rPr sz="2600" dirty="0">
                <a:latin typeface="Arial"/>
                <a:cs typeface="Arial"/>
              </a:rPr>
              <a:t>After </a:t>
            </a:r>
            <a:r>
              <a:rPr sz="2600" spc="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deadline – </a:t>
            </a:r>
            <a:r>
              <a:rPr sz="2600" spc="-5" dirty="0">
                <a:latin typeface="Arial"/>
                <a:cs typeface="Arial"/>
              </a:rPr>
              <a:t>there </a:t>
            </a:r>
            <a:r>
              <a:rPr sz="2600" spc="-10" dirty="0">
                <a:latin typeface="Arial"/>
                <a:cs typeface="Arial"/>
              </a:rPr>
              <a:t>will </a:t>
            </a:r>
            <a:r>
              <a:rPr sz="2600" spc="5" dirty="0">
                <a:latin typeface="Arial"/>
                <a:cs typeface="Arial"/>
              </a:rPr>
              <a:t>be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penalty </a:t>
            </a:r>
            <a:r>
              <a:rPr sz="2600" spc="5" dirty="0">
                <a:latin typeface="Arial"/>
                <a:cs typeface="Arial"/>
              </a:rPr>
              <a:t>of 25% </a:t>
            </a:r>
            <a:r>
              <a:rPr sz="2600" spc="-5" dirty="0">
                <a:latin typeface="Arial"/>
                <a:cs typeface="Arial"/>
              </a:rPr>
              <a:t>if  the </a:t>
            </a:r>
            <a:r>
              <a:rPr sz="2600" spc="5" dirty="0">
                <a:latin typeface="Arial"/>
                <a:cs typeface="Arial"/>
              </a:rPr>
              <a:t>assignment </a:t>
            </a:r>
            <a:r>
              <a:rPr sz="2600" dirty="0">
                <a:latin typeface="Arial"/>
                <a:cs typeface="Arial"/>
              </a:rPr>
              <a:t>submitted after first </a:t>
            </a:r>
            <a:r>
              <a:rPr sz="2600" spc="5" dirty="0">
                <a:latin typeface="Arial"/>
                <a:cs typeface="Arial"/>
              </a:rPr>
              <a:t>48 hours, </a:t>
            </a:r>
            <a:r>
              <a:rPr sz="2600" spc="-5" dirty="0">
                <a:latin typeface="Arial"/>
                <a:cs typeface="Arial"/>
              </a:rPr>
              <a:t>for  </a:t>
            </a:r>
            <a:r>
              <a:rPr sz="2600" spc="5" dirty="0">
                <a:latin typeface="Arial"/>
                <a:cs typeface="Arial"/>
              </a:rPr>
              <a:t>each </a:t>
            </a:r>
            <a:r>
              <a:rPr sz="2600" spc="-10" dirty="0">
                <a:latin typeface="Arial"/>
                <a:cs typeface="Arial"/>
              </a:rPr>
              <a:t>48 </a:t>
            </a:r>
            <a:r>
              <a:rPr sz="2600" dirty="0">
                <a:latin typeface="Arial"/>
                <a:cs typeface="Arial"/>
              </a:rPr>
              <a:t>hours </a:t>
            </a: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reduced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25%	</a:t>
            </a:r>
            <a:r>
              <a:rPr sz="2600" spc="5" dirty="0">
                <a:latin typeface="Arial"/>
                <a:cs typeface="Arial"/>
              </a:rPr>
              <a:t>hence </a:t>
            </a:r>
            <a:r>
              <a:rPr sz="2600" spc="-5" dirty="0">
                <a:latin typeface="Arial"/>
                <a:cs typeface="Arial"/>
              </a:rPr>
              <a:t>there </a:t>
            </a:r>
            <a:r>
              <a:rPr sz="2600" dirty="0">
                <a:latin typeface="Arial"/>
                <a:cs typeface="Arial"/>
              </a:rPr>
              <a:t>will  </a:t>
            </a:r>
            <a:r>
              <a:rPr sz="2600" spc="5" dirty="0">
                <a:latin typeface="Arial"/>
                <a:cs typeface="Arial"/>
              </a:rPr>
              <a:t>be no </a:t>
            </a:r>
            <a:r>
              <a:rPr sz="2600" dirty="0">
                <a:latin typeface="Arial"/>
                <a:cs typeface="Arial"/>
              </a:rPr>
              <a:t>marks after 8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days.</a:t>
            </a:r>
            <a:endParaRPr sz="2600">
              <a:latin typeface="Arial"/>
              <a:cs typeface="Arial"/>
            </a:endParaRPr>
          </a:p>
          <a:p>
            <a:pPr marL="683260" marR="779145" lvl="1" indent="-326390">
              <a:lnSpc>
                <a:spcPct val="100000"/>
              </a:lnSpc>
              <a:spcBef>
                <a:spcPts val="625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</a:tabLst>
            </a:pPr>
            <a:r>
              <a:rPr sz="2600" spc="5" dirty="0">
                <a:latin typeface="Arial"/>
                <a:cs typeface="Arial"/>
              </a:rPr>
              <a:t>Marks </a:t>
            </a:r>
            <a:r>
              <a:rPr sz="2600" spc="-10" dirty="0">
                <a:latin typeface="Arial"/>
                <a:cs typeface="Arial"/>
              </a:rPr>
              <a:t>are </a:t>
            </a:r>
            <a:r>
              <a:rPr sz="2600" dirty="0">
                <a:latin typeface="Arial"/>
                <a:cs typeface="Arial"/>
              </a:rPr>
              <a:t>only given </a:t>
            </a:r>
            <a:r>
              <a:rPr sz="2600" spc="-5" dirty="0">
                <a:latin typeface="Arial"/>
                <a:cs typeface="Arial"/>
              </a:rPr>
              <a:t>if the </a:t>
            </a:r>
            <a:r>
              <a:rPr sz="2600" dirty="0">
                <a:latin typeface="Arial"/>
                <a:cs typeface="Arial"/>
              </a:rPr>
              <a:t>submission passed  plagiarism </a:t>
            </a:r>
            <a:r>
              <a:rPr sz="2600" spc="5" dirty="0">
                <a:latin typeface="Arial"/>
                <a:cs typeface="Arial"/>
              </a:rPr>
              <a:t>check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manual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check.</a:t>
            </a:r>
            <a:endParaRPr sz="260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625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</a:tabLst>
            </a:pPr>
            <a:r>
              <a:rPr sz="2600" dirty="0">
                <a:latin typeface="Arial"/>
                <a:cs typeface="Arial"/>
              </a:rPr>
              <a:t>Plagiarism </a:t>
            </a:r>
            <a:r>
              <a:rPr sz="2600" spc="5" dirty="0">
                <a:latin typeface="Arial"/>
                <a:cs typeface="Arial"/>
              </a:rPr>
              <a:t>cases </a:t>
            </a:r>
            <a:r>
              <a:rPr sz="2600" dirty="0">
                <a:latin typeface="Arial"/>
                <a:cs typeface="Arial"/>
              </a:rPr>
              <a:t>may </a:t>
            </a:r>
            <a:r>
              <a:rPr sz="2600" spc="-10" dirty="0">
                <a:latin typeface="Arial"/>
                <a:cs typeface="Arial"/>
              </a:rPr>
              <a:t>be </a:t>
            </a:r>
            <a:r>
              <a:rPr sz="2600" dirty="0">
                <a:latin typeface="Arial"/>
                <a:cs typeface="Arial"/>
              </a:rPr>
              <a:t>awarded </a:t>
            </a:r>
            <a:r>
              <a:rPr sz="2600" spc="5" dirty="0">
                <a:latin typeface="Arial"/>
                <a:cs typeface="Arial"/>
              </a:rPr>
              <a:t>an </a:t>
            </a:r>
            <a:r>
              <a:rPr sz="2600" dirty="0">
                <a:latin typeface="Arial"/>
                <a:cs typeface="Arial"/>
              </a:rPr>
              <a:t>F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grade.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1692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Q</a:t>
            </a:r>
            <a:r>
              <a:rPr spc="-45" dirty="0"/>
              <a:t>u</a:t>
            </a:r>
            <a:r>
              <a:rPr spc="-210" dirty="0"/>
              <a:t>i</a:t>
            </a:r>
            <a:r>
              <a:rPr spc="-60" dirty="0"/>
              <a:t>zz</a:t>
            </a:r>
            <a:r>
              <a:rPr spc="-145" dirty="0"/>
              <a:t>e</a:t>
            </a:r>
            <a:r>
              <a:rPr spc="-10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569" y="1622590"/>
            <a:ext cx="684022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There will </a:t>
            </a:r>
            <a:r>
              <a:rPr sz="3000" spc="5" dirty="0">
                <a:latin typeface="Arial"/>
                <a:cs typeface="Arial"/>
              </a:rPr>
              <a:t>be </a:t>
            </a:r>
            <a:r>
              <a:rPr sz="3000" spc="-10" dirty="0">
                <a:latin typeface="Arial"/>
                <a:cs typeface="Arial"/>
              </a:rPr>
              <a:t>4-5 </a:t>
            </a:r>
            <a:r>
              <a:rPr sz="3000" spc="-5" dirty="0">
                <a:latin typeface="Arial"/>
                <a:cs typeface="Arial"/>
              </a:rPr>
              <a:t>quizzes </a:t>
            </a:r>
            <a:r>
              <a:rPr sz="3000" dirty="0">
                <a:latin typeface="Arial"/>
                <a:cs typeface="Arial"/>
              </a:rPr>
              <a:t>– all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surprise  quizzes</a:t>
            </a:r>
            <a:endParaRPr sz="3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Best </a:t>
            </a:r>
            <a:r>
              <a:rPr sz="3000" dirty="0">
                <a:latin typeface="Arial"/>
                <a:cs typeface="Arial"/>
              </a:rPr>
              <a:t>n-1 will </a:t>
            </a:r>
            <a:r>
              <a:rPr sz="3000" spc="5" dirty="0">
                <a:latin typeface="Arial"/>
                <a:cs typeface="Arial"/>
              </a:rPr>
              <a:t>be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counted</a:t>
            </a:r>
            <a:endParaRPr sz="3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Weightage </a:t>
            </a:r>
            <a:r>
              <a:rPr sz="3000" spc="5" dirty="0">
                <a:latin typeface="Arial"/>
                <a:cs typeface="Arial"/>
              </a:rPr>
              <a:t>05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%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31838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Midterm</a:t>
            </a:r>
            <a:r>
              <a:rPr spc="-70" dirty="0"/>
              <a:t> </a:t>
            </a:r>
            <a:r>
              <a:rPr spc="-50" dirty="0"/>
              <a:t>Exam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200" y="1698763"/>
            <a:ext cx="781430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5" dirty="0">
                <a:latin typeface="Arial"/>
                <a:cs typeface="Arial"/>
              </a:rPr>
              <a:t>Two </a:t>
            </a:r>
            <a:r>
              <a:rPr sz="3000" spc="-5" dirty="0">
                <a:latin typeface="Arial"/>
                <a:cs typeface="Arial"/>
              </a:rPr>
              <a:t>midterm exams </a:t>
            </a:r>
            <a:r>
              <a:rPr sz="3000" dirty="0">
                <a:latin typeface="Arial"/>
                <a:cs typeface="Arial"/>
              </a:rPr>
              <a:t>– </a:t>
            </a:r>
            <a:r>
              <a:rPr sz="3000" spc="-5" dirty="0">
                <a:latin typeface="Arial"/>
                <a:cs typeface="Arial"/>
              </a:rPr>
              <a:t>one </a:t>
            </a:r>
            <a:r>
              <a:rPr sz="3000" dirty="0">
                <a:latin typeface="Arial"/>
                <a:cs typeface="Arial"/>
              </a:rPr>
              <a:t>hour </a:t>
            </a:r>
            <a:r>
              <a:rPr sz="3000" spc="5" dirty="0">
                <a:latin typeface="Arial"/>
                <a:cs typeface="Arial"/>
              </a:rPr>
              <a:t>each </a:t>
            </a:r>
            <a:r>
              <a:rPr sz="3000" spc="-10" dirty="0">
                <a:latin typeface="Arial"/>
                <a:cs typeface="Arial"/>
              </a:rPr>
              <a:t>as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per  </a:t>
            </a:r>
            <a:r>
              <a:rPr sz="3000" dirty="0">
                <a:latin typeface="Arial"/>
                <a:cs typeface="Arial"/>
              </a:rPr>
              <a:t>policy.</a:t>
            </a:r>
            <a:endParaRPr sz="3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Weight </a:t>
            </a:r>
            <a:r>
              <a:rPr sz="3000" spc="-10" dirty="0">
                <a:latin typeface="Arial"/>
                <a:cs typeface="Arial"/>
              </a:rPr>
              <a:t>10 </a:t>
            </a:r>
            <a:r>
              <a:rPr sz="3000" dirty="0">
                <a:latin typeface="Arial"/>
                <a:cs typeface="Arial"/>
              </a:rPr>
              <a:t>%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each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2416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Final</a:t>
            </a:r>
            <a:r>
              <a:rPr spc="-55" dirty="0"/>
              <a:t> </a:t>
            </a:r>
            <a:r>
              <a:rPr spc="-50" dirty="0"/>
              <a:t>Exam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200" y="1531171"/>
            <a:ext cx="7606665" cy="11226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There will </a:t>
            </a:r>
            <a:r>
              <a:rPr sz="3000" spc="5" dirty="0">
                <a:latin typeface="Arial"/>
                <a:cs typeface="Arial"/>
              </a:rPr>
              <a:t>be </a:t>
            </a:r>
            <a:r>
              <a:rPr sz="3000" dirty="0">
                <a:latin typeface="Arial"/>
                <a:cs typeface="Arial"/>
              </a:rPr>
              <a:t>a 3 </a:t>
            </a:r>
            <a:r>
              <a:rPr sz="3000" spc="-5" dirty="0">
                <a:latin typeface="Arial"/>
                <a:cs typeface="Arial"/>
              </a:rPr>
              <a:t>hours exam </a:t>
            </a:r>
            <a:r>
              <a:rPr sz="3000" spc="5" dirty="0">
                <a:latin typeface="Arial"/>
                <a:cs typeface="Arial"/>
              </a:rPr>
              <a:t>as </a:t>
            </a:r>
            <a:r>
              <a:rPr sz="3000" spc="-5" dirty="0">
                <a:latin typeface="Arial"/>
                <a:cs typeface="Arial"/>
              </a:rPr>
              <a:t>per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policy.</a:t>
            </a:r>
            <a:endParaRPr sz="3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Weightage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50%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38557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Class</a:t>
            </a:r>
            <a:r>
              <a:rPr spc="-10" dirty="0"/>
              <a:t> </a:t>
            </a:r>
            <a:r>
              <a:rPr spc="-65" dirty="0"/>
              <a:t>Participation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200" y="1698763"/>
            <a:ext cx="7560309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99085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Very </a:t>
            </a:r>
            <a:r>
              <a:rPr sz="3000" spc="-5" dirty="0">
                <a:latin typeface="Arial"/>
                <a:cs typeface="Arial"/>
              </a:rPr>
              <a:t>important instrument for creating </a:t>
            </a:r>
            <a:r>
              <a:rPr sz="3000" spc="5" dirty="0">
                <a:latin typeface="Arial"/>
                <a:cs typeface="Arial"/>
              </a:rPr>
              <a:t>an  </a:t>
            </a:r>
            <a:r>
              <a:rPr sz="3000" spc="-5" dirty="0">
                <a:latin typeface="Arial"/>
                <a:cs typeface="Arial"/>
              </a:rPr>
              <a:t>impact.</a:t>
            </a:r>
            <a:endParaRPr sz="3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 </a:t>
            </a:r>
            <a:r>
              <a:rPr sz="3000" spc="-5" dirty="0">
                <a:latin typeface="Arial"/>
                <a:cs typeface="Arial"/>
              </a:rPr>
              <a:t>appreciate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questioning…</a:t>
            </a:r>
            <a:endParaRPr sz="3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There will </a:t>
            </a:r>
            <a:r>
              <a:rPr sz="3000" spc="5" dirty="0">
                <a:latin typeface="Arial"/>
                <a:cs typeface="Arial"/>
              </a:rPr>
              <a:t>be </a:t>
            </a:r>
            <a:r>
              <a:rPr sz="3000" spc="-10" dirty="0">
                <a:latin typeface="Arial"/>
                <a:cs typeface="Arial"/>
              </a:rPr>
              <a:t>no </a:t>
            </a:r>
            <a:r>
              <a:rPr sz="3000" spc="-5" dirty="0">
                <a:latin typeface="Arial"/>
                <a:cs typeface="Arial"/>
              </a:rPr>
              <a:t>marks </a:t>
            </a:r>
            <a:r>
              <a:rPr sz="3000" spc="5" dirty="0">
                <a:latin typeface="Arial"/>
                <a:cs typeface="Arial"/>
              </a:rPr>
              <a:t>for </a:t>
            </a:r>
            <a:r>
              <a:rPr sz="3000" spc="10" dirty="0">
                <a:latin typeface="Arial"/>
                <a:cs typeface="Arial"/>
              </a:rPr>
              <a:t>it </a:t>
            </a:r>
            <a:r>
              <a:rPr sz="3000" spc="-5" dirty="0">
                <a:latin typeface="Arial"/>
                <a:cs typeface="Arial"/>
              </a:rPr>
              <a:t>but </a:t>
            </a:r>
            <a:r>
              <a:rPr sz="3000" spc="-10" dirty="0">
                <a:latin typeface="Arial"/>
                <a:cs typeface="Arial"/>
              </a:rPr>
              <a:t>make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sure  </a:t>
            </a:r>
            <a:r>
              <a:rPr sz="3000" dirty="0">
                <a:latin typeface="Arial"/>
                <a:cs typeface="Arial"/>
              </a:rPr>
              <a:t>everyone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participate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28981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Class</a:t>
            </a:r>
            <a:r>
              <a:rPr spc="-45" dirty="0"/>
              <a:t> </a:t>
            </a:r>
            <a:r>
              <a:rPr spc="-50" dirty="0"/>
              <a:t>Projects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200" y="1546417"/>
            <a:ext cx="8065770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There will </a:t>
            </a:r>
            <a:r>
              <a:rPr sz="3000" spc="5" dirty="0">
                <a:latin typeface="Arial"/>
                <a:cs typeface="Arial"/>
              </a:rPr>
              <a:t>be </a:t>
            </a:r>
            <a:r>
              <a:rPr sz="3000" dirty="0">
                <a:latin typeface="Arial"/>
                <a:cs typeface="Arial"/>
              </a:rPr>
              <a:t>a class project -You </a:t>
            </a:r>
            <a:r>
              <a:rPr sz="3000" spc="-10" dirty="0">
                <a:latin typeface="Arial"/>
                <a:cs typeface="Arial"/>
              </a:rPr>
              <a:t>can </a:t>
            </a:r>
            <a:r>
              <a:rPr sz="3000" spc="-5" dirty="0">
                <a:latin typeface="Arial"/>
                <a:cs typeface="Arial"/>
              </a:rPr>
              <a:t>have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2-  </a:t>
            </a:r>
            <a:r>
              <a:rPr sz="3000" dirty="0">
                <a:latin typeface="Arial"/>
                <a:cs typeface="Arial"/>
              </a:rPr>
              <a:t>3 members- </a:t>
            </a:r>
            <a:r>
              <a:rPr sz="3000" spc="-5" dirty="0">
                <a:latin typeface="Arial"/>
                <a:cs typeface="Arial"/>
              </a:rPr>
              <a:t>members </a:t>
            </a:r>
            <a:r>
              <a:rPr sz="3000" dirty="0">
                <a:latin typeface="Arial"/>
                <a:cs typeface="Arial"/>
              </a:rPr>
              <a:t>allow </a:t>
            </a:r>
            <a:r>
              <a:rPr sz="3000" spc="-5" dirty="0">
                <a:latin typeface="Arial"/>
                <a:cs typeface="Arial"/>
              </a:rPr>
              <a:t>within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sections.</a:t>
            </a:r>
            <a:endParaRPr sz="3000" dirty="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Weightage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10%</a:t>
            </a:r>
            <a:endParaRPr sz="3000" dirty="0">
              <a:latin typeface="Arial"/>
              <a:cs typeface="Arial"/>
            </a:endParaRPr>
          </a:p>
          <a:p>
            <a:pPr marL="354965" marR="697230" indent="-342900" algn="just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“Theme” for CS201- </a:t>
            </a:r>
            <a:r>
              <a:rPr sz="3000" dirty="0">
                <a:latin typeface="Arial"/>
                <a:cs typeface="Arial"/>
              </a:rPr>
              <a:t>Data </a:t>
            </a:r>
            <a:r>
              <a:rPr sz="3000" spc="-5" dirty="0">
                <a:latin typeface="Arial"/>
                <a:cs typeface="Arial"/>
              </a:rPr>
              <a:t>Structures  </a:t>
            </a:r>
            <a:r>
              <a:rPr sz="3000" dirty="0">
                <a:latin typeface="Arial"/>
                <a:cs typeface="Arial"/>
              </a:rPr>
              <a:t>class </a:t>
            </a:r>
            <a:r>
              <a:rPr sz="3000" spc="-5" dirty="0">
                <a:latin typeface="Arial"/>
                <a:cs typeface="Arial"/>
              </a:rPr>
              <a:t>project is “Data Structures </a:t>
            </a:r>
            <a:r>
              <a:rPr sz="3000" spc="5" dirty="0">
                <a:latin typeface="Arial"/>
                <a:cs typeface="Arial"/>
              </a:rPr>
              <a:t>for </a:t>
            </a:r>
            <a:r>
              <a:rPr sz="3000" spc="-5" dirty="0">
                <a:latin typeface="Arial"/>
                <a:cs typeface="Arial"/>
              </a:rPr>
              <a:t>Large  Datasets”</a:t>
            </a:r>
            <a:endParaRPr sz="3000" dirty="0">
              <a:latin typeface="Arial"/>
              <a:cs typeface="Arial"/>
            </a:endParaRPr>
          </a:p>
          <a:p>
            <a:pPr marL="354965" marR="765810" indent="-342900" algn="just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5600" algn="l"/>
              </a:tabLst>
            </a:pPr>
            <a:r>
              <a:rPr sz="3000" spc="-10" dirty="0">
                <a:latin typeface="Arial"/>
                <a:cs typeface="Arial"/>
              </a:rPr>
              <a:t>We </a:t>
            </a:r>
            <a:r>
              <a:rPr sz="3000" dirty="0">
                <a:latin typeface="Arial"/>
                <a:cs typeface="Arial"/>
              </a:rPr>
              <a:t>will </a:t>
            </a:r>
            <a:r>
              <a:rPr sz="3000" spc="-5" dirty="0">
                <a:latin typeface="Arial"/>
                <a:cs typeface="Arial"/>
              </a:rPr>
              <a:t>have </a:t>
            </a:r>
            <a:r>
              <a:rPr sz="3000" dirty="0" smtClean="0">
                <a:latin typeface="Arial"/>
                <a:cs typeface="Arial"/>
              </a:rPr>
              <a:t>3-4 </a:t>
            </a:r>
            <a:r>
              <a:rPr sz="3000" spc="-5" dirty="0">
                <a:latin typeface="Arial"/>
                <a:cs typeface="Arial"/>
              </a:rPr>
              <a:t>meeting </a:t>
            </a:r>
            <a:r>
              <a:rPr sz="3000" dirty="0">
                <a:latin typeface="Arial"/>
                <a:cs typeface="Arial"/>
              </a:rPr>
              <a:t>during</a:t>
            </a:r>
            <a:r>
              <a:rPr sz="3000" spc="-1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the  course for the </a:t>
            </a:r>
            <a:r>
              <a:rPr sz="3000" dirty="0">
                <a:latin typeface="Arial"/>
                <a:cs typeface="Arial"/>
              </a:rPr>
              <a:t>class </a:t>
            </a:r>
            <a:r>
              <a:rPr sz="3000" spc="-5" dirty="0">
                <a:latin typeface="Arial"/>
                <a:cs typeface="Arial"/>
              </a:rPr>
              <a:t>projects.</a:t>
            </a:r>
            <a:endParaRPr sz="3000" dirty="0">
              <a:latin typeface="Arial"/>
              <a:cs typeface="Arial"/>
            </a:endParaRPr>
          </a:p>
          <a:p>
            <a:pPr marL="354965" marR="1295400" indent="-342900" algn="just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Class project </a:t>
            </a:r>
            <a:r>
              <a:rPr sz="3000" dirty="0">
                <a:latin typeface="Arial"/>
                <a:cs typeface="Arial"/>
              </a:rPr>
              <a:t>call </a:t>
            </a:r>
            <a:r>
              <a:rPr sz="3000" spc="5" dirty="0">
                <a:latin typeface="Arial"/>
                <a:cs typeface="Arial"/>
              </a:rPr>
              <a:t>and </a:t>
            </a:r>
            <a:r>
              <a:rPr sz="3000" dirty="0">
                <a:latin typeface="Arial"/>
                <a:cs typeface="Arial"/>
              </a:rPr>
              <a:t>schedule will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be  </a:t>
            </a:r>
            <a:r>
              <a:rPr sz="3000" spc="-5" dirty="0">
                <a:latin typeface="Arial"/>
                <a:cs typeface="Arial"/>
              </a:rPr>
              <a:t>announced </a:t>
            </a:r>
            <a:r>
              <a:rPr sz="3000" spc="5" dirty="0">
                <a:latin typeface="Arial"/>
                <a:cs typeface="Arial"/>
              </a:rPr>
              <a:t>on </a:t>
            </a:r>
            <a:r>
              <a:rPr sz="3000" dirty="0">
                <a:latin typeface="Arial"/>
                <a:cs typeface="Arial"/>
              </a:rPr>
              <a:t>slate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later.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28981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Class</a:t>
            </a:r>
            <a:r>
              <a:rPr spc="-45" dirty="0"/>
              <a:t> </a:t>
            </a:r>
            <a:r>
              <a:rPr spc="-50" dirty="0"/>
              <a:t>Projects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200" y="1453402"/>
            <a:ext cx="7721600" cy="41440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3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Call for </a:t>
            </a:r>
            <a:r>
              <a:rPr sz="3000" dirty="0">
                <a:latin typeface="Arial"/>
                <a:cs typeface="Arial"/>
              </a:rPr>
              <a:t>class </a:t>
            </a:r>
            <a:r>
              <a:rPr sz="3000" spc="-5" dirty="0">
                <a:latin typeface="Arial"/>
                <a:cs typeface="Arial"/>
              </a:rPr>
              <a:t>project</a:t>
            </a:r>
            <a:endParaRPr sz="3000">
              <a:latin typeface="Arial"/>
              <a:cs typeface="Arial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640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</a:tabLst>
            </a:pPr>
            <a:r>
              <a:rPr sz="2600" spc="5" dirty="0">
                <a:latin typeface="Arial"/>
                <a:cs typeface="Arial"/>
              </a:rPr>
              <a:t>You </a:t>
            </a:r>
            <a:r>
              <a:rPr sz="2600" dirty="0">
                <a:latin typeface="Arial"/>
                <a:cs typeface="Arial"/>
              </a:rPr>
              <a:t>need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submit a proposal mentioning team  members </a:t>
            </a:r>
            <a:r>
              <a:rPr sz="2600" spc="5" dirty="0">
                <a:latin typeface="Arial"/>
                <a:cs typeface="Arial"/>
              </a:rPr>
              <a:t>name, </a:t>
            </a:r>
            <a:r>
              <a:rPr sz="2600" dirty="0">
                <a:latin typeface="Arial"/>
                <a:cs typeface="Arial"/>
              </a:rPr>
              <a:t>project </a:t>
            </a:r>
            <a:r>
              <a:rPr sz="2600" spc="-10" dirty="0">
                <a:latin typeface="Arial"/>
                <a:cs typeface="Arial"/>
              </a:rPr>
              <a:t>title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10" dirty="0">
                <a:latin typeface="Arial"/>
                <a:cs typeface="Arial"/>
              </a:rPr>
              <a:t>brief  </a:t>
            </a:r>
            <a:r>
              <a:rPr sz="2600" dirty="0">
                <a:latin typeface="Arial"/>
                <a:cs typeface="Arial"/>
              </a:rPr>
              <a:t>description about </a:t>
            </a:r>
            <a:r>
              <a:rPr sz="2600" spc="-5" dirty="0">
                <a:latin typeface="Arial"/>
                <a:cs typeface="Arial"/>
              </a:rPr>
              <a:t>the project. </a:t>
            </a:r>
            <a:r>
              <a:rPr sz="2600" dirty="0">
                <a:latin typeface="Arial"/>
                <a:cs typeface="Arial"/>
              </a:rPr>
              <a:t>( 1 </a:t>
            </a:r>
            <a:r>
              <a:rPr sz="2600" spc="-5" dirty="0">
                <a:latin typeface="Arial"/>
                <a:cs typeface="Arial"/>
              </a:rPr>
              <a:t>mark </a:t>
            </a:r>
            <a:r>
              <a:rPr sz="2600" spc="5" dirty="0">
                <a:latin typeface="Arial"/>
                <a:cs typeface="Arial"/>
              </a:rPr>
              <a:t>for each  </a:t>
            </a:r>
            <a:r>
              <a:rPr sz="2600" dirty="0">
                <a:latin typeface="Arial"/>
                <a:cs typeface="Arial"/>
              </a:rPr>
              <a:t>submitted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proposal)</a:t>
            </a:r>
            <a:endParaRPr sz="260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625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</a:tabLst>
            </a:pPr>
            <a:r>
              <a:rPr sz="2600" dirty="0">
                <a:latin typeface="Arial"/>
                <a:cs typeface="Arial"/>
              </a:rPr>
              <a:t>Class Project Demos – 2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marks</a:t>
            </a:r>
            <a:endParaRPr sz="260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625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</a:tabLst>
            </a:pPr>
            <a:r>
              <a:rPr sz="2600" dirty="0">
                <a:latin typeface="Arial"/>
                <a:cs typeface="Arial"/>
              </a:rPr>
              <a:t>Code review – 2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marks</a:t>
            </a:r>
            <a:endParaRPr sz="260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620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</a:tabLst>
            </a:pPr>
            <a:r>
              <a:rPr sz="2600" dirty="0">
                <a:latin typeface="Arial"/>
                <a:cs typeface="Arial"/>
              </a:rPr>
              <a:t>Idea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completion – 4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marks</a:t>
            </a:r>
            <a:endParaRPr sz="260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625"/>
              </a:spcBef>
              <a:buClr>
                <a:srgbClr val="3B802F"/>
              </a:buClr>
              <a:buSzPct val="59615"/>
              <a:buFont typeface="Georgia"/>
              <a:buChar char=""/>
              <a:tabLst>
                <a:tab pos="682625" algn="l"/>
                <a:tab pos="683895" algn="l"/>
              </a:tabLst>
            </a:pPr>
            <a:r>
              <a:rPr sz="2600" dirty="0">
                <a:latin typeface="Arial"/>
                <a:cs typeface="Arial"/>
              </a:rPr>
              <a:t>Project </a:t>
            </a:r>
            <a:r>
              <a:rPr sz="2600" spc="-5" dirty="0">
                <a:latin typeface="Arial"/>
                <a:cs typeface="Arial"/>
              </a:rPr>
              <a:t>report </a:t>
            </a:r>
            <a:r>
              <a:rPr sz="2600" dirty="0">
                <a:latin typeface="Arial"/>
                <a:cs typeface="Arial"/>
              </a:rPr>
              <a:t>– 1 </a:t>
            </a:r>
            <a:r>
              <a:rPr sz="2600" spc="-5" dirty="0">
                <a:latin typeface="Arial"/>
                <a:cs typeface="Arial"/>
              </a:rPr>
              <a:t>mark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A</a:t>
            </a:r>
            <a:r>
              <a:rPr spc="-215" dirty="0"/>
              <a:t>g</a:t>
            </a:r>
            <a:r>
              <a:rPr spc="-145" dirty="0"/>
              <a:t>e</a:t>
            </a:r>
            <a:r>
              <a:rPr spc="35" dirty="0"/>
              <a:t>n</a:t>
            </a:r>
            <a:r>
              <a:rPr dirty="0"/>
              <a:t>d</a:t>
            </a:r>
            <a:r>
              <a:rPr spc="-16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04" y="1316909"/>
            <a:ext cx="5262245" cy="390876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384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Introduction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Course </a:t>
            </a:r>
            <a:r>
              <a:rPr sz="2600">
                <a:latin typeface="Arial"/>
                <a:cs typeface="Arial"/>
              </a:rPr>
              <a:t>&amp;</a:t>
            </a:r>
            <a:r>
              <a:rPr sz="2600" spc="-40">
                <a:latin typeface="Arial"/>
                <a:cs typeface="Arial"/>
              </a:rPr>
              <a:t> </a:t>
            </a:r>
            <a:r>
              <a:rPr sz="2600" spc="5" smtClean="0">
                <a:latin typeface="Arial"/>
                <a:cs typeface="Arial"/>
              </a:rPr>
              <a:t>Conduct</a:t>
            </a:r>
            <a:endParaRPr lang="en-US" sz="2600" spc="5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384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2600" smtClean="0">
                <a:latin typeface="Arial"/>
                <a:cs typeface="Arial"/>
              </a:rPr>
              <a:t>Description</a:t>
            </a:r>
            <a:endParaRPr lang="en-US" sz="26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384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2600" spc="-5" smtClean="0">
                <a:latin typeface="Arial"/>
                <a:cs typeface="Arial"/>
              </a:rPr>
              <a:t>Grading</a:t>
            </a:r>
            <a:r>
              <a:rPr sz="2600" spc="-15" smtClean="0">
                <a:latin typeface="Arial"/>
                <a:cs typeface="Arial"/>
              </a:rPr>
              <a:t> </a:t>
            </a:r>
            <a:r>
              <a:rPr sz="2600" smtClean="0">
                <a:latin typeface="Arial"/>
                <a:cs typeface="Arial"/>
              </a:rPr>
              <a:t>Scheme</a:t>
            </a:r>
            <a:endParaRPr lang="en-US" sz="26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384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lang="en-US" sz="2600" dirty="0" smtClean="0">
                <a:latin typeface="Arial"/>
                <a:cs typeface="Arial"/>
              </a:rPr>
              <a:t>Textbook</a:t>
            </a:r>
            <a:endParaRPr lang="en-US" sz="26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384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lang="en-US" sz="2600" dirty="0" smtClean="0">
                <a:latin typeface="Arial"/>
                <a:cs typeface="Arial"/>
              </a:rPr>
              <a:t>Assignments</a:t>
            </a:r>
            <a:endParaRPr lang="en-US" sz="26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384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2600" smtClean="0">
                <a:latin typeface="Arial"/>
                <a:cs typeface="Arial"/>
              </a:rPr>
              <a:t>Quizzes</a:t>
            </a:r>
            <a:endParaRPr lang="en-US" sz="26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384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lang="en-US" sz="2600" dirty="0" smtClean="0">
                <a:latin typeface="Arial"/>
                <a:cs typeface="Arial"/>
              </a:rPr>
              <a:t>Course</a:t>
            </a:r>
            <a:r>
              <a:rPr lang="en-US" sz="2600" spc="-15" dirty="0" smtClean="0">
                <a:latin typeface="Arial"/>
                <a:cs typeface="Arial"/>
              </a:rPr>
              <a:t> Outline</a:t>
            </a:r>
            <a:endParaRPr lang="en-US" sz="2600" dirty="0" smtClean="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625"/>
              </a:spcBef>
              <a:buClr>
                <a:srgbClr val="3B802F"/>
              </a:buClr>
              <a:buSzPct val="59615"/>
              <a:tabLst>
                <a:tab pos="683260" algn="l"/>
                <a:tab pos="683895" algn="l"/>
              </a:tabLst>
            </a:pPr>
            <a:endParaRPr lang="en-US" sz="26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25806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Weekly</a:t>
            </a:r>
            <a:r>
              <a:rPr spc="-105" dirty="0"/>
              <a:t> </a:t>
            </a:r>
            <a:r>
              <a:rPr spc="-75" dirty="0"/>
              <a:t>Plan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303" y="1469136"/>
          <a:ext cx="8228965" cy="4949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/>
                <a:gridCol w="5407025"/>
                <a:gridCol w="1453515"/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60"/>
                        </a:lnSpc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Topics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Chapters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67945">
                        <a:lnSpc>
                          <a:spcPts val="21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1594">
                        <a:lnSpc>
                          <a:spcPts val="216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Course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Overview,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Introduction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Course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&amp; Conduct,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Grading Scheme,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Text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Book, Quizzes,</a:t>
                      </a:r>
                      <a:r>
                        <a:rPr sz="18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Assignments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C++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Language Specification &amp;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C++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Language Specification &amp;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Recursion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Recursion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Recursion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C++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Dynamic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Arrays (1D) – Dynamic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Safe</a:t>
                      </a:r>
                      <a:r>
                        <a:rPr sz="18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Arrays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Arrays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(2D)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Type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Arrays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Node and List (Singly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List)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utility functions 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List (Singly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List)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List (Circular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List)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List (Doubly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Linked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List)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Elementary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Sorting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Midterm I –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25806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Weekly</a:t>
            </a:r>
            <a:r>
              <a:rPr spc="-105" dirty="0"/>
              <a:t> </a:t>
            </a:r>
            <a:r>
              <a:rPr spc="-75" dirty="0"/>
              <a:t>Plan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903" y="1441703"/>
          <a:ext cx="7771765" cy="4952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/>
                <a:gridCol w="5106670"/>
                <a:gridCol w="1372870"/>
              </a:tblGrid>
              <a:tr h="248412"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5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Elementary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Sorting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600" b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Sorting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Searching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Stack -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Stack –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application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Queues + Priority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Queues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Queue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Application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Heap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Trees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BT,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BST, 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MWT--</a:t>
                      </a:r>
                      <a:r>
                        <a:rPr sz="16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6-7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Trees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BT,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BST, 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MWT--</a:t>
                      </a:r>
                      <a:r>
                        <a:rPr sz="16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Trees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BT,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BST, 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MWT--</a:t>
                      </a:r>
                      <a:r>
                        <a:rPr sz="16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Trees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BT,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BST, 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MWT--</a:t>
                      </a:r>
                      <a:r>
                        <a:rPr sz="16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Hashing -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Hashing -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Graphs -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Graphs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Traversals-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Graphs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Traversals-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  <a:tr h="248412"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Weighted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Graphs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6"/>
                    </a:solidFill>
                  </a:tcPr>
                </a:tc>
              </a:tr>
              <a:tr h="246887"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Graph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Algorithms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DD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40182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Consultancy</a:t>
            </a:r>
            <a:r>
              <a:rPr spc="-100" dirty="0"/>
              <a:t> </a:t>
            </a:r>
            <a:r>
              <a:rPr spc="5" dirty="0"/>
              <a:t>Hours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200" y="1450624"/>
            <a:ext cx="8379400" cy="425949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5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Consultancy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Hours</a:t>
            </a:r>
            <a:r>
              <a:rPr sz="3000" dirty="0" smtClean="0">
                <a:latin typeface="Arial"/>
                <a:cs typeface="Arial"/>
              </a:rPr>
              <a:t>:</a:t>
            </a:r>
          </a:p>
          <a:p>
            <a:pPr marL="339725" marR="857250">
              <a:lnSpc>
                <a:spcPct val="120000"/>
              </a:lnSpc>
              <a:spcBef>
                <a:spcPts val="25"/>
              </a:spcBef>
            </a:pPr>
            <a:r>
              <a:rPr lang="en-US" sz="2000" spc="-5" dirty="0" smtClean="0">
                <a:latin typeface="Arial"/>
                <a:cs typeface="Arial"/>
              </a:rPr>
              <a:t>Monday 10-12</a:t>
            </a:r>
          </a:p>
          <a:p>
            <a:pPr marL="339725" marR="857250">
              <a:lnSpc>
                <a:spcPct val="120000"/>
              </a:lnSpc>
              <a:spcBef>
                <a:spcPts val="25"/>
              </a:spcBef>
            </a:pPr>
            <a:r>
              <a:rPr lang="en-US" sz="2000" spc="-5" dirty="0" smtClean="0">
                <a:latin typeface="Arial"/>
                <a:cs typeface="Arial"/>
              </a:rPr>
              <a:t>Tuesday 9- 12</a:t>
            </a:r>
          </a:p>
          <a:p>
            <a:pPr marL="339725" marR="857250">
              <a:lnSpc>
                <a:spcPct val="120000"/>
              </a:lnSpc>
              <a:spcBef>
                <a:spcPts val="25"/>
              </a:spcBef>
            </a:pPr>
            <a:r>
              <a:rPr lang="en-US" sz="2000" spc="-5" dirty="0" smtClean="0">
                <a:latin typeface="Arial"/>
                <a:cs typeface="Arial"/>
              </a:rPr>
              <a:t>Wednesday 9-12</a:t>
            </a:r>
            <a:endParaRPr sz="2000" dirty="0" smtClean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spc="-5" dirty="0" smtClean="0">
                <a:latin typeface="Arial"/>
                <a:cs typeface="Arial"/>
              </a:rPr>
              <a:t>Contact</a:t>
            </a:r>
            <a:r>
              <a:rPr sz="3000" spc="-25" dirty="0" smtClean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me</a:t>
            </a:r>
            <a:endParaRPr sz="3000" dirty="0">
              <a:latin typeface="Arial"/>
              <a:cs typeface="Arial"/>
            </a:endParaRPr>
          </a:p>
          <a:p>
            <a:pPr marL="339725" marR="1866900">
              <a:lnSpc>
                <a:spcPct val="120000"/>
              </a:lnSpc>
              <a:spcBef>
                <a:spcPts val="25"/>
              </a:spcBef>
            </a:pPr>
            <a:r>
              <a:rPr sz="2000" dirty="0">
                <a:latin typeface="Arial"/>
                <a:cs typeface="Arial"/>
              </a:rPr>
              <a:t>email: </a:t>
            </a:r>
            <a:r>
              <a:rPr sz="2000" spc="-5" dirty="0" err="1" smtClean="0">
                <a:latin typeface="Arial"/>
                <a:cs typeface="Arial"/>
              </a:rPr>
              <a:t>mu</a:t>
            </a:r>
            <a:r>
              <a:rPr lang="en-US" sz="2000" spc="-5" dirty="0" err="1" smtClean="0">
                <a:latin typeface="Arial"/>
                <a:cs typeface="Arial"/>
              </a:rPr>
              <a:t>bashra</a:t>
            </a:r>
            <a:r>
              <a:rPr sz="2000" spc="-5" dirty="0" smtClean="0">
                <a:latin typeface="Arial"/>
                <a:cs typeface="Arial"/>
              </a:rPr>
              <a:t>&lt;dot&gt;</a:t>
            </a:r>
            <a:r>
              <a:rPr lang="en-US" sz="2000" spc="-5" dirty="0" err="1" smtClean="0">
                <a:latin typeface="Arial"/>
                <a:cs typeface="Arial"/>
              </a:rPr>
              <a:t>fayyaz</a:t>
            </a:r>
            <a:r>
              <a:rPr sz="2000" spc="-5" dirty="0" err="1" smtClean="0">
                <a:latin typeface="Arial"/>
                <a:cs typeface="Arial"/>
              </a:rPr>
              <a:t>@nu</a:t>
            </a:r>
            <a:r>
              <a:rPr sz="2000" spc="-5" dirty="0" smtClean="0">
                <a:latin typeface="Arial"/>
                <a:cs typeface="Arial"/>
              </a:rPr>
              <a:t>&lt;dot&gt;</a:t>
            </a:r>
            <a:r>
              <a:rPr sz="2000" spc="-5" dirty="0" err="1" smtClean="0">
                <a:latin typeface="Arial"/>
                <a:cs typeface="Arial"/>
              </a:rPr>
              <a:t>edu</a:t>
            </a:r>
            <a:r>
              <a:rPr sz="2000" spc="-5" dirty="0" smtClean="0">
                <a:latin typeface="Arial"/>
                <a:cs typeface="Arial"/>
              </a:rPr>
              <a:t>&lt;dot&gt;</a:t>
            </a:r>
            <a:r>
              <a:rPr sz="2000" spc="-5" dirty="0" err="1" smtClean="0">
                <a:latin typeface="Arial"/>
                <a:cs typeface="Arial"/>
              </a:rPr>
              <a:t>pk</a:t>
            </a:r>
            <a:endParaRPr lang="en-US" sz="2000" spc="-5" dirty="0" smtClean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lang="en-US" sz="3000" spc="-5" dirty="0" smtClean="0">
                <a:latin typeface="Arial"/>
                <a:cs typeface="Arial"/>
              </a:rPr>
              <a:t>Google Classroom</a:t>
            </a:r>
            <a:endParaRPr lang="en-US" sz="3000" dirty="0">
              <a:latin typeface="Arial"/>
              <a:cs typeface="Arial"/>
            </a:endParaRPr>
          </a:p>
          <a:p>
            <a:pPr marL="339725" marR="1866900">
              <a:lnSpc>
                <a:spcPct val="120000"/>
              </a:lnSpc>
              <a:spcBef>
                <a:spcPts val="25"/>
              </a:spcBef>
            </a:pPr>
            <a:r>
              <a:rPr lang="en-US" sz="2000" dirty="0" smtClean="0">
                <a:latin typeface="Arial"/>
                <a:cs typeface="Arial"/>
              </a:rPr>
              <a:t>Section 3D: </a:t>
            </a:r>
            <a:r>
              <a:rPr lang="en-US" sz="2000" dirty="0"/>
              <a:t>zvj5xx4</a:t>
            </a:r>
            <a:endParaRPr lang="en-US" sz="2000" dirty="0" smtClean="0">
              <a:latin typeface="Arial"/>
              <a:cs typeface="Arial"/>
            </a:endParaRPr>
          </a:p>
          <a:p>
            <a:pPr marL="339725" marR="1866900">
              <a:lnSpc>
                <a:spcPct val="120000"/>
              </a:lnSpc>
              <a:spcBef>
                <a:spcPts val="25"/>
              </a:spcBef>
            </a:pPr>
            <a:r>
              <a:rPr lang="en-US" sz="2000" dirty="0">
                <a:latin typeface="Arial"/>
                <a:cs typeface="Arial"/>
              </a:rPr>
              <a:t>Section </a:t>
            </a:r>
            <a:r>
              <a:rPr lang="en-US" sz="2000" dirty="0" smtClean="0">
                <a:latin typeface="Arial"/>
                <a:cs typeface="Arial"/>
              </a:rPr>
              <a:t>3F: </a:t>
            </a:r>
            <a:r>
              <a:rPr lang="en-US" sz="2000" dirty="0"/>
              <a:t>ygbsw2v</a:t>
            </a:r>
            <a:endParaRPr lang="en-US" sz="2000" dirty="0" smtClean="0">
              <a:latin typeface="Arial"/>
              <a:cs typeface="Arial"/>
            </a:endParaRPr>
          </a:p>
          <a:p>
            <a:pPr marL="339725" marR="1866900">
              <a:lnSpc>
                <a:spcPct val="120000"/>
              </a:lnSpc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B4299-710D-4B71-8CC7-02164F30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8879331" cy="1618530"/>
          </a:xfrm>
        </p:spPr>
        <p:txBody>
          <a:bodyPr/>
          <a:lstStyle/>
          <a:p>
            <a:r>
              <a:rPr lang="en-US" dirty="0"/>
              <a:t>Data vs. Information vs. Knowledge 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1E6A88-84AA-4BB9-BA8F-049F2A01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35" y="2590800"/>
            <a:ext cx="5614566" cy="4978908"/>
          </a:xfrm>
        </p:spPr>
        <p:txBody>
          <a:bodyPr/>
          <a:lstStyle/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The concept of data as it is used in the syllabus is commonly referred to as ‘raw’ data – a collection of text, numbers and symbols with no meaning. Data therefore has to be processed, or provided with a context, before it can have meaning.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Example </a:t>
            </a:r>
          </a:p>
          <a:p>
            <a:pPr marL="628650" indent="-1747">
              <a:buFont typeface="Arial" panose="020B0604020202020204" pitchFamily="34" charset="0"/>
              <a:buChar char="•"/>
            </a:pPr>
            <a:r>
              <a:rPr lang="en-US" dirty="0"/>
              <a:t>	3, 6, 9, 12 </a:t>
            </a:r>
          </a:p>
          <a:p>
            <a:pPr marL="628650" indent="377190">
              <a:buFont typeface="Arial" panose="020B0604020202020204" pitchFamily="34" charset="0"/>
              <a:buChar char="•"/>
            </a:pPr>
            <a:r>
              <a:rPr lang="en-US" dirty="0"/>
              <a:t>cat, dog, gerbil, rabbit, cockatoo</a:t>
            </a:r>
          </a:p>
          <a:p>
            <a:pPr marL="628650" indent="377190">
              <a:buFont typeface="Arial" panose="020B0604020202020204" pitchFamily="34" charset="0"/>
              <a:buChar char="•"/>
            </a:pPr>
            <a:r>
              <a:rPr lang="en-US" dirty="0"/>
              <a:t>161.2, 175.3, 166.4, 164.7, 169.3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B0B293-26F7-48B5-B9D1-71FFE346FD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32910" y="1849374"/>
            <a:ext cx="3322570" cy="4978908"/>
          </a:xfrm>
        </p:spPr>
        <p:txBody>
          <a:bodyPr/>
          <a:lstStyle/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BC2061-F4CA-47E6-8D21-783F83A9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64" y="2036921"/>
            <a:ext cx="1739265" cy="36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72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B4299-710D-4B71-8CC7-02164F30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8879331" cy="1618530"/>
          </a:xfrm>
        </p:spPr>
        <p:txBody>
          <a:bodyPr/>
          <a:lstStyle/>
          <a:p>
            <a:r>
              <a:rPr lang="en-US" dirty="0"/>
              <a:t>Data vs. Information vs. Knowledge 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1E6A88-84AA-4BB9-BA8F-049F2A01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667000"/>
            <a:ext cx="6411748" cy="4978908"/>
          </a:xfrm>
        </p:spPr>
        <p:txBody>
          <a:bodyPr/>
          <a:lstStyle/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Interplay with data in context 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If we put Information into an equation it would look like this: </a:t>
            </a:r>
          </a:p>
          <a:p>
            <a:pPr marL="251460" indent="0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Data + Meaning = Information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Example </a:t>
            </a:r>
          </a:p>
          <a:p>
            <a:pPr marL="628650" indent="-1747">
              <a:buFont typeface="Arial" panose="020B0604020202020204" pitchFamily="34" charset="0"/>
              <a:buChar char="•"/>
            </a:pPr>
            <a:r>
              <a:rPr lang="en-US" dirty="0"/>
              <a:t>	3, 6, 9 and 12 are the first four 	answers in the </a:t>
            </a:r>
            <a:r>
              <a:rPr lang="en-US" dirty="0">
                <a:solidFill>
                  <a:srgbClr val="FF0000"/>
                </a:solidFill>
              </a:rPr>
              <a:t>3 x table </a:t>
            </a:r>
          </a:p>
          <a:p>
            <a:pPr marL="628650" indent="-1747">
              <a:buFont typeface="Arial" panose="020B0604020202020204" pitchFamily="34" charset="0"/>
              <a:buChar char="•"/>
            </a:pPr>
            <a:r>
              <a:rPr lang="en-US" dirty="0"/>
              <a:t>    cat, dog, gerbil, rabbit, cockatoo is a 	list of </a:t>
            </a:r>
            <a:r>
              <a:rPr lang="en-US" dirty="0">
                <a:solidFill>
                  <a:srgbClr val="FF0000"/>
                </a:solidFill>
              </a:rPr>
              <a:t>household pets </a:t>
            </a:r>
          </a:p>
          <a:p>
            <a:pPr marL="628650" indent="-1747">
              <a:buFont typeface="Arial" panose="020B0604020202020204" pitchFamily="34" charset="0"/>
              <a:buChar char="•"/>
            </a:pPr>
            <a:r>
              <a:rPr lang="en-US" dirty="0"/>
              <a:t>   161.2, 175.3, 166.4, 164.7, 169.3 	are </a:t>
            </a:r>
            <a:r>
              <a:rPr lang="en-US" dirty="0">
                <a:solidFill>
                  <a:srgbClr val="FF0000"/>
                </a:solidFill>
              </a:rPr>
              <a:t>the heights of 15-year-old 	students. 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B0B293-26F7-48B5-B9D1-71FFE346FD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72793" y="1849374"/>
            <a:ext cx="2382687" cy="4978908"/>
          </a:xfrm>
        </p:spPr>
        <p:txBody>
          <a:bodyPr/>
          <a:lstStyle/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BC2061-F4CA-47E6-8D21-783F83A9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75" y="1813695"/>
            <a:ext cx="1739265" cy="36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95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B4299-710D-4B71-8CC7-02164F30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185"/>
            <a:ext cx="8879331" cy="1618530"/>
          </a:xfrm>
        </p:spPr>
        <p:txBody>
          <a:bodyPr/>
          <a:lstStyle/>
          <a:p>
            <a:r>
              <a:rPr lang="en-US" dirty="0"/>
              <a:t>Data vs. Information vs. Knowledge 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1E6A88-84AA-4BB9-BA8F-049F2A01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50" y="2758800"/>
            <a:ext cx="6725250" cy="4978908"/>
          </a:xfrm>
        </p:spPr>
        <p:txBody>
          <a:bodyPr/>
          <a:lstStyle/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acquiring and remembering a set of facts, or 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the use of information to solve problems.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If we put knowledge into an equation it would look like this: </a:t>
            </a:r>
          </a:p>
          <a:p>
            <a:pPr marL="251460" indent="0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Information + application = Knowledge</a:t>
            </a:r>
          </a:p>
          <a:p>
            <a:pPr marL="251460" indent="0"/>
            <a:r>
              <a:rPr lang="en-US" dirty="0"/>
              <a:t>Example </a:t>
            </a:r>
          </a:p>
          <a:p>
            <a:pPr marL="628650" indent="-1747">
              <a:buFont typeface="Arial" panose="020B0604020202020204" pitchFamily="34" charset="0"/>
              <a:buChar char="•"/>
            </a:pPr>
            <a:r>
              <a:rPr lang="en-US" dirty="0"/>
              <a:t>	4, 8, 12 and 16 are the first four answers in the 4 x table </a:t>
            </a:r>
            <a:r>
              <a:rPr lang="en-US" dirty="0">
                <a:solidFill>
                  <a:srgbClr val="FF0000"/>
                </a:solidFill>
              </a:rPr>
              <a:t>(because the 3 x table starts at three and goes up in threes the 4 x table must start at four and go up in fours) </a:t>
            </a:r>
          </a:p>
          <a:p>
            <a:pPr marL="628650" indent="-1747"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tallest student </a:t>
            </a:r>
            <a:r>
              <a:rPr lang="en-US" dirty="0"/>
              <a:t>is 175.3cm. </a:t>
            </a:r>
          </a:p>
          <a:p>
            <a:pPr marL="628650" indent="-1747">
              <a:buFont typeface="Arial" panose="020B0604020202020204" pitchFamily="34" charset="0"/>
              <a:buChar char="•"/>
            </a:pPr>
            <a:r>
              <a:rPr lang="en-US" dirty="0"/>
              <a:t> A lion is not a household pet as it is </a:t>
            </a:r>
            <a:r>
              <a:rPr lang="en-US" dirty="0">
                <a:solidFill>
                  <a:srgbClr val="FF0000"/>
                </a:solidFill>
              </a:rPr>
              <a:t>not in the list and it lives in the wild.</a:t>
            </a:r>
            <a:endParaRPr lang="x-none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B0B293-26F7-48B5-B9D1-71FFE346FD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403642" y="1849374"/>
            <a:ext cx="2151838" cy="4978908"/>
          </a:xfrm>
        </p:spPr>
        <p:txBody>
          <a:bodyPr/>
          <a:lstStyle/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BC2061-F4CA-47E6-8D21-783F83A9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32" y="1849374"/>
            <a:ext cx="1739265" cy="36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45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960B-7C09-4CEB-914F-5BB7C31F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058" y="1962399"/>
            <a:ext cx="7310283" cy="646331"/>
          </a:xfrm>
        </p:spPr>
        <p:txBody>
          <a:bodyPr/>
          <a:lstStyle/>
          <a:p>
            <a:r>
              <a:rPr lang="en-US" dirty="0"/>
              <a:t>Data Structures: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E3B69B-D93E-4426-BC11-A759AF55970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43000" y="2667000"/>
            <a:ext cx="7378256" cy="4088319"/>
          </a:xfrm>
          <a:prstGeom prst="rect">
            <a:avLst/>
          </a:prstGeom>
        </p:spPr>
        <p:txBody>
          <a:bodyPr/>
          <a:lstStyle/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Logical and formal abstract way to represent and store data in such a way that it will quickly available for processing within the application context. 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It is an organized collection of data which perform a set of operations effectively on the data. These set of operations are formally related to an idea of specific processing related to problem solving.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0181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960B-7C09-4CEB-914F-5BB7C31F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058" y="1962399"/>
            <a:ext cx="7310283" cy="646331"/>
          </a:xfrm>
        </p:spPr>
        <p:txBody>
          <a:bodyPr/>
          <a:lstStyle/>
          <a:p>
            <a:r>
              <a:rPr lang="en-US" dirty="0"/>
              <a:t>Algorithm: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E3B69B-D93E-4426-BC11-A759AF55970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19200" y="2743200"/>
            <a:ext cx="7378256" cy="4088319"/>
          </a:xfrm>
          <a:prstGeom prst="rect">
            <a:avLst/>
          </a:prstGeom>
        </p:spPr>
        <p:txBody>
          <a:bodyPr/>
          <a:lstStyle/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An algorithm is a fancy to-do list for a computer. Algorithms take in zero or more inputs and give back one or more outputs. 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You explicitly need to tell a computer to perform each step that eventually transform some input into a desire output. It should be finite set of instruction.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2443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960B-7C09-4CEB-914F-5BB7C31F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058" y="1962399"/>
            <a:ext cx="7310283" cy="1292662"/>
          </a:xfrm>
        </p:spPr>
        <p:txBody>
          <a:bodyPr/>
          <a:lstStyle/>
          <a:p>
            <a:r>
              <a:rPr lang="en-US" dirty="0"/>
              <a:t>Algorithm+ Data Structures = Program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E3B69B-D93E-4426-BC11-A759AF55970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14400" y="2590800"/>
            <a:ext cx="7378256" cy="4088319"/>
          </a:xfrm>
          <a:prstGeom prst="rect">
            <a:avLst/>
          </a:prstGeom>
        </p:spPr>
        <p:txBody>
          <a:bodyPr/>
          <a:lstStyle/>
          <a:p>
            <a:pPr marL="628650" indent="-37719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indent="-37719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Data structures and algorithm are integral parts of problem solving through computer.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Half of the problem is selecting the right data structures and half of the problem is to select the algorithm.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42145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960B-7C09-4CEB-914F-5BB7C31F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058" y="1962399"/>
            <a:ext cx="7310283" cy="646331"/>
          </a:xfrm>
        </p:spPr>
        <p:txBody>
          <a:bodyPr/>
          <a:lstStyle/>
          <a:p>
            <a:r>
              <a:rPr lang="en-US" dirty="0"/>
              <a:t>Human Vs. </a:t>
            </a:r>
            <a:r>
              <a:rPr lang="en-US"/>
              <a:t>Computer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E3B69B-D93E-4426-BC11-A759AF55970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90600" y="1962399"/>
            <a:ext cx="6851460" cy="3699352"/>
          </a:xfrm>
          <a:prstGeom prst="rect">
            <a:avLst/>
          </a:prstGeom>
        </p:spPr>
        <p:txBody>
          <a:bodyPr/>
          <a:lstStyle/>
          <a:p>
            <a:pPr marL="628650" indent="-37719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indent="-37719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Storage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Work process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Decision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Orders</a:t>
            </a:r>
          </a:p>
          <a:p>
            <a:pPr marL="628650" indent="-377190">
              <a:buFont typeface="Arial" panose="020B0604020202020204" pitchFamily="34" charset="0"/>
              <a:buChar char="•"/>
            </a:pPr>
            <a:r>
              <a:rPr lang="en-US" dirty="0"/>
              <a:t>Feelings</a:t>
            </a:r>
          </a:p>
          <a:p>
            <a:pPr marL="251460"/>
            <a:endParaRPr lang="en-US" dirty="0"/>
          </a:p>
          <a:p>
            <a:pPr marL="628650" indent="-37719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9755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763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4074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Course</a:t>
            </a:r>
            <a:r>
              <a:rPr spc="-30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200" y="1546417"/>
            <a:ext cx="802576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445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Data </a:t>
            </a:r>
            <a:r>
              <a:rPr sz="3000" spc="-5" dirty="0">
                <a:latin typeface="Arial"/>
                <a:cs typeface="Arial"/>
              </a:rPr>
              <a:t>Structures is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10" dirty="0">
                <a:latin typeface="Arial"/>
                <a:cs typeface="Arial"/>
              </a:rPr>
              <a:t>core </a:t>
            </a:r>
            <a:r>
              <a:rPr sz="3000" spc="-5" dirty="0">
                <a:latin typeface="Arial"/>
                <a:cs typeface="Arial"/>
              </a:rPr>
              <a:t>course </a:t>
            </a:r>
            <a:r>
              <a:rPr sz="3000" spc="10" dirty="0">
                <a:latin typeface="Arial"/>
                <a:cs typeface="Arial"/>
              </a:rPr>
              <a:t>in </a:t>
            </a:r>
            <a:r>
              <a:rPr sz="3000" spc="-5" dirty="0">
                <a:latin typeface="Arial"/>
                <a:cs typeface="Arial"/>
              </a:rPr>
              <a:t>Computer  Science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curriculum.</a:t>
            </a:r>
            <a:endParaRPr sz="3000" dirty="0">
              <a:latin typeface="Arial"/>
              <a:cs typeface="Arial"/>
            </a:endParaRPr>
          </a:p>
          <a:p>
            <a:pPr marL="354965" marR="680085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It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spc="-10" dirty="0">
                <a:latin typeface="Arial"/>
                <a:cs typeface="Arial"/>
              </a:rPr>
              <a:t>an </a:t>
            </a:r>
            <a:r>
              <a:rPr sz="3000" dirty="0">
                <a:latin typeface="Arial"/>
                <a:cs typeface="Arial"/>
              </a:rPr>
              <a:t>essential </a:t>
            </a:r>
            <a:r>
              <a:rPr sz="3000" spc="-5" dirty="0">
                <a:latin typeface="Arial"/>
                <a:cs typeface="Arial"/>
              </a:rPr>
              <a:t>building block </a:t>
            </a:r>
            <a:r>
              <a:rPr sz="3000" spc="5" dirty="0">
                <a:latin typeface="Arial"/>
                <a:cs typeface="Arial"/>
              </a:rPr>
              <a:t>for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solving  </a:t>
            </a:r>
            <a:r>
              <a:rPr sz="3000" spc="-5" dirty="0">
                <a:latin typeface="Arial"/>
                <a:cs typeface="Arial"/>
              </a:rPr>
              <a:t>applied problems with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computers.</a:t>
            </a:r>
            <a:endParaRPr sz="30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course </a:t>
            </a:r>
            <a:r>
              <a:rPr sz="3000" dirty="0">
                <a:latin typeface="Arial"/>
                <a:cs typeface="Arial"/>
              </a:rPr>
              <a:t>will </a:t>
            </a:r>
            <a:r>
              <a:rPr sz="3000" spc="-5" dirty="0">
                <a:latin typeface="Arial"/>
                <a:cs typeface="Arial"/>
              </a:rPr>
              <a:t>introduce the fundamentals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of  </a:t>
            </a:r>
            <a:r>
              <a:rPr sz="3000" spc="-5" dirty="0">
                <a:latin typeface="Arial"/>
                <a:cs typeface="Arial"/>
              </a:rPr>
              <a:t>data structures and </a:t>
            </a:r>
            <a:r>
              <a:rPr sz="3000" dirty="0">
                <a:latin typeface="Arial"/>
                <a:cs typeface="Arial"/>
              </a:rPr>
              <a:t>will provide </a:t>
            </a:r>
            <a:r>
              <a:rPr sz="3000" spc="-5" dirty="0">
                <a:latin typeface="Arial"/>
                <a:cs typeface="Arial"/>
              </a:rPr>
              <a:t>thorough  understanding </a:t>
            </a:r>
            <a:r>
              <a:rPr sz="3000" spc="-1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how </a:t>
            </a:r>
            <a:r>
              <a:rPr sz="3000" dirty="0">
                <a:latin typeface="Arial"/>
                <a:cs typeface="Arial"/>
              </a:rPr>
              <a:t>to systematically  </a:t>
            </a:r>
            <a:r>
              <a:rPr sz="3000" spc="-5" dirty="0">
                <a:latin typeface="Arial"/>
                <a:cs typeface="Arial"/>
              </a:rPr>
              <a:t>organize data </a:t>
            </a:r>
            <a:r>
              <a:rPr sz="3000" dirty="0">
                <a:latin typeface="Arial"/>
                <a:cs typeface="Arial"/>
              </a:rPr>
              <a:t>inside a </a:t>
            </a:r>
            <a:r>
              <a:rPr sz="3000" spc="-5" dirty="0">
                <a:latin typeface="Arial"/>
                <a:cs typeface="Arial"/>
              </a:rPr>
              <a:t>computer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152" y="724890"/>
            <a:ext cx="8074648" cy="1938992"/>
          </a:xfrm>
        </p:spPr>
        <p:txBody>
          <a:bodyPr/>
          <a:lstStyle/>
          <a:p>
            <a:r>
              <a:rPr lang="en-US" dirty="0" smtClean="0"/>
              <a:t>Basic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903" y="1441703"/>
            <a:ext cx="7790815" cy="44319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kern="1200" dirty="0">
                <a:latin typeface="Arial"/>
                <a:cs typeface="Arial"/>
              </a:rPr>
              <a:t>What is data structure?</a:t>
            </a:r>
          </a:p>
          <a:p>
            <a:pPr lvl="1"/>
            <a:r>
              <a:rPr lang="en-US" sz="3000" kern="1200" dirty="0">
                <a:solidFill>
                  <a:schemeClr val="tx1"/>
                </a:solidFill>
                <a:latin typeface="Arial"/>
                <a:cs typeface="Arial"/>
              </a:rPr>
              <a:t>Data structure provides the special format in order to store data in a organized way.</a:t>
            </a:r>
          </a:p>
          <a:p>
            <a:pPr lvl="1"/>
            <a:r>
              <a:rPr lang="en-US" sz="3000" kern="1200" dirty="0">
                <a:solidFill>
                  <a:schemeClr val="tx1"/>
                </a:solidFill>
                <a:latin typeface="Arial"/>
                <a:cs typeface="Arial"/>
              </a:rPr>
              <a:t>E.g. of Data structures: Arrays, Linked list, Tree, etc.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kern="1200" dirty="0">
                <a:latin typeface="Arial"/>
                <a:cs typeface="Arial"/>
              </a:rPr>
              <a:t>Why we use data structure?</a:t>
            </a:r>
          </a:p>
          <a:p>
            <a:pPr lvl="1"/>
            <a:r>
              <a:rPr lang="en-US" sz="3000" kern="1200" dirty="0">
                <a:solidFill>
                  <a:schemeClr val="tx1"/>
                </a:solidFill>
                <a:latin typeface="Arial"/>
                <a:cs typeface="Arial"/>
              </a:rPr>
              <a:t>Data structures helps us to access, storage and process data in memory with efficient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152" y="724890"/>
            <a:ext cx="7998448" cy="2585323"/>
          </a:xfrm>
        </p:spPr>
        <p:txBody>
          <a:bodyPr/>
          <a:lstStyle/>
          <a:p>
            <a:r>
              <a:rPr lang="en-US" dirty="0" smtClean="0"/>
              <a:t>Course Pre-requisites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903" y="2666999"/>
            <a:ext cx="3892297" cy="37404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1490663"/>
            <a:ext cx="76771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4890"/>
            <a:ext cx="40741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Course</a:t>
            </a:r>
            <a:r>
              <a:rPr spc="-30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200" y="1546417"/>
            <a:ext cx="789622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0668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course discusses basic memory  management </a:t>
            </a:r>
            <a:r>
              <a:rPr sz="3000" spc="5" dirty="0">
                <a:latin typeface="Arial"/>
                <a:cs typeface="Arial"/>
              </a:rPr>
              <a:t>for </a:t>
            </a:r>
            <a:r>
              <a:rPr sz="3000" spc="-5" dirty="0">
                <a:latin typeface="Arial"/>
                <a:cs typeface="Arial"/>
              </a:rPr>
              <a:t>efficiently </a:t>
            </a:r>
            <a:r>
              <a:rPr sz="3000" dirty="0">
                <a:latin typeface="Arial"/>
                <a:cs typeface="Arial"/>
              </a:rPr>
              <a:t>solving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problems  </a:t>
            </a:r>
            <a:r>
              <a:rPr sz="3000" spc="5" dirty="0">
                <a:latin typeface="Arial"/>
                <a:cs typeface="Arial"/>
              </a:rPr>
              <a:t>on </a:t>
            </a:r>
            <a:r>
              <a:rPr sz="3000" spc="-5" dirty="0">
                <a:latin typeface="Arial"/>
                <a:cs typeface="Arial"/>
              </a:rPr>
              <a:t>both time and space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requirements.</a:t>
            </a:r>
            <a:endParaRPr sz="3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 variety </a:t>
            </a:r>
            <a:r>
              <a:rPr sz="3000" spc="-1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data structures </a:t>
            </a:r>
            <a:r>
              <a:rPr sz="3000" dirty="0">
                <a:latin typeface="Arial"/>
                <a:cs typeface="Arial"/>
              </a:rPr>
              <a:t>will </a:t>
            </a:r>
            <a:r>
              <a:rPr sz="3000" spc="-10" dirty="0">
                <a:latin typeface="Arial"/>
                <a:cs typeface="Arial"/>
              </a:rPr>
              <a:t>be </a:t>
            </a:r>
            <a:r>
              <a:rPr sz="3000" spc="-5" dirty="0">
                <a:latin typeface="Arial"/>
                <a:cs typeface="Arial"/>
              </a:rPr>
              <a:t>discussed  theoretically, </a:t>
            </a:r>
            <a:r>
              <a:rPr sz="3000" dirty="0">
                <a:latin typeface="Arial"/>
                <a:cs typeface="Arial"/>
              </a:rPr>
              <a:t>their </a:t>
            </a:r>
            <a:r>
              <a:rPr sz="3000" spc="-5" dirty="0">
                <a:latin typeface="Arial"/>
                <a:cs typeface="Arial"/>
              </a:rPr>
              <a:t>efficient implementations  and application cases </a:t>
            </a:r>
            <a:r>
              <a:rPr sz="3000" dirty="0">
                <a:latin typeface="Arial"/>
                <a:cs typeface="Arial"/>
              </a:rPr>
              <a:t>will also </a:t>
            </a:r>
            <a:r>
              <a:rPr sz="3000" spc="5" dirty="0">
                <a:latin typeface="Arial"/>
                <a:cs typeface="Arial"/>
              </a:rPr>
              <a:t>be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discussed.</a:t>
            </a:r>
            <a:endParaRPr sz="3000">
              <a:latin typeface="Arial"/>
              <a:cs typeface="Arial"/>
            </a:endParaRPr>
          </a:p>
          <a:p>
            <a:pPr marL="354965" marR="422909" indent="-342900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Georgia"/>
              <a:buChar char="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student </a:t>
            </a:r>
            <a:r>
              <a:rPr sz="3000" dirty="0">
                <a:latin typeface="Arial"/>
                <a:cs typeface="Arial"/>
              </a:rPr>
              <a:t>will learn </a:t>
            </a:r>
            <a:r>
              <a:rPr sz="3000" spc="-5" dirty="0">
                <a:latin typeface="Arial"/>
                <a:cs typeface="Arial"/>
              </a:rPr>
              <a:t>abstraction,  encapsulation and structures for efficiently  processing information in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variety </a:t>
            </a:r>
            <a:r>
              <a:rPr sz="3000" spc="-10" dirty="0">
                <a:latin typeface="Arial"/>
                <a:cs typeface="Arial"/>
              </a:rPr>
              <a:t>of  </a:t>
            </a:r>
            <a:r>
              <a:rPr sz="3000" spc="-5" dirty="0">
                <a:latin typeface="Arial"/>
                <a:cs typeface="Arial"/>
              </a:rPr>
              <a:t>scenarios.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4102" y="811297"/>
          <a:ext cx="7332979" cy="3556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9600"/>
                <a:gridCol w="1643379"/>
              </a:tblGrid>
              <a:tr h="768192">
                <a:tc>
                  <a:txBody>
                    <a:bodyPr/>
                    <a:lstStyle/>
                    <a:p>
                      <a:pPr marL="31750">
                        <a:lnSpc>
                          <a:spcPts val="4460"/>
                        </a:lnSpc>
                      </a:pPr>
                      <a:r>
                        <a:rPr sz="4200" spc="-50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Grading</a:t>
                      </a:r>
                      <a:r>
                        <a:rPr sz="4200" spc="-5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200" spc="-114" dirty="0">
                          <a:solidFill>
                            <a:srgbClr val="006633"/>
                          </a:solidFill>
                          <a:latin typeface="Times New Roman"/>
                          <a:cs typeface="Times New Roman"/>
                        </a:rPr>
                        <a:t>Scheme</a:t>
                      </a: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552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40"/>
                        </a:spcBef>
                        <a:tabLst>
                          <a:tab pos="374015" algn="l"/>
                        </a:tabLst>
                      </a:pPr>
                      <a:r>
                        <a:rPr sz="1950" spc="-490" dirty="0">
                          <a:solidFill>
                            <a:srgbClr val="CC9900"/>
                          </a:solidFill>
                          <a:latin typeface="Georgia"/>
                          <a:cs typeface="Georgia"/>
                        </a:rPr>
                        <a:t>	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3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Assignments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32080" marB="0"/>
                </a:tc>
                <a:tc>
                  <a:txBody>
                    <a:bodyPr/>
                    <a:lstStyle/>
                    <a:p>
                      <a:pPr marL="7423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3000" spc="-5" dirty="0">
                          <a:latin typeface="Arial"/>
                          <a:cs typeface="Arial"/>
                        </a:rPr>
                        <a:t>15%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32080" marB="0"/>
                </a:tc>
              </a:tr>
              <a:tr h="5486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74015" algn="l"/>
                        </a:tabLst>
                      </a:pPr>
                      <a:r>
                        <a:rPr sz="1950" spc="-490" dirty="0">
                          <a:solidFill>
                            <a:srgbClr val="CC9900"/>
                          </a:solidFill>
                          <a:latin typeface="Georgia"/>
                          <a:cs typeface="Georgia"/>
                        </a:rPr>
                        <a:t>	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Quizzes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3000" spc="-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%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</a:tr>
              <a:tr h="5486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74015" algn="l"/>
                        </a:tabLst>
                      </a:pPr>
                      <a:r>
                        <a:rPr sz="1950" spc="-490" dirty="0">
                          <a:solidFill>
                            <a:srgbClr val="CC9900"/>
                          </a:solidFill>
                          <a:latin typeface="Georgia"/>
                          <a:cs typeface="Georgia"/>
                        </a:rPr>
                        <a:t>	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Midterm</a:t>
                      </a:r>
                      <a:r>
                        <a:rPr sz="3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Exam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7423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000" spc="-5" dirty="0">
                          <a:latin typeface="Arial"/>
                          <a:cs typeface="Arial"/>
                        </a:rPr>
                        <a:t>20%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</a:tr>
              <a:tr h="5486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74015" algn="l"/>
                        </a:tabLst>
                      </a:pPr>
                      <a:r>
                        <a:rPr sz="1950" spc="-490" dirty="0">
                          <a:solidFill>
                            <a:srgbClr val="CC9900"/>
                          </a:solidFill>
                          <a:latin typeface="Georgia"/>
                          <a:cs typeface="Georgia"/>
                        </a:rPr>
                        <a:t>	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Project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3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0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%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</a:tr>
              <a:tr h="487131">
                <a:tc>
                  <a:txBody>
                    <a:bodyPr/>
                    <a:lstStyle/>
                    <a:p>
                      <a:pPr marL="31750">
                        <a:lnSpc>
                          <a:spcPts val="3535"/>
                        </a:lnSpc>
                        <a:spcBef>
                          <a:spcPts val="200"/>
                        </a:spcBef>
                        <a:tabLst>
                          <a:tab pos="374015" algn="l"/>
                        </a:tabLst>
                      </a:pPr>
                      <a:r>
                        <a:rPr sz="1950" spc="-490" dirty="0">
                          <a:solidFill>
                            <a:srgbClr val="CC9900"/>
                          </a:solidFill>
                          <a:latin typeface="Georgia"/>
                          <a:cs typeface="Georgia"/>
                        </a:rPr>
                        <a:t>	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Final</a:t>
                      </a:r>
                      <a:r>
                        <a:rPr sz="3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Exam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35"/>
                        </a:lnSpc>
                        <a:spcBef>
                          <a:spcPts val="200"/>
                        </a:spcBef>
                      </a:pPr>
                      <a:r>
                        <a:rPr sz="3000" spc="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30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%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52" y="721765"/>
            <a:ext cx="49618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Textbook </a:t>
            </a:r>
            <a:r>
              <a:rPr spc="-210" dirty="0"/>
              <a:t>&amp;</a:t>
            </a:r>
            <a:r>
              <a:rPr spc="15" dirty="0"/>
              <a:t> </a:t>
            </a:r>
            <a:r>
              <a:rPr spc="-9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1293875" y="2211771"/>
            <a:ext cx="3195828" cy="363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47877" y="1931883"/>
            <a:ext cx="3604260" cy="392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Leading </a:t>
            </a:r>
            <a:r>
              <a:rPr sz="2400" b="1" dirty="0">
                <a:latin typeface="Arial"/>
                <a:cs typeface="Arial"/>
              </a:rPr>
              <a:t>Text in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CS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905"/>
              </a:spcBef>
              <a:tabLst>
                <a:tab pos="354965" algn="l"/>
              </a:tabLst>
            </a:pPr>
            <a:r>
              <a:rPr sz="1550" spc="-390" dirty="0">
                <a:solidFill>
                  <a:srgbClr val="CC9900"/>
                </a:solidFill>
                <a:latin typeface="Georgia"/>
                <a:cs typeface="Georgia"/>
              </a:rPr>
              <a:t>	</a:t>
            </a:r>
            <a:r>
              <a:rPr sz="2400" spc="-5" dirty="0">
                <a:latin typeface="Arial"/>
                <a:cs typeface="Arial"/>
              </a:rPr>
              <a:t>Strengthen your  understanding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data  structures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their  algorithms for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foundation you </a:t>
            </a:r>
            <a:r>
              <a:rPr sz="2400" spc="-10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successfully design,  implement </a:t>
            </a:r>
            <a:r>
              <a:rPr sz="2400" spc="-10" dirty="0">
                <a:latin typeface="Arial"/>
                <a:cs typeface="Arial"/>
              </a:rPr>
              <a:t>and maintain  </a:t>
            </a:r>
            <a:r>
              <a:rPr sz="2400" spc="-5" dirty="0">
                <a:latin typeface="Arial"/>
                <a:cs typeface="Arial"/>
              </a:rPr>
              <a:t>virtually any </a:t>
            </a:r>
            <a:r>
              <a:rPr sz="2400" dirty="0">
                <a:latin typeface="Arial"/>
                <a:cs typeface="Arial"/>
              </a:rPr>
              <a:t>software  </a:t>
            </a:r>
            <a:r>
              <a:rPr sz="2400" spc="-5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8536</TotalTime>
  <Words>1105</Words>
  <Application>Microsoft Office PowerPoint</Application>
  <PresentationFormat>Custom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Caladea</vt:lpstr>
      <vt:lpstr>Calibri</vt:lpstr>
      <vt:lpstr>Georgia</vt:lpstr>
      <vt:lpstr>Times New Roman</vt:lpstr>
      <vt:lpstr>Wingdings</vt:lpstr>
      <vt:lpstr>Office Theme</vt:lpstr>
      <vt:lpstr>PowerPoint Presentation</vt:lpstr>
      <vt:lpstr>Agenda</vt:lpstr>
      <vt:lpstr>PowerPoint Presentation</vt:lpstr>
      <vt:lpstr>Course Description</vt:lpstr>
      <vt:lpstr>Basic Introduction</vt:lpstr>
      <vt:lpstr>Course Pre-requisites</vt:lpstr>
      <vt:lpstr>Course Description</vt:lpstr>
      <vt:lpstr>PowerPoint Presentation</vt:lpstr>
      <vt:lpstr>Textbook &amp; References</vt:lpstr>
      <vt:lpstr>Some Good References</vt:lpstr>
      <vt:lpstr>Some Good References</vt:lpstr>
      <vt:lpstr>Programming Assignments</vt:lpstr>
      <vt:lpstr>Programming Assignments</vt:lpstr>
      <vt:lpstr>Quizzes</vt:lpstr>
      <vt:lpstr>Midterm Exam</vt:lpstr>
      <vt:lpstr>Final Exam</vt:lpstr>
      <vt:lpstr>Class Participation</vt:lpstr>
      <vt:lpstr>Class Projects</vt:lpstr>
      <vt:lpstr>Class Projects</vt:lpstr>
      <vt:lpstr>Weekly Plan</vt:lpstr>
      <vt:lpstr>Weekly Plan</vt:lpstr>
      <vt:lpstr>Consultancy Hours</vt:lpstr>
      <vt:lpstr>Data vs. Information vs. Knowledge </vt:lpstr>
      <vt:lpstr>Data vs. Information vs. Knowledge </vt:lpstr>
      <vt:lpstr>Data vs. Information vs. Knowledge </vt:lpstr>
      <vt:lpstr>Data Structures:</vt:lpstr>
      <vt:lpstr>Algorithm:</vt:lpstr>
      <vt:lpstr>Algorithm+ Data Structures = Program</vt:lpstr>
      <vt:lpstr>Human Vs. Computer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CS218-DS-Fall 2020-CC Meeting-1 [Compatibility Mode]</dc:title>
  <dc:creator>admin</dc:creator>
  <cp:lastModifiedBy>hp</cp:lastModifiedBy>
  <cp:revision>5</cp:revision>
  <dcterms:created xsi:type="dcterms:W3CDTF">2021-08-30T06:22:15Z</dcterms:created>
  <dcterms:modified xsi:type="dcterms:W3CDTF">2021-09-06T03:13:57Z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2021-08-13T00:00:00Z</vt:filetime>
  </property>
  <property fmtid="{D5CDD505-2E9C-101B-9397-08002B2CF9AE}" pid="3" name="LastSaved">
    <vt:filetime>2021-08-30T00:00:00Z</vt:filetime>
  </property>
</Properties>
</file>