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3" r:id="rId1"/>
  </p:sldMasterIdLst>
  <p:notesMasterIdLst>
    <p:notesMasterId r:id="rId41"/>
  </p:notesMasterIdLst>
  <p:sldIdLst>
    <p:sldId id="401" r:id="rId2"/>
    <p:sldId id="300" r:id="rId3"/>
    <p:sldId id="313" r:id="rId4"/>
    <p:sldId id="314" r:id="rId5"/>
    <p:sldId id="352" r:id="rId6"/>
    <p:sldId id="353" r:id="rId7"/>
    <p:sldId id="362" r:id="rId8"/>
    <p:sldId id="364" r:id="rId9"/>
    <p:sldId id="363" r:id="rId10"/>
    <p:sldId id="366" r:id="rId11"/>
    <p:sldId id="356" r:id="rId12"/>
    <p:sldId id="367" r:id="rId13"/>
    <p:sldId id="368" r:id="rId14"/>
    <p:sldId id="369" r:id="rId15"/>
    <p:sldId id="370" r:id="rId16"/>
    <p:sldId id="371" r:id="rId17"/>
    <p:sldId id="372" r:id="rId18"/>
    <p:sldId id="373" r:id="rId19"/>
    <p:sldId id="357" r:id="rId20"/>
    <p:sldId id="375" r:id="rId21"/>
    <p:sldId id="376" r:id="rId22"/>
    <p:sldId id="378" r:id="rId23"/>
    <p:sldId id="379" r:id="rId24"/>
    <p:sldId id="382" r:id="rId25"/>
    <p:sldId id="380" r:id="rId26"/>
    <p:sldId id="381" r:id="rId27"/>
    <p:sldId id="383" r:id="rId28"/>
    <p:sldId id="384" r:id="rId29"/>
    <p:sldId id="385" r:id="rId30"/>
    <p:sldId id="301" r:id="rId31"/>
    <p:sldId id="393" r:id="rId32"/>
    <p:sldId id="394" r:id="rId33"/>
    <p:sldId id="395" r:id="rId34"/>
    <p:sldId id="396" r:id="rId35"/>
    <p:sldId id="386" r:id="rId36"/>
    <p:sldId id="387" r:id="rId37"/>
    <p:sldId id="388" r:id="rId38"/>
    <p:sldId id="389" r:id="rId39"/>
    <p:sldId id="390" r:id="rId40"/>
  </p:sldIdLst>
  <p:sldSz cx="9144000" cy="6858000" type="screen4x3"/>
  <p:notesSz cx="9144000" cy="6858000"/>
  <p:embeddedFontLst>
    <p:embeddedFont>
      <p:font typeface="Caladea" charset="0"/>
      <p:regular r:id="rId42"/>
      <p:bold r:id="rId43"/>
      <p:italic r:id="rId44"/>
      <p:boldItalic r:id="rId45"/>
    </p:embeddedFont>
    <p:embeddedFont>
      <p:font typeface="Calibri" pitchFamily="34" charset="0"/>
      <p:regular r:id="rId46"/>
      <p:bold r:id="rId47"/>
      <p:italic r:id="rId48"/>
      <p:boldItalic r:id="rId49"/>
    </p:embeddedFont>
    <p:embeddedFont>
      <p:font typeface="Consolas" pitchFamily="49" charset="0"/>
      <p:regular r:id="rId50"/>
      <p:bold r:id="rId51"/>
      <p:italic r:id="rId52"/>
      <p:boldItalic r:id="rId5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15:guide id="1" orient="horz" pos="2880">
          <p15:clr>
            <a:srgbClr val="000000"/>
          </p15:clr>
        </p15:guide>
        <p15:guide id="2" pos="216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90607226-90CC-4FF0-8AD5-A7DBAE6AF6AE}">
  <a:tblStyle styleId="{90607226-90CC-4FF0-8AD5-A7DBAE6AF6AE}" styleName="Table_0">
    <a:wholeTbl>
      <a:tcTxStyle b="off" i="off">
        <a:font>
          <a:latin typeface="Calibri"/>
          <a:ea typeface="Calibri"/>
          <a:cs typeface="Calibri"/>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000" autoAdjust="0"/>
    <p:restoredTop sz="91142" autoAdjust="0"/>
  </p:normalViewPr>
  <p:slideViewPr>
    <p:cSldViewPr snapToGrid="0">
      <p:cViewPr>
        <p:scale>
          <a:sx n="53" d="100"/>
          <a:sy n="53" d="100"/>
        </p:scale>
        <p:origin x="-2034" y="-432"/>
      </p:cViewPr>
      <p:guideLst>
        <p:guide orient="horz" pos="2880"/>
        <p:guide pos="216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1.fntdata"/><Relationship Id="rId47" Type="http://schemas.openxmlformats.org/officeDocument/2006/relationships/font" Target="fonts/font6.fntdata"/><Relationship Id="rId50" Type="http://schemas.openxmlformats.org/officeDocument/2006/relationships/font" Target="fonts/font9.fntdata"/><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4.fntdata"/><Relationship Id="rId53" Type="http://schemas.openxmlformats.org/officeDocument/2006/relationships/font" Target="fonts/font12.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8.fntdata"/><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3.fntdata"/><Relationship Id="rId52"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2.fntdata"/><Relationship Id="rId48" Type="http://schemas.openxmlformats.org/officeDocument/2006/relationships/font" Target="fonts/font7.fntdata"/><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font" Target="fonts/font10.fntdata"/><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xmlns="" val="197489646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857500" y="514350"/>
            <a:ext cx="3429000" cy="2571750"/>
          </a:xfrm>
        </p:spPr>
      </p:sp>
      <p:sp>
        <p:nvSpPr>
          <p:cNvPr id="3" name="Notes Placeholder 2"/>
          <p:cNvSpPr>
            <a:spLocks noGrp="1"/>
          </p:cNvSpPr>
          <p:nvPr>
            <p:ph type="body" idx="1"/>
          </p:nvPr>
        </p:nvSpPr>
        <p:spPr/>
        <p:txBody>
          <a:bodyPr>
            <a:normAutofit/>
          </a:bodyPr>
          <a:lstStyle/>
          <a:p>
            <a:pPr marL="457200" marR="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dirty="0"/>
              <a:t>Data encapsulation refers to the process of binding together data and functions or methods</a:t>
            </a:r>
            <a:r>
              <a:rPr lang="en-US" baseline="0" dirty="0"/>
              <a:t> </a:t>
            </a:r>
            <a:r>
              <a:rPr lang="en-US" dirty="0"/>
              <a:t>operating on this data into a single unit so that it is protected from outside interference and misuse.</a:t>
            </a:r>
          </a:p>
          <a:p>
            <a:r>
              <a:rPr lang="en-US" sz="1100" b="0" i="0" u="none" strike="noStrike" cap="none" dirty="0">
                <a:solidFill>
                  <a:srgbClr val="000000"/>
                </a:solidFill>
                <a:latin typeface="Arial"/>
                <a:ea typeface="Arial"/>
                <a:cs typeface="Arial"/>
                <a:sym typeface="Arial"/>
              </a:rPr>
              <a:t>In a company, two software projects are going on with two different teams. One team requires data from the other team. But this team cannot access the data from the other team because they do not have the appropriate permissions. This is</a:t>
            </a:r>
            <a:r>
              <a:rPr lang="en-US" sz="1100" b="1" i="1" u="none" strike="noStrike" cap="none" dirty="0">
                <a:solidFill>
                  <a:srgbClr val="000000"/>
                </a:solidFill>
                <a:latin typeface="Arial"/>
                <a:ea typeface="Arial"/>
                <a:cs typeface="Arial"/>
                <a:sym typeface="Arial"/>
              </a:rPr>
              <a:t> Encapsulation</a:t>
            </a:r>
            <a:r>
              <a:rPr lang="en-US" sz="1100" b="0" i="0" u="none" strike="noStrike" cap="none" dirty="0">
                <a:solidFill>
                  <a:srgbClr val="000000"/>
                </a:solidFill>
                <a:latin typeface="Arial"/>
                <a:ea typeface="Arial"/>
                <a:cs typeface="Arial"/>
                <a:sym typeface="Arial"/>
              </a:rPr>
              <a:t>.</a:t>
            </a:r>
          </a:p>
          <a:p>
            <a:pPr marL="457200" marR="0" indent="-29845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dirty="0"/>
          </a:p>
          <a:p>
            <a:endParaRPr lang="en-US" dirty="0"/>
          </a:p>
        </p:txBody>
      </p:sp>
    </p:spTree>
    <p:extLst>
      <p:ext uri="{BB962C8B-B14F-4D97-AF65-F5344CB8AC3E}">
        <p14:creationId xmlns:p14="http://schemas.microsoft.com/office/powerpoint/2010/main" xmlns="" val="32720650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4"/>
        <p:cNvGrpSpPr/>
        <p:nvPr/>
      </p:nvGrpSpPr>
      <p:grpSpPr>
        <a:xfrm>
          <a:off x="0" y="0"/>
          <a:ext cx="0" cy="0"/>
          <a:chOff x="0" y="0"/>
          <a:chExt cx="0" cy="0"/>
        </a:xfrm>
      </p:grpSpPr>
      <p:sp>
        <p:nvSpPr>
          <p:cNvPr id="15" name="Google Shape;15;p2"/>
          <p:cNvSpPr txBox="1">
            <a:spLocks noGrp="1"/>
          </p:cNvSpPr>
          <p:nvPr>
            <p:ph type="title"/>
          </p:nvPr>
        </p:nvSpPr>
        <p:spPr>
          <a:xfrm>
            <a:off x="535940" y="116789"/>
            <a:ext cx="8072119" cy="1428115"/>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sz="4600" b="0" i="0">
                <a:solidFill>
                  <a:srgbClr val="464649"/>
                </a:solidFill>
                <a:latin typeface="Caladea"/>
                <a:ea typeface="Caladea"/>
                <a:cs typeface="Caladea"/>
                <a:sym typeface="Calade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 name="Google Shape;16;p2"/>
          <p:cNvSpPr txBox="1">
            <a:spLocks noGrp="1"/>
          </p:cNvSpPr>
          <p:nvPr>
            <p:ph type="body" idx="1"/>
          </p:nvPr>
        </p:nvSpPr>
        <p:spPr>
          <a:xfrm>
            <a:off x="421640" y="1326483"/>
            <a:ext cx="6707505" cy="3716654"/>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sz="2200" b="0" i="0">
                <a:solidFill>
                  <a:schemeClr val="dk1"/>
                </a:solidFill>
                <a:latin typeface="Arial"/>
                <a:ea typeface="Arial"/>
                <a:cs typeface="Arial"/>
                <a:sym typeface="Arial"/>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7" name="Google Shape;17;p2"/>
          <p:cNvSpPr txBox="1">
            <a:spLocks noGrp="1"/>
          </p:cNvSpPr>
          <p:nvPr>
            <p:ph type="ftr" idx="11"/>
          </p:nvPr>
        </p:nvSpPr>
        <p:spPr>
          <a:xfrm>
            <a:off x="3108960" y="6377940"/>
            <a:ext cx="2926080" cy="342900"/>
          </a:xfrm>
          <a:prstGeom prst="rect">
            <a:avLst/>
          </a:prstGeom>
          <a:noFill/>
          <a:ln>
            <a:noFill/>
          </a:ln>
        </p:spPr>
        <p:txBody>
          <a:bodyPr spcFirstLastPara="1" wrap="square" lIns="0" tIns="0" rIns="0" bIns="0" anchor="t" anchorCtr="0">
            <a:no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2"/>
          <p:cNvSpPr txBox="1">
            <a:spLocks noGrp="1"/>
          </p:cNvSpPr>
          <p:nvPr>
            <p:ph type="dt" idx="10"/>
          </p:nvPr>
        </p:nvSpPr>
        <p:spPr>
          <a:xfrm>
            <a:off x="457200" y="6377940"/>
            <a:ext cx="2103120" cy="342900"/>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
          <p:cNvSpPr txBox="1">
            <a:spLocks noGrp="1"/>
          </p:cNvSpPr>
          <p:nvPr>
            <p:ph type="sldNum" idx="12"/>
          </p:nvPr>
        </p:nvSpPr>
        <p:spPr>
          <a:xfrm>
            <a:off x="6583680" y="6377940"/>
            <a:ext cx="2103120" cy="342900"/>
          </a:xfrm>
          <a:prstGeom prst="rect">
            <a:avLst/>
          </a:prstGeom>
          <a:noFill/>
          <a:ln>
            <a:noFill/>
          </a:ln>
        </p:spPr>
        <p:txBody>
          <a:bodyPr spcFirstLastPara="1" wrap="square" lIns="0" tIns="0" rIns="0" bIns="0" anchor="t" anchorCtr="0">
            <a:no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20"/>
        <p:cNvGrpSpPr/>
        <p:nvPr/>
      </p:nvGrpSpPr>
      <p:grpSpPr>
        <a:xfrm>
          <a:off x="0" y="0"/>
          <a:ext cx="0" cy="0"/>
          <a:chOff x="0" y="0"/>
          <a:chExt cx="0" cy="0"/>
        </a:xfrm>
      </p:grpSpPr>
      <p:sp>
        <p:nvSpPr>
          <p:cNvPr id="21" name="Google Shape;21;p3"/>
          <p:cNvSpPr txBox="1">
            <a:spLocks noGrp="1"/>
          </p:cNvSpPr>
          <p:nvPr>
            <p:ph type="ftr" idx="11"/>
          </p:nvPr>
        </p:nvSpPr>
        <p:spPr>
          <a:xfrm>
            <a:off x="3108960" y="6377940"/>
            <a:ext cx="2926080" cy="342900"/>
          </a:xfrm>
          <a:prstGeom prst="rect">
            <a:avLst/>
          </a:prstGeom>
          <a:noFill/>
          <a:ln>
            <a:noFill/>
          </a:ln>
        </p:spPr>
        <p:txBody>
          <a:bodyPr spcFirstLastPara="1" wrap="square" lIns="0" tIns="0" rIns="0" bIns="0" anchor="t" anchorCtr="0">
            <a:no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3"/>
          <p:cNvSpPr txBox="1">
            <a:spLocks noGrp="1"/>
          </p:cNvSpPr>
          <p:nvPr>
            <p:ph type="dt" idx="10"/>
          </p:nvPr>
        </p:nvSpPr>
        <p:spPr>
          <a:xfrm>
            <a:off x="457200" y="6377940"/>
            <a:ext cx="2103120" cy="342900"/>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3"/>
          <p:cNvSpPr txBox="1">
            <a:spLocks noGrp="1"/>
          </p:cNvSpPr>
          <p:nvPr>
            <p:ph type="sldNum" idx="12"/>
          </p:nvPr>
        </p:nvSpPr>
        <p:spPr>
          <a:xfrm>
            <a:off x="6583680" y="6377940"/>
            <a:ext cx="2103120" cy="342900"/>
          </a:xfrm>
          <a:prstGeom prst="rect">
            <a:avLst/>
          </a:prstGeom>
          <a:noFill/>
          <a:ln>
            <a:noFill/>
          </a:ln>
        </p:spPr>
        <p:txBody>
          <a:bodyPr spcFirstLastPara="1" wrap="square" lIns="0" tIns="0" rIns="0" bIns="0" anchor="t" anchorCtr="0">
            <a:no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p:nvPr/>
        </p:nvSpPr>
        <p:spPr>
          <a:xfrm>
            <a:off x="0" y="0"/>
            <a:ext cx="9144000" cy="6858000"/>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 name="Google Shape;7;p1"/>
          <p:cNvSpPr/>
          <p:nvPr/>
        </p:nvSpPr>
        <p:spPr>
          <a:xfrm>
            <a:off x="8458200" y="0"/>
            <a:ext cx="685800" cy="6858000"/>
          </a:xfrm>
          <a:custGeom>
            <a:avLst/>
            <a:gdLst/>
            <a:ahLst/>
            <a:cxnLst/>
            <a:rect l="l" t="t" r="r" b="b"/>
            <a:pathLst>
              <a:path w="685800" h="6858000" extrusionOk="0">
                <a:moveTo>
                  <a:pt x="685800" y="6172200"/>
                </a:moveTo>
                <a:lnTo>
                  <a:pt x="0" y="6172200"/>
                </a:lnTo>
                <a:lnTo>
                  <a:pt x="0" y="6858000"/>
                </a:lnTo>
                <a:lnTo>
                  <a:pt x="685800" y="6858000"/>
                </a:lnTo>
                <a:lnTo>
                  <a:pt x="685800" y="6172200"/>
                </a:lnTo>
                <a:close/>
              </a:path>
              <a:path w="685800" h="6858000" extrusionOk="0">
                <a:moveTo>
                  <a:pt x="685800" y="0"/>
                </a:moveTo>
                <a:lnTo>
                  <a:pt x="0" y="0"/>
                </a:lnTo>
                <a:lnTo>
                  <a:pt x="0" y="5486400"/>
                </a:lnTo>
                <a:lnTo>
                  <a:pt x="685800" y="5486400"/>
                </a:lnTo>
                <a:lnTo>
                  <a:pt x="685800" y="0"/>
                </a:lnTo>
                <a:close/>
              </a:path>
            </a:pathLst>
          </a:custGeom>
          <a:solidFill>
            <a:srgbClr val="464649"/>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 name="Google Shape;8;p1"/>
          <p:cNvSpPr/>
          <p:nvPr/>
        </p:nvSpPr>
        <p:spPr>
          <a:xfrm>
            <a:off x="8458200" y="5486399"/>
            <a:ext cx="685800" cy="685800"/>
          </a:xfrm>
          <a:custGeom>
            <a:avLst/>
            <a:gdLst/>
            <a:ahLst/>
            <a:cxnLst/>
            <a:rect l="l" t="t" r="r" b="b"/>
            <a:pathLst>
              <a:path w="685800" h="685800" extrusionOk="0">
                <a:moveTo>
                  <a:pt x="685800" y="0"/>
                </a:moveTo>
                <a:lnTo>
                  <a:pt x="0" y="0"/>
                </a:lnTo>
                <a:lnTo>
                  <a:pt x="0" y="685800"/>
                </a:lnTo>
                <a:lnTo>
                  <a:pt x="685800" y="685800"/>
                </a:lnTo>
                <a:lnTo>
                  <a:pt x="685800" y="0"/>
                </a:lnTo>
                <a:close/>
              </a:path>
            </a:pathLst>
          </a:custGeom>
          <a:solidFill>
            <a:srgbClr val="6E6E74"/>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9" name="Google Shape;9;p1"/>
          <p:cNvSpPr txBox="1">
            <a:spLocks noGrp="1"/>
          </p:cNvSpPr>
          <p:nvPr>
            <p:ph type="title"/>
          </p:nvPr>
        </p:nvSpPr>
        <p:spPr>
          <a:xfrm>
            <a:off x="535940" y="116789"/>
            <a:ext cx="8072119" cy="1428115"/>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SzPts val="1400"/>
              <a:buNone/>
              <a:defRPr sz="4600" b="0" i="0" u="none" strike="noStrike" cap="none">
                <a:solidFill>
                  <a:srgbClr val="464649"/>
                </a:solidFill>
                <a:latin typeface="Caladea"/>
                <a:ea typeface="Caladea"/>
                <a:cs typeface="Caladea"/>
                <a:sym typeface="Calade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0" name="Google Shape;10;p1"/>
          <p:cNvSpPr txBox="1">
            <a:spLocks noGrp="1"/>
          </p:cNvSpPr>
          <p:nvPr>
            <p:ph type="body" idx="1"/>
          </p:nvPr>
        </p:nvSpPr>
        <p:spPr>
          <a:xfrm>
            <a:off x="421640" y="1326483"/>
            <a:ext cx="6707505" cy="3716654"/>
          </a:xfrm>
          <a:prstGeom prst="rect">
            <a:avLst/>
          </a:prstGeom>
          <a:noFill/>
          <a:ln>
            <a:noFill/>
          </a:ln>
        </p:spPr>
        <p:txBody>
          <a:bodyPr spcFirstLastPara="1" wrap="square" lIns="0" tIns="0" rIns="0" bIns="0" anchor="t" anchorCtr="0">
            <a:noAutofit/>
          </a:bodyPr>
          <a:lstStyle>
            <a:lvl1pPr marL="457200" marR="0" lvl="0" indent="-228600" algn="l" rtl="0">
              <a:spcBef>
                <a:spcPts val="0"/>
              </a:spcBef>
              <a:spcAft>
                <a:spcPts val="0"/>
              </a:spcAft>
              <a:buSzPts val="1400"/>
              <a:buNone/>
              <a:defRPr sz="2200" b="0" i="0" u="none" strike="noStrike" cap="none">
                <a:solidFill>
                  <a:schemeClr val="dk1"/>
                </a:solidFill>
                <a:latin typeface="Arial"/>
                <a:ea typeface="Arial"/>
                <a:cs typeface="Arial"/>
                <a:sym typeface="Arial"/>
              </a:defRPr>
            </a:lvl1pPr>
            <a:lvl2pPr marL="914400" marR="0" lvl="1" indent="-228600" algn="l" rtl="0">
              <a:spcBef>
                <a:spcPts val="0"/>
              </a:spcBef>
              <a:spcAft>
                <a:spcPts val="0"/>
              </a:spcAft>
              <a:buSzPts val="1400"/>
              <a:buNone/>
              <a:defRPr sz="18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8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8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8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11" name="Google Shape;11;p1"/>
          <p:cNvSpPr txBox="1">
            <a:spLocks noGrp="1"/>
          </p:cNvSpPr>
          <p:nvPr>
            <p:ph type="ftr" idx="11"/>
          </p:nvPr>
        </p:nvSpPr>
        <p:spPr>
          <a:xfrm>
            <a:off x="3108960" y="6377940"/>
            <a:ext cx="2926080" cy="342900"/>
          </a:xfrm>
          <a:prstGeom prst="rect">
            <a:avLst/>
          </a:prstGeom>
          <a:noFill/>
          <a:ln>
            <a:noFill/>
          </a:ln>
        </p:spPr>
        <p:txBody>
          <a:bodyPr spcFirstLastPara="1" wrap="square" lIns="0" tIns="0" rIns="0" bIns="0" anchor="t" anchorCtr="0">
            <a:noAutofit/>
          </a:bodyPr>
          <a:lstStyle>
            <a:lvl1pPr marR="0" lvl="0" algn="ctr" rtl="0">
              <a:spcBef>
                <a:spcPts val="0"/>
              </a:spcBef>
              <a:spcAft>
                <a:spcPts val="0"/>
              </a:spcAft>
              <a:buSzPts val="1400"/>
              <a:buNone/>
              <a:defRPr sz="1800">
                <a:solidFill>
                  <a:srgbClr val="888888"/>
                </a:solidFill>
              </a:defRPr>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12" name="Google Shape;12;p1"/>
          <p:cNvSpPr txBox="1">
            <a:spLocks noGrp="1"/>
          </p:cNvSpPr>
          <p:nvPr>
            <p:ph type="dt" idx="10"/>
          </p:nvPr>
        </p:nvSpPr>
        <p:spPr>
          <a:xfrm>
            <a:off x="457200" y="6377940"/>
            <a:ext cx="2103120" cy="342900"/>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SzPts val="1400"/>
              <a:buNone/>
              <a:defRPr sz="1800">
                <a:solidFill>
                  <a:srgbClr val="888888"/>
                </a:solidFill>
              </a:defRPr>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13" name="Google Shape;13;p1"/>
          <p:cNvSpPr txBox="1">
            <a:spLocks noGrp="1"/>
          </p:cNvSpPr>
          <p:nvPr>
            <p:ph type="sldNum" idx="12"/>
          </p:nvPr>
        </p:nvSpPr>
        <p:spPr>
          <a:xfrm>
            <a:off x="6583680" y="6377940"/>
            <a:ext cx="2103120" cy="342900"/>
          </a:xfrm>
          <a:prstGeom prst="rect">
            <a:avLst/>
          </a:prstGeom>
          <a:noFill/>
          <a:ln>
            <a:noFill/>
          </a:ln>
        </p:spPr>
        <p:txBody>
          <a:bodyPr spcFirstLastPara="1" wrap="square" lIns="0" tIns="0" rIns="0" bIns="0" anchor="t" anchorCtr="0">
            <a:noAutofit/>
          </a:bodyPr>
          <a:lstStyle>
            <a:lvl1pPr marL="0" marR="0" lvl="0" indent="0" algn="r" rtl="0">
              <a:spcBef>
                <a:spcPts val="0"/>
              </a:spcBef>
              <a:buNone/>
              <a:defRPr sz="1800">
                <a:solidFill>
                  <a:srgbClr val="888888"/>
                </a:solidFill>
              </a:defRPr>
            </a:lvl1pPr>
            <a:lvl2pPr marL="0" marR="0" lvl="1" indent="0" algn="r" rtl="0">
              <a:spcBef>
                <a:spcPts val="0"/>
              </a:spcBef>
              <a:buNone/>
              <a:defRPr sz="1800">
                <a:solidFill>
                  <a:srgbClr val="888888"/>
                </a:solidFill>
              </a:defRPr>
            </a:lvl2pPr>
            <a:lvl3pPr marL="0" marR="0" lvl="2" indent="0" algn="r" rtl="0">
              <a:spcBef>
                <a:spcPts val="0"/>
              </a:spcBef>
              <a:buNone/>
              <a:defRPr sz="1800">
                <a:solidFill>
                  <a:srgbClr val="888888"/>
                </a:solidFill>
              </a:defRPr>
            </a:lvl3pPr>
            <a:lvl4pPr marL="0" marR="0" lvl="3" indent="0" algn="r" rtl="0">
              <a:spcBef>
                <a:spcPts val="0"/>
              </a:spcBef>
              <a:buNone/>
              <a:defRPr sz="1800">
                <a:solidFill>
                  <a:srgbClr val="888888"/>
                </a:solidFill>
              </a:defRPr>
            </a:lvl4pPr>
            <a:lvl5pPr marL="0" marR="0" lvl="4" indent="0" algn="r" rtl="0">
              <a:spcBef>
                <a:spcPts val="0"/>
              </a:spcBef>
              <a:buNone/>
              <a:defRPr sz="1800">
                <a:solidFill>
                  <a:srgbClr val="888888"/>
                </a:solidFill>
              </a:defRPr>
            </a:lvl5pPr>
            <a:lvl6pPr marL="0" marR="0" lvl="5" indent="0" algn="r" rtl="0">
              <a:spcBef>
                <a:spcPts val="0"/>
              </a:spcBef>
              <a:buNone/>
              <a:defRPr sz="1800">
                <a:solidFill>
                  <a:srgbClr val="888888"/>
                </a:solidFill>
              </a:defRPr>
            </a:lvl6pPr>
            <a:lvl7pPr marL="0" marR="0" lvl="6" indent="0" algn="r" rtl="0">
              <a:spcBef>
                <a:spcPts val="0"/>
              </a:spcBef>
              <a:buNone/>
              <a:defRPr sz="1800">
                <a:solidFill>
                  <a:srgbClr val="888888"/>
                </a:solidFill>
              </a:defRPr>
            </a:lvl7pPr>
            <a:lvl8pPr marL="0" marR="0" lvl="7" indent="0" algn="r" rtl="0">
              <a:spcBef>
                <a:spcPts val="0"/>
              </a:spcBef>
              <a:buNone/>
              <a:defRPr sz="1800">
                <a:solidFill>
                  <a:srgbClr val="888888"/>
                </a:solidFill>
              </a:defRPr>
            </a:lvl8pPr>
            <a:lvl9pPr marL="0" marR="0" lvl="8" indent="0" algn="r" rtl="0">
              <a:spcBef>
                <a:spcPts val="0"/>
              </a:spcBef>
              <a:buNone/>
              <a:defRPr sz="1800">
                <a:solidFill>
                  <a:srgbClr val="888888"/>
                </a:solidFil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sz="1400">
              <a:solidFill>
                <a:srgbClr val="000000"/>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3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6000" dirty="0" smtClean="0"/>
              <a:t>CS-2001 Data Structures</a:t>
            </a:r>
            <a:endParaRPr lang="en-US" sz="6000" dirty="0"/>
          </a:p>
        </p:txBody>
      </p:sp>
      <p:sp>
        <p:nvSpPr>
          <p:cNvPr id="3" name="Text Placeholder 2"/>
          <p:cNvSpPr>
            <a:spLocks noGrp="1"/>
          </p:cNvSpPr>
          <p:nvPr>
            <p:ph type="body" idx="1"/>
          </p:nvPr>
        </p:nvSpPr>
        <p:spPr/>
        <p:txBody>
          <a:bodyPr/>
          <a:lstStyle/>
          <a:p>
            <a:endParaRPr lang="en-US" sz="4400" b="1" dirty="0" smtClean="0"/>
          </a:p>
          <a:p>
            <a:r>
              <a:rPr lang="en-US" sz="4400" b="1" dirty="0" smtClean="0"/>
              <a:t>Week-01</a:t>
            </a:r>
          </a:p>
          <a:p>
            <a:r>
              <a:rPr lang="en-US" sz="4400" b="1" dirty="0" smtClean="0"/>
              <a:t>Lecture-02</a:t>
            </a:r>
            <a:endParaRPr lang="en-US" sz="4400" b="1" dirty="0"/>
          </a:p>
        </p:txBody>
      </p:sp>
    </p:spTree>
    <p:extLst>
      <p:ext uri="{BB962C8B-B14F-4D97-AF65-F5344CB8AC3E}">
        <p14:creationId xmlns:p14="http://schemas.microsoft.com/office/powerpoint/2010/main" xmlns="" val="32385590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49AC2EB-8590-455B-8C76-FA3C5A865FC7}"/>
              </a:ext>
            </a:extLst>
          </p:cNvPr>
          <p:cNvSpPr>
            <a:spLocks noGrp="1"/>
          </p:cNvSpPr>
          <p:nvPr>
            <p:ph type="title"/>
          </p:nvPr>
        </p:nvSpPr>
        <p:spPr/>
        <p:txBody>
          <a:bodyPr/>
          <a:lstStyle/>
          <a:p>
            <a:r>
              <a:rPr lang="en-US" dirty="0" smtClean="0"/>
              <a:t>Inheritance</a:t>
            </a:r>
            <a:endParaRPr lang="x-none" dirty="0"/>
          </a:p>
        </p:txBody>
      </p:sp>
      <p:sp>
        <p:nvSpPr>
          <p:cNvPr id="3" name="Text Placeholder 2">
            <a:extLst>
              <a:ext uri="{FF2B5EF4-FFF2-40B4-BE49-F238E27FC236}">
                <a16:creationId xmlns:a16="http://schemas.microsoft.com/office/drawing/2014/main" xmlns="" id="{0610D717-8198-41B2-AD3A-221565F0DCD0}"/>
              </a:ext>
            </a:extLst>
          </p:cNvPr>
          <p:cNvSpPr>
            <a:spLocks noGrp="1"/>
          </p:cNvSpPr>
          <p:nvPr>
            <p:ph type="body" idx="1"/>
          </p:nvPr>
        </p:nvSpPr>
        <p:spPr/>
        <p:txBody>
          <a:bodyPr/>
          <a:lstStyle/>
          <a:p>
            <a:pPr marL="571500" indent="-342900">
              <a:buFont typeface="Arial" panose="020B0604020202020204" pitchFamily="34" charset="0"/>
              <a:buChar char="•"/>
            </a:pPr>
            <a:r>
              <a:rPr lang="en-US" sz="2400" dirty="0" smtClean="0"/>
              <a:t>Inheritance in C++ is one of the key features of </a:t>
            </a:r>
            <a:r>
              <a:rPr lang="en-US" sz="2400" b="1" dirty="0" smtClean="0"/>
              <a:t>Object-oriented programming</a:t>
            </a:r>
            <a:r>
              <a:rPr lang="en-US" sz="2400" dirty="0" smtClean="0"/>
              <a:t>. It allows user to create a </a:t>
            </a:r>
            <a:r>
              <a:rPr lang="en-US" sz="2400" b="1" dirty="0" smtClean="0"/>
              <a:t>new class (derived class)</a:t>
            </a:r>
            <a:r>
              <a:rPr lang="en-US" sz="2400" dirty="0" smtClean="0"/>
              <a:t> from an </a:t>
            </a:r>
            <a:r>
              <a:rPr lang="en-US" sz="2400" b="1" dirty="0" smtClean="0"/>
              <a:t>existing class(base class)</a:t>
            </a:r>
            <a:r>
              <a:rPr lang="en-US" sz="2400" dirty="0" smtClean="0"/>
              <a:t>. This makes it </a:t>
            </a:r>
            <a:r>
              <a:rPr lang="en-US" sz="2400" b="1" dirty="0" smtClean="0"/>
              <a:t>easier</a:t>
            </a:r>
            <a:r>
              <a:rPr lang="en-US" sz="2400" dirty="0" smtClean="0"/>
              <a:t> to create and </a:t>
            </a:r>
            <a:r>
              <a:rPr lang="en-US" sz="2400" b="1" dirty="0" smtClean="0"/>
              <a:t>maintain</a:t>
            </a:r>
            <a:r>
              <a:rPr lang="en-US" sz="2400" dirty="0" smtClean="0"/>
              <a:t> an application. This also provides an opportunity to </a:t>
            </a:r>
            <a:r>
              <a:rPr lang="en-US" sz="2400" b="1" dirty="0" smtClean="0"/>
              <a:t>reuse</a:t>
            </a:r>
            <a:r>
              <a:rPr lang="en-US" sz="2400" dirty="0" smtClean="0"/>
              <a:t> the code functionality and</a:t>
            </a:r>
            <a:r>
              <a:rPr lang="en-US" sz="2400" b="1" dirty="0" smtClean="0"/>
              <a:t> fast implementation</a:t>
            </a:r>
            <a:r>
              <a:rPr lang="en-US" sz="2400" dirty="0" smtClean="0"/>
              <a:t> time. An existing class that is “</a:t>
            </a:r>
            <a:r>
              <a:rPr lang="en-US" sz="2400" b="1" dirty="0" smtClean="0"/>
              <a:t>parent</a:t>
            </a:r>
            <a:r>
              <a:rPr lang="en-US" sz="2400" dirty="0" smtClean="0"/>
              <a:t>” of a new class is called a</a:t>
            </a:r>
            <a:r>
              <a:rPr lang="en-US" sz="2400" b="1" dirty="0" smtClean="0"/>
              <a:t> base class</a:t>
            </a:r>
            <a:r>
              <a:rPr lang="en-US" sz="2400" dirty="0" smtClean="0"/>
              <a:t>. New class that inherits properties of the base class is called a </a:t>
            </a:r>
            <a:r>
              <a:rPr lang="en-US" sz="2400" b="1" dirty="0" smtClean="0"/>
              <a:t>derived class</a:t>
            </a:r>
            <a:r>
              <a:rPr lang="en-US" sz="2400" dirty="0" smtClean="0"/>
              <a:t>. </a:t>
            </a:r>
            <a:endParaRPr lang="x-none" sz="2400" dirty="0"/>
          </a:p>
        </p:txBody>
      </p:sp>
    </p:spTree>
    <p:extLst>
      <p:ext uri="{BB962C8B-B14F-4D97-AF65-F5344CB8AC3E}">
        <p14:creationId xmlns:p14="http://schemas.microsoft.com/office/powerpoint/2010/main" xmlns="" val="26596431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0C6044C-071F-4420-A489-367D54C3431B}"/>
              </a:ext>
            </a:extLst>
          </p:cNvPr>
          <p:cNvSpPr>
            <a:spLocks noGrp="1"/>
          </p:cNvSpPr>
          <p:nvPr>
            <p:ph type="title"/>
          </p:nvPr>
        </p:nvSpPr>
        <p:spPr/>
        <p:txBody>
          <a:bodyPr/>
          <a:lstStyle/>
          <a:p>
            <a:r>
              <a:rPr lang="en-US" dirty="0" smtClean="0"/>
              <a:t>Types of Inheritance</a:t>
            </a:r>
            <a:endParaRPr lang="x-none" dirty="0"/>
          </a:p>
        </p:txBody>
      </p:sp>
      <p:sp>
        <p:nvSpPr>
          <p:cNvPr id="3" name="Text Placeholder 2">
            <a:extLst>
              <a:ext uri="{FF2B5EF4-FFF2-40B4-BE49-F238E27FC236}">
                <a16:creationId xmlns:a16="http://schemas.microsoft.com/office/drawing/2014/main" xmlns="" id="{2E2E0200-E327-40EB-982C-1F04188E7E5C}"/>
              </a:ext>
            </a:extLst>
          </p:cNvPr>
          <p:cNvSpPr>
            <a:spLocks noGrp="1"/>
          </p:cNvSpPr>
          <p:nvPr>
            <p:ph type="body" idx="1"/>
          </p:nvPr>
        </p:nvSpPr>
        <p:spPr>
          <a:xfrm>
            <a:off x="535940" y="1326483"/>
            <a:ext cx="6593205" cy="3716654"/>
          </a:xfrm>
        </p:spPr>
        <p:txBody>
          <a:bodyPr/>
          <a:lstStyle/>
          <a:p>
            <a:pPr marL="571500" indent="-342900">
              <a:buFont typeface="Arial" panose="020B0604020202020204" pitchFamily="34" charset="0"/>
              <a:buChar char="•"/>
            </a:pPr>
            <a:r>
              <a:rPr lang="en-US" b="1" dirty="0" smtClean="0"/>
              <a:t>Single inheritance</a:t>
            </a:r>
          </a:p>
          <a:p>
            <a:pPr marL="571500" indent="-342900"/>
            <a:r>
              <a:rPr lang="en-US" dirty="0" smtClean="0"/>
              <a:t>     In this type of inheritance one derived class inherits from only one base class. It is the most simplest form of Inheritance.</a:t>
            </a:r>
          </a:p>
          <a:p>
            <a:pPr marL="571500" indent="-342900">
              <a:buFont typeface="Arial" panose="020B0604020202020204" pitchFamily="34" charset="0"/>
              <a:buChar char="•"/>
            </a:pPr>
            <a:r>
              <a:rPr lang="en-US" b="1" dirty="0" smtClean="0"/>
              <a:t>Multiple Inheritance</a:t>
            </a:r>
          </a:p>
          <a:p>
            <a:pPr marL="571500" indent="-342900"/>
            <a:r>
              <a:rPr lang="en-US" dirty="0" smtClean="0"/>
              <a:t>     In this type of inheritance a single derived class may inherit from two or more than two base classes.</a:t>
            </a:r>
            <a:endParaRPr lang="en-US" b="1" dirty="0" smtClean="0"/>
          </a:p>
          <a:p>
            <a:pPr marL="571500" indent="-342900">
              <a:buFont typeface="Arial" panose="020B0604020202020204" pitchFamily="34" charset="0"/>
              <a:buChar char="•"/>
            </a:pPr>
            <a:r>
              <a:rPr lang="en-US" b="1" dirty="0" smtClean="0"/>
              <a:t>Multilevel Inheritance </a:t>
            </a:r>
          </a:p>
          <a:p>
            <a:pPr marL="571500" indent="-342900"/>
            <a:r>
              <a:rPr lang="en-US" dirty="0" smtClean="0"/>
              <a:t>     In this type of inheritance the derived class inherits from a class, which in turn inherits from some other class. The Super class for one, is sub class for the other.</a:t>
            </a:r>
            <a:endParaRPr lang="x-none" b="1" dirty="0"/>
          </a:p>
        </p:txBody>
      </p:sp>
    </p:spTree>
    <p:extLst>
      <p:ext uri="{BB962C8B-B14F-4D97-AF65-F5344CB8AC3E}">
        <p14:creationId xmlns:p14="http://schemas.microsoft.com/office/powerpoint/2010/main" xmlns="" val="560579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srcRect/>
          <a:stretch>
            <a:fillRect/>
          </a:stretch>
        </p:blipFill>
        <p:spPr bwMode="auto">
          <a:xfrm>
            <a:off x="254935" y="407965"/>
            <a:ext cx="7726064" cy="2454446"/>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1"/>
          <p:cNvSpPr>
            <a:spLocks noChangeArrowheads="1"/>
          </p:cNvSpPr>
          <p:nvPr/>
        </p:nvSpPr>
        <p:spPr bwMode="auto">
          <a:xfrm>
            <a:off x="351692" y="196948"/>
            <a:ext cx="3616375" cy="5616922"/>
          </a:xfrm>
          <a:prstGeom prst="rect">
            <a:avLst/>
          </a:prstGeom>
          <a:solidFill>
            <a:srgbClr val="FFFFFF"/>
          </a:solidFill>
          <a:ln w="9525">
            <a:noFill/>
            <a:miter lim="800000"/>
            <a:headEnd/>
            <a:tailEnd/>
          </a:ln>
          <a:effectLst/>
        </p:spPr>
        <p:txBody>
          <a:bodyPr vert="horz" wrap="non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808080"/>
                </a:solidFill>
                <a:effectLst/>
                <a:latin typeface="Consolas" pitchFamily="49" charset="0"/>
                <a:cs typeface="Consolas" pitchFamily="49" charset="0"/>
              </a:rPr>
              <a:t>#include &lt;</a:t>
            </a:r>
            <a:r>
              <a:rPr kumimoji="0" lang="en-US" sz="1100" b="0" i="0" u="none" strike="noStrike" cap="none" normalizeH="0" baseline="0" dirty="0" err="1" smtClean="0">
                <a:ln>
                  <a:noFill/>
                </a:ln>
                <a:solidFill>
                  <a:srgbClr val="808080"/>
                </a:solidFill>
                <a:effectLst/>
                <a:latin typeface="Consolas" pitchFamily="49" charset="0"/>
                <a:cs typeface="Consolas" pitchFamily="49" charset="0"/>
              </a:rPr>
              <a:t>iostream</a:t>
            </a:r>
            <a:r>
              <a:rPr kumimoji="0" lang="en-US" sz="1100" b="0" i="0" u="none" strike="noStrike" cap="none" normalizeH="0" baseline="0" dirty="0" smtClean="0">
                <a:ln>
                  <a:noFill/>
                </a:ln>
                <a:solidFill>
                  <a:srgbClr val="808080"/>
                </a:solidFill>
                <a:effectLst/>
                <a:latin typeface="Consolas" pitchFamily="49" charset="0"/>
                <a:cs typeface="Consolas" pitchFamily="49" charset="0"/>
              </a:rPr>
              <a:t>&gt;</a:t>
            </a:r>
            <a:endParaRPr kumimoji="0" 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smtClean="0">
                <a:ln>
                  <a:noFill/>
                </a:ln>
                <a:solidFill>
                  <a:srgbClr val="006699"/>
                </a:solidFill>
                <a:effectLst/>
                <a:latin typeface="Consolas" pitchFamily="49" charset="0"/>
                <a:cs typeface="Consolas" pitchFamily="49" charset="0"/>
              </a:rPr>
              <a:t>using</a:t>
            </a:r>
            <a:r>
              <a:rPr kumimoji="0" lang="en-US" sz="600" b="0" i="0" u="none" strike="noStrike" cap="none" normalizeH="0" baseline="0" dirty="0" smtClean="0">
                <a:ln>
                  <a:noFill/>
                </a:ln>
                <a:solidFill>
                  <a:srgbClr val="273239"/>
                </a:solidFill>
                <a:effectLst/>
                <a:latin typeface="Consolas" pitchFamily="49" charset="0"/>
                <a:cs typeface="Consolas" pitchFamily="49" charset="0"/>
              </a:rPr>
              <a:t> </a:t>
            </a:r>
            <a:r>
              <a:rPr kumimoji="0" lang="en-US" sz="1100" b="1" i="0" u="none" strike="noStrike" cap="none" normalizeH="0" baseline="0" dirty="0" smtClean="0">
                <a:ln>
                  <a:noFill/>
                </a:ln>
                <a:solidFill>
                  <a:srgbClr val="006699"/>
                </a:solidFill>
                <a:effectLst/>
                <a:latin typeface="Consolas" pitchFamily="49" charset="0"/>
                <a:cs typeface="Consolas" pitchFamily="49" charset="0"/>
              </a:rPr>
              <a:t>namespace</a:t>
            </a:r>
            <a:r>
              <a:rPr kumimoji="0" lang="en-US" sz="600" b="0" i="0" u="none" strike="noStrike" cap="none" normalizeH="0" baseline="0" dirty="0" smtClean="0">
                <a:ln>
                  <a:noFill/>
                </a:ln>
                <a:solidFill>
                  <a:srgbClr val="273239"/>
                </a:solidFill>
                <a:effectLst/>
                <a:latin typeface="Consolas" pitchFamily="49" charset="0"/>
                <a:cs typeface="Consolas" pitchFamily="49" charset="0"/>
              </a:rPr>
              <a:t> </a:t>
            </a:r>
            <a:r>
              <a:rPr kumimoji="0" lang="en-US" sz="1100" b="0" i="0" u="none" strike="noStrike" cap="none" normalizeH="0" baseline="0" dirty="0" smtClean="0">
                <a:ln>
                  <a:noFill/>
                </a:ln>
                <a:solidFill>
                  <a:srgbClr val="000000"/>
                </a:solidFill>
                <a:effectLst/>
                <a:latin typeface="Consolas" pitchFamily="49" charset="0"/>
                <a:cs typeface="Consolas" pitchFamily="49" charset="0"/>
              </a:rPr>
              <a:t>std;</a:t>
            </a:r>
            <a:endParaRPr kumimoji="0" 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273239"/>
                </a:solidFill>
                <a:effectLst/>
                <a:latin typeface="Consolas" pitchFamily="49" charset="0"/>
                <a:cs typeface="Consolas" pitchFamily="49" charset="0"/>
              </a:rPr>
              <a:t> </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008200"/>
                </a:solidFill>
                <a:effectLst/>
                <a:latin typeface="Consolas" pitchFamily="49" charset="0"/>
                <a:cs typeface="Consolas" pitchFamily="49" charset="0"/>
              </a:rPr>
              <a:t>// base class</a:t>
            </a:r>
            <a:endParaRPr kumimoji="0" 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smtClean="0">
                <a:ln>
                  <a:noFill/>
                </a:ln>
                <a:solidFill>
                  <a:srgbClr val="006699"/>
                </a:solidFill>
                <a:effectLst/>
                <a:latin typeface="Consolas" pitchFamily="49" charset="0"/>
                <a:cs typeface="Consolas" pitchFamily="49" charset="0"/>
              </a:rPr>
              <a:t>class</a:t>
            </a:r>
            <a:r>
              <a:rPr kumimoji="0" lang="en-US" sz="600" b="0" i="0" u="none" strike="noStrike" cap="none" normalizeH="0" baseline="0" dirty="0" smtClean="0">
                <a:ln>
                  <a:noFill/>
                </a:ln>
                <a:solidFill>
                  <a:srgbClr val="273239"/>
                </a:solidFill>
                <a:effectLst/>
                <a:latin typeface="Consolas" pitchFamily="49" charset="0"/>
                <a:cs typeface="Consolas" pitchFamily="49" charset="0"/>
              </a:rPr>
              <a:t> </a:t>
            </a:r>
            <a:r>
              <a:rPr kumimoji="0" lang="en-US" sz="1100" b="0" i="0" u="none" strike="noStrike" cap="none" normalizeH="0" baseline="0" dirty="0" smtClean="0">
                <a:ln>
                  <a:noFill/>
                </a:ln>
                <a:solidFill>
                  <a:srgbClr val="000000"/>
                </a:solidFill>
                <a:effectLst/>
                <a:latin typeface="Consolas" pitchFamily="49" charset="0"/>
                <a:cs typeface="Consolas" pitchFamily="49" charset="0"/>
              </a:rPr>
              <a:t>Vehicle {</a:t>
            </a:r>
            <a:endParaRPr kumimoji="0" 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273239"/>
                </a:solidFill>
                <a:effectLst/>
                <a:latin typeface="Consolas" pitchFamily="49" charset="0"/>
                <a:cs typeface="Consolas" pitchFamily="49" charset="0"/>
              </a:rPr>
              <a:t>  </a:t>
            </a:r>
            <a:r>
              <a:rPr kumimoji="0" lang="en-US" sz="1100" b="1" i="0" u="none" strike="noStrike" cap="none" normalizeH="0" baseline="0" dirty="0" smtClean="0">
                <a:ln>
                  <a:noFill/>
                </a:ln>
                <a:solidFill>
                  <a:srgbClr val="006699"/>
                </a:solidFill>
                <a:effectLst/>
                <a:latin typeface="Consolas" pitchFamily="49" charset="0"/>
                <a:cs typeface="Consolas" pitchFamily="49" charset="0"/>
              </a:rPr>
              <a:t>public</a:t>
            </a:r>
            <a:r>
              <a:rPr kumimoji="0" lang="en-US" sz="1100" b="0" i="0" u="none" strike="noStrike" cap="none" normalizeH="0" baseline="0" dirty="0" smtClean="0">
                <a:ln>
                  <a:noFill/>
                </a:ln>
                <a:solidFill>
                  <a:srgbClr val="000000"/>
                </a:solidFill>
                <a:effectLst/>
                <a:latin typeface="Consolas" pitchFamily="49" charset="0"/>
                <a:cs typeface="Consolas" pitchFamily="49" charset="0"/>
              </a:rPr>
              <a:t>:</a:t>
            </a:r>
            <a:endParaRPr kumimoji="0" 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273239"/>
                </a:solidFill>
                <a:effectLst/>
                <a:latin typeface="Consolas" pitchFamily="49" charset="0"/>
                <a:cs typeface="Consolas" pitchFamily="49" charset="0"/>
              </a:rPr>
              <a:t>    </a:t>
            </a:r>
            <a:r>
              <a:rPr kumimoji="0" lang="en-US" sz="1100" b="0" i="0" u="none" strike="noStrike" cap="none" normalizeH="0" baseline="0" dirty="0" smtClean="0">
                <a:ln>
                  <a:noFill/>
                </a:ln>
                <a:solidFill>
                  <a:srgbClr val="000000"/>
                </a:solidFill>
                <a:effectLst/>
                <a:latin typeface="Consolas" pitchFamily="49" charset="0"/>
                <a:cs typeface="Consolas" pitchFamily="49" charset="0"/>
              </a:rPr>
              <a:t>Vehicle()</a:t>
            </a:r>
            <a:endParaRPr kumimoji="0" 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273239"/>
                </a:solidFill>
                <a:effectLst/>
                <a:latin typeface="Consolas" pitchFamily="49" charset="0"/>
                <a:cs typeface="Consolas" pitchFamily="49" charset="0"/>
              </a:rPr>
              <a:t>    </a:t>
            </a:r>
            <a:r>
              <a:rPr kumimoji="0" lang="en-US" sz="1100" b="0" i="0" u="none" strike="noStrike" cap="none" normalizeH="0" baseline="0" dirty="0" smtClean="0">
                <a:ln>
                  <a:noFill/>
                </a:ln>
                <a:solidFill>
                  <a:srgbClr val="000000"/>
                </a:solidFill>
                <a:effectLst/>
                <a:latin typeface="Consolas" pitchFamily="49" charset="0"/>
                <a:cs typeface="Consolas" pitchFamily="49" charset="0"/>
              </a:rPr>
              <a:t>{</a:t>
            </a:r>
            <a:endParaRPr kumimoji="0" 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273239"/>
                </a:solidFill>
                <a:effectLst/>
                <a:latin typeface="Consolas" pitchFamily="49" charset="0"/>
                <a:cs typeface="Consolas" pitchFamily="49" charset="0"/>
              </a:rPr>
              <a:t>      </a:t>
            </a:r>
            <a:r>
              <a:rPr kumimoji="0" lang="en-US" sz="1100" b="0" i="0" u="none" strike="noStrike" cap="none" normalizeH="0" baseline="0" dirty="0" err="1" smtClean="0">
                <a:ln>
                  <a:noFill/>
                </a:ln>
                <a:solidFill>
                  <a:srgbClr val="000000"/>
                </a:solidFill>
                <a:effectLst/>
                <a:latin typeface="Consolas" pitchFamily="49" charset="0"/>
                <a:cs typeface="Consolas" pitchFamily="49" charset="0"/>
              </a:rPr>
              <a:t>cout</a:t>
            </a:r>
            <a:r>
              <a:rPr kumimoji="0" lang="en-US" sz="1100" b="0" i="0" u="none" strike="noStrike" cap="none" normalizeH="0" baseline="0" dirty="0" smtClean="0">
                <a:ln>
                  <a:noFill/>
                </a:ln>
                <a:solidFill>
                  <a:srgbClr val="000000"/>
                </a:solidFill>
                <a:effectLst/>
                <a:latin typeface="Consolas" pitchFamily="49" charset="0"/>
                <a:cs typeface="Consolas" pitchFamily="49" charset="0"/>
              </a:rPr>
              <a:t> &lt;&lt; </a:t>
            </a:r>
            <a:r>
              <a:rPr kumimoji="0" lang="en-US" sz="1100" b="0" i="0" u="none" strike="noStrike" cap="none" normalizeH="0" baseline="0" dirty="0" smtClean="0">
                <a:ln>
                  <a:noFill/>
                </a:ln>
                <a:solidFill>
                  <a:srgbClr val="0000FF"/>
                </a:solidFill>
                <a:effectLst/>
                <a:latin typeface="Consolas" pitchFamily="49" charset="0"/>
                <a:cs typeface="Consolas" pitchFamily="49" charset="0"/>
              </a:rPr>
              <a:t>"This is a Vehicle"</a:t>
            </a:r>
            <a:r>
              <a:rPr kumimoji="0" lang="en-US" sz="600" b="0" i="0" u="none" strike="noStrike" cap="none" normalizeH="0" baseline="0" dirty="0" smtClean="0">
                <a:ln>
                  <a:noFill/>
                </a:ln>
                <a:solidFill>
                  <a:srgbClr val="273239"/>
                </a:solidFill>
                <a:effectLst/>
                <a:latin typeface="Consolas" pitchFamily="49" charset="0"/>
                <a:cs typeface="Consolas" pitchFamily="49" charset="0"/>
              </a:rPr>
              <a:t> </a:t>
            </a:r>
            <a:r>
              <a:rPr kumimoji="0" lang="en-US" sz="1100" b="0" i="0" u="none" strike="noStrike" cap="none" normalizeH="0" baseline="0" dirty="0" smtClean="0">
                <a:ln>
                  <a:noFill/>
                </a:ln>
                <a:solidFill>
                  <a:srgbClr val="000000"/>
                </a:solidFill>
                <a:effectLst/>
                <a:latin typeface="Consolas" pitchFamily="49" charset="0"/>
                <a:cs typeface="Consolas" pitchFamily="49" charset="0"/>
              </a:rPr>
              <a:t>&lt;&lt; </a:t>
            </a:r>
            <a:r>
              <a:rPr kumimoji="0" lang="en-US" sz="1100" b="0" i="0" u="none" strike="noStrike" cap="none" normalizeH="0" baseline="0" dirty="0" err="1" smtClean="0">
                <a:ln>
                  <a:noFill/>
                </a:ln>
                <a:solidFill>
                  <a:srgbClr val="000000"/>
                </a:solidFill>
                <a:effectLst/>
                <a:latin typeface="Consolas" pitchFamily="49" charset="0"/>
                <a:cs typeface="Consolas" pitchFamily="49" charset="0"/>
              </a:rPr>
              <a:t>endl</a:t>
            </a:r>
            <a:r>
              <a:rPr kumimoji="0" lang="en-US" sz="1100" b="0" i="0" u="none" strike="noStrike" cap="none" normalizeH="0" baseline="0" dirty="0" smtClean="0">
                <a:ln>
                  <a:noFill/>
                </a:ln>
                <a:solidFill>
                  <a:srgbClr val="000000"/>
                </a:solidFill>
                <a:effectLst/>
                <a:latin typeface="Consolas" pitchFamily="49" charset="0"/>
                <a:cs typeface="Consolas" pitchFamily="49" charset="0"/>
              </a:rPr>
              <a:t>;</a:t>
            </a:r>
            <a:endParaRPr kumimoji="0" 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273239"/>
                </a:solidFill>
                <a:effectLst/>
                <a:latin typeface="Consolas" pitchFamily="49" charset="0"/>
                <a:cs typeface="Consolas" pitchFamily="49" charset="0"/>
              </a:rPr>
              <a:t>    </a:t>
            </a:r>
            <a:r>
              <a:rPr kumimoji="0" lang="en-US" sz="1100" b="0" i="0" u="none" strike="noStrike" cap="none" normalizeH="0" baseline="0" dirty="0" smtClean="0">
                <a:ln>
                  <a:noFill/>
                </a:ln>
                <a:solidFill>
                  <a:srgbClr val="000000"/>
                </a:solidFill>
                <a:effectLst/>
                <a:latin typeface="Consolas" pitchFamily="49" charset="0"/>
                <a:cs typeface="Consolas" pitchFamily="49" charset="0"/>
              </a:rPr>
              <a:t>}</a:t>
            </a:r>
            <a:endParaRPr kumimoji="0" 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000000"/>
                </a:solidFill>
                <a:effectLst/>
                <a:latin typeface="Consolas" pitchFamily="49" charset="0"/>
                <a:cs typeface="Consolas" pitchFamily="49" charset="0"/>
              </a:rPr>
              <a:t>};</a:t>
            </a:r>
            <a:endParaRPr kumimoji="0" 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273239"/>
                </a:solidFill>
                <a:effectLst/>
                <a:latin typeface="Consolas" pitchFamily="49" charset="0"/>
                <a:cs typeface="Consolas" pitchFamily="49" charset="0"/>
              </a:rPr>
              <a:t> </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008200"/>
                </a:solidFill>
                <a:effectLst/>
                <a:latin typeface="Consolas" pitchFamily="49" charset="0"/>
                <a:cs typeface="Consolas" pitchFamily="49" charset="0"/>
              </a:rPr>
              <a:t>// sub class derived from a single base classes</a:t>
            </a:r>
            <a:endParaRPr kumimoji="0" 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smtClean="0">
                <a:ln>
                  <a:noFill/>
                </a:ln>
                <a:solidFill>
                  <a:srgbClr val="006699"/>
                </a:solidFill>
                <a:effectLst/>
                <a:latin typeface="Consolas" pitchFamily="49" charset="0"/>
                <a:cs typeface="Consolas" pitchFamily="49" charset="0"/>
              </a:rPr>
              <a:t>class</a:t>
            </a:r>
            <a:r>
              <a:rPr kumimoji="0" lang="en-US" sz="600" b="0" i="0" u="none" strike="noStrike" cap="none" normalizeH="0" baseline="0" dirty="0" smtClean="0">
                <a:ln>
                  <a:noFill/>
                </a:ln>
                <a:solidFill>
                  <a:srgbClr val="273239"/>
                </a:solidFill>
                <a:effectLst/>
                <a:latin typeface="Consolas" pitchFamily="49" charset="0"/>
                <a:cs typeface="Consolas" pitchFamily="49" charset="0"/>
              </a:rPr>
              <a:t> </a:t>
            </a:r>
            <a:r>
              <a:rPr kumimoji="0" lang="en-US" sz="1100" b="0" i="0" u="none" strike="noStrike" cap="none" normalizeH="0" baseline="0" dirty="0" smtClean="0">
                <a:ln>
                  <a:noFill/>
                </a:ln>
                <a:solidFill>
                  <a:srgbClr val="000000"/>
                </a:solidFill>
                <a:effectLst/>
                <a:latin typeface="Consolas" pitchFamily="49" charset="0"/>
                <a:cs typeface="Consolas" pitchFamily="49" charset="0"/>
              </a:rPr>
              <a:t>Car: </a:t>
            </a:r>
            <a:r>
              <a:rPr kumimoji="0" lang="en-US" sz="1100" b="1" i="0" u="none" strike="noStrike" cap="none" normalizeH="0" baseline="0" dirty="0" smtClean="0">
                <a:ln>
                  <a:noFill/>
                </a:ln>
                <a:solidFill>
                  <a:srgbClr val="006699"/>
                </a:solidFill>
                <a:effectLst/>
                <a:latin typeface="Consolas" pitchFamily="49" charset="0"/>
                <a:cs typeface="Consolas" pitchFamily="49" charset="0"/>
              </a:rPr>
              <a:t>public</a:t>
            </a:r>
            <a:r>
              <a:rPr kumimoji="0" lang="en-US" sz="600" b="0" i="0" u="none" strike="noStrike" cap="none" normalizeH="0" baseline="0" dirty="0" smtClean="0">
                <a:ln>
                  <a:noFill/>
                </a:ln>
                <a:solidFill>
                  <a:srgbClr val="273239"/>
                </a:solidFill>
                <a:effectLst/>
                <a:latin typeface="Consolas" pitchFamily="49" charset="0"/>
                <a:cs typeface="Consolas" pitchFamily="49" charset="0"/>
              </a:rPr>
              <a:t> </a:t>
            </a:r>
            <a:r>
              <a:rPr kumimoji="0" lang="en-US" sz="1100" b="0" i="0" u="none" strike="noStrike" cap="none" normalizeH="0" baseline="0" dirty="0" smtClean="0">
                <a:ln>
                  <a:noFill/>
                </a:ln>
                <a:solidFill>
                  <a:srgbClr val="000000"/>
                </a:solidFill>
                <a:effectLst/>
                <a:latin typeface="Consolas" pitchFamily="49" charset="0"/>
                <a:cs typeface="Consolas" pitchFamily="49" charset="0"/>
              </a:rPr>
              <a:t>Vehicle{</a:t>
            </a:r>
            <a:endParaRPr kumimoji="0" 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273239"/>
                </a:solidFill>
                <a:effectLst/>
                <a:latin typeface="Consolas" pitchFamily="49" charset="0"/>
                <a:cs typeface="Consolas" pitchFamily="49" charset="0"/>
              </a:rPr>
              <a:t> </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000000"/>
                </a:solidFill>
                <a:effectLst/>
                <a:latin typeface="Consolas" pitchFamily="49" charset="0"/>
                <a:cs typeface="Consolas" pitchFamily="49" charset="0"/>
              </a:rPr>
              <a:t>};</a:t>
            </a:r>
            <a:endParaRPr kumimoji="0" 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273239"/>
                </a:solidFill>
                <a:effectLst/>
                <a:latin typeface="Consolas" pitchFamily="49" charset="0"/>
                <a:cs typeface="Consolas" pitchFamily="49" charset="0"/>
              </a:rPr>
              <a:t> </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008200"/>
                </a:solidFill>
                <a:effectLst/>
                <a:latin typeface="Consolas" pitchFamily="49" charset="0"/>
                <a:cs typeface="Consolas" pitchFamily="49" charset="0"/>
              </a:rPr>
              <a:t>// main function</a:t>
            </a:r>
            <a:endParaRPr kumimoji="0" 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err="1" smtClean="0">
                <a:ln>
                  <a:noFill/>
                </a:ln>
                <a:solidFill>
                  <a:srgbClr val="808080"/>
                </a:solidFill>
                <a:effectLst/>
                <a:latin typeface="Consolas" pitchFamily="49" charset="0"/>
                <a:cs typeface="Consolas" pitchFamily="49" charset="0"/>
              </a:rPr>
              <a:t>int</a:t>
            </a:r>
            <a:r>
              <a:rPr kumimoji="0" lang="en-US" sz="600" b="0" i="0" u="none" strike="noStrike" cap="none" normalizeH="0" baseline="0" dirty="0" smtClean="0">
                <a:ln>
                  <a:noFill/>
                </a:ln>
                <a:solidFill>
                  <a:srgbClr val="273239"/>
                </a:solidFill>
                <a:effectLst/>
                <a:latin typeface="Consolas" pitchFamily="49" charset="0"/>
                <a:cs typeface="Consolas" pitchFamily="49" charset="0"/>
              </a:rPr>
              <a:t> </a:t>
            </a:r>
            <a:r>
              <a:rPr kumimoji="0" lang="en-US" sz="1100" b="0" i="0" u="none" strike="noStrike" cap="none" normalizeH="0" baseline="0" dirty="0" smtClean="0">
                <a:ln>
                  <a:noFill/>
                </a:ln>
                <a:solidFill>
                  <a:srgbClr val="000000"/>
                </a:solidFill>
                <a:effectLst/>
                <a:latin typeface="Consolas" pitchFamily="49" charset="0"/>
                <a:cs typeface="Consolas" pitchFamily="49" charset="0"/>
              </a:rPr>
              <a:t>main()</a:t>
            </a:r>
            <a:endParaRPr kumimoji="0" 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000000"/>
                </a:solidFill>
                <a:effectLst/>
                <a:latin typeface="Consolas" pitchFamily="49" charset="0"/>
                <a:cs typeface="Consolas" pitchFamily="49" charset="0"/>
              </a:rPr>
              <a:t>{  </a:t>
            </a:r>
            <a:endParaRPr kumimoji="0" 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273239"/>
                </a:solidFill>
                <a:effectLst/>
                <a:latin typeface="Consolas" pitchFamily="49" charset="0"/>
                <a:cs typeface="Consolas" pitchFamily="49" charset="0"/>
              </a:rPr>
              <a:t>    </a:t>
            </a:r>
            <a:r>
              <a:rPr kumimoji="0" lang="en-US" sz="1100" b="0" i="0" u="none" strike="noStrike" cap="none" normalizeH="0" baseline="0" dirty="0" smtClean="0">
                <a:ln>
                  <a:noFill/>
                </a:ln>
                <a:solidFill>
                  <a:srgbClr val="008200"/>
                </a:solidFill>
                <a:effectLst/>
                <a:latin typeface="Consolas" pitchFamily="49" charset="0"/>
                <a:cs typeface="Consolas" pitchFamily="49" charset="0"/>
              </a:rPr>
              <a:t>// creating object of sub class will</a:t>
            </a:r>
            <a:endParaRPr kumimoji="0" 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273239"/>
                </a:solidFill>
                <a:effectLst/>
                <a:latin typeface="Consolas" pitchFamily="49" charset="0"/>
                <a:cs typeface="Consolas" pitchFamily="49" charset="0"/>
              </a:rPr>
              <a:t>    </a:t>
            </a:r>
            <a:r>
              <a:rPr kumimoji="0" lang="en-US" sz="1100" b="0" i="0" u="none" strike="noStrike" cap="none" normalizeH="0" baseline="0" dirty="0" smtClean="0">
                <a:ln>
                  <a:noFill/>
                </a:ln>
                <a:solidFill>
                  <a:srgbClr val="008200"/>
                </a:solidFill>
                <a:effectLst/>
                <a:latin typeface="Consolas" pitchFamily="49" charset="0"/>
                <a:cs typeface="Consolas" pitchFamily="49" charset="0"/>
              </a:rPr>
              <a:t>// invoke the constructor of base classes</a:t>
            </a:r>
            <a:endParaRPr kumimoji="0" 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273239"/>
                </a:solidFill>
                <a:effectLst/>
                <a:latin typeface="Consolas" pitchFamily="49" charset="0"/>
                <a:cs typeface="Consolas" pitchFamily="49" charset="0"/>
              </a:rPr>
              <a:t>    </a:t>
            </a:r>
            <a:r>
              <a:rPr kumimoji="0" lang="en-US" sz="1100" b="0" i="0" u="none" strike="noStrike" cap="none" normalizeH="0" baseline="0" dirty="0" smtClean="0">
                <a:ln>
                  <a:noFill/>
                </a:ln>
                <a:solidFill>
                  <a:srgbClr val="000000"/>
                </a:solidFill>
                <a:effectLst/>
                <a:latin typeface="Consolas" pitchFamily="49" charset="0"/>
                <a:cs typeface="Consolas" pitchFamily="49" charset="0"/>
              </a:rPr>
              <a:t>Car </a:t>
            </a:r>
            <a:r>
              <a:rPr kumimoji="0" lang="en-US" sz="1100" b="0" i="0" u="none" strike="noStrike" cap="none" normalizeH="0" baseline="0" dirty="0" err="1" smtClean="0">
                <a:ln>
                  <a:noFill/>
                </a:ln>
                <a:solidFill>
                  <a:srgbClr val="000000"/>
                </a:solidFill>
                <a:effectLst/>
                <a:latin typeface="Consolas" pitchFamily="49" charset="0"/>
                <a:cs typeface="Consolas" pitchFamily="49" charset="0"/>
              </a:rPr>
              <a:t>obj</a:t>
            </a:r>
            <a:r>
              <a:rPr kumimoji="0" lang="en-US" sz="1100" b="0" i="0" u="none" strike="noStrike" cap="none" normalizeH="0" baseline="0" dirty="0" smtClean="0">
                <a:ln>
                  <a:noFill/>
                </a:ln>
                <a:solidFill>
                  <a:srgbClr val="000000"/>
                </a:solidFill>
                <a:effectLst/>
                <a:latin typeface="Consolas" pitchFamily="49" charset="0"/>
                <a:cs typeface="Consolas" pitchFamily="49" charset="0"/>
              </a:rPr>
              <a:t>;</a:t>
            </a:r>
            <a:endParaRPr kumimoji="0" 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273239"/>
                </a:solidFill>
                <a:effectLst/>
                <a:latin typeface="Consolas" pitchFamily="49" charset="0"/>
                <a:cs typeface="Consolas" pitchFamily="49" charset="0"/>
              </a:rPr>
              <a:t>    </a:t>
            </a:r>
            <a:r>
              <a:rPr kumimoji="0" lang="en-US" sz="1100" b="1" i="0" u="none" strike="noStrike" cap="none" normalizeH="0" baseline="0" dirty="0" smtClean="0">
                <a:ln>
                  <a:noFill/>
                </a:ln>
                <a:solidFill>
                  <a:srgbClr val="006699"/>
                </a:solidFill>
                <a:effectLst/>
                <a:latin typeface="Consolas" pitchFamily="49" charset="0"/>
                <a:cs typeface="Consolas" pitchFamily="49" charset="0"/>
              </a:rPr>
              <a:t>return</a:t>
            </a:r>
            <a:r>
              <a:rPr kumimoji="0" lang="en-US" sz="600" b="0" i="0" u="none" strike="noStrike" cap="none" normalizeH="0" baseline="0" dirty="0" smtClean="0">
                <a:ln>
                  <a:noFill/>
                </a:ln>
                <a:solidFill>
                  <a:srgbClr val="273239"/>
                </a:solidFill>
                <a:effectLst/>
                <a:latin typeface="Consolas" pitchFamily="49" charset="0"/>
                <a:cs typeface="Consolas" pitchFamily="49" charset="0"/>
              </a:rPr>
              <a:t> </a:t>
            </a:r>
            <a:r>
              <a:rPr kumimoji="0" lang="en-US" sz="1100" b="0" i="0" u="none" strike="noStrike" cap="none" normalizeH="0" baseline="0" dirty="0" smtClean="0">
                <a:ln>
                  <a:noFill/>
                </a:ln>
                <a:solidFill>
                  <a:srgbClr val="000000"/>
                </a:solidFill>
                <a:effectLst/>
                <a:latin typeface="Consolas" pitchFamily="49" charset="0"/>
                <a:cs typeface="Consolas" pitchFamily="49" charset="0"/>
              </a:rPr>
              <a:t>0;</a:t>
            </a:r>
            <a:endParaRPr kumimoji="0" 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000000"/>
                </a:solidFill>
                <a:effectLst/>
                <a:latin typeface="Consolas" pitchFamily="49" charset="0"/>
                <a:cs typeface="Consolas"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en-US" sz="1100" dirty="0" smtClean="0">
              <a:latin typeface="Consolas" pitchFamily="49" charset="0"/>
              <a:cs typeface="Consolas"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sz="1100" dirty="0" smtClean="0">
              <a:latin typeface="Consolas" pitchFamily="49" charset="0"/>
              <a:cs typeface="Consolas"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sz="1100" dirty="0" smtClean="0">
              <a:latin typeface="Consolas" pitchFamily="49" charset="0"/>
              <a:cs typeface="Consolas" pitchFamily="49" charset="0"/>
            </a:endParaRPr>
          </a:p>
          <a:p>
            <a:pPr lvl="0" eaLnBrk="0" fontAlgn="base" hangingPunct="0">
              <a:spcBef>
                <a:spcPct val="0"/>
              </a:spcBef>
              <a:spcAft>
                <a:spcPct val="0"/>
              </a:spcAft>
              <a:buClrTx/>
            </a:pPr>
            <a:r>
              <a:rPr lang="en-US" sz="1100" dirty="0" smtClean="0">
                <a:latin typeface="Consolas" pitchFamily="49" charset="0"/>
                <a:cs typeface="Consolas" pitchFamily="49" charset="0"/>
              </a:rPr>
              <a:t>Output: </a:t>
            </a:r>
            <a:r>
              <a:rPr lang="en-US" sz="1100" dirty="0" smtClean="0"/>
              <a:t>This is a Vehicle</a:t>
            </a:r>
            <a:endParaRPr lang="en-US" sz="1100" dirty="0" smtClean="0">
              <a:latin typeface="Consolas" pitchFamily="49" charset="0"/>
              <a:cs typeface="Consolas"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521567" y="319393"/>
          <a:ext cx="7018716" cy="6774884"/>
        </p:xfrm>
        <a:graphic>
          <a:graphicData uri="http://schemas.openxmlformats.org/drawingml/2006/table">
            <a:tbl>
              <a:tblPr/>
              <a:tblGrid>
                <a:gridCol w="7018716"/>
              </a:tblGrid>
              <a:tr h="5828187">
                <a:tc>
                  <a:txBody>
                    <a:bodyPr/>
                    <a:lstStyle/>
                    <a:p>
                      <a:pPr algn="l" rtl="0" fontAlgn="base"/>
                      <a:r>
                        <a:rPr lang="en-US" sz="1400" b="0" i="0" dirty="0">
                          <a:latin typeface="Consolas"/>
                        </a:rPr>
                        <a:t> </a:t>
                      </a:r>
                      <a:r>
                        <a:rPr lang="en-US" sz="1400" b="0" i="0" dirty="0" smtClean="0">
                          <a:latin typeface="Consolas"/>
                        </a:rPr>
                        <a:t>// </a:t>
                      </a:r>
                      <a:r>
                        <a:rPr lang="en-US" sz="1400" b="0" i="0" dirty="0">
                          <a:latin typeface="Consolas"/>
                        </a:rPr>
                        <a:t>first base class</a:t>
                      </a:r>
                    </a:p>
                    <a:p>
                      <a:pPr algn="l" rtl="0" fontAlgn="base"/>
                      <a:r>
                        <a:rPr lang="en-US" sz="1400" b="0" i="0" dirty="0">
                          <a:latin typeface="Consolas"/>
                        </a:rPr>
                        <a:t>class Vehicle {</a:t>
                      </a:r>
                    </a:p>
                    <a:p>
                      <a:pPr algn="l" rtl="0" fontAlgn="base"/>
                      <a:r>
                        <a:rPr lang="en-US" sz="1400" b="0" i="0" dirty="0">
                          <a:latin typeface="Consolas"/>
                        </a:rPr>
                        <a:t>  public:</a:t>
                      </a:r>
                    </a:p>
                    <a:p>
                      <a:pPr algn="l" rtl="0" fontAlgn="base"/>
                      <a:r>
                        <a:rPr lang="en-US" sz="1400" b="0" i="0" dirty="0">
                          <a:latin typeface="Consolas"/>
                        </a:rPr>
                        <a:t>    Vehicle()</a:t>
                      </a:r>
                    </a:p>
                    <a:p>
                      <a:pPr algn="l" rtl="0" fontAlgn="base"/>
                      <a:r>
                        <a:rPr lang="en-US" sz="1400" b="0" i="0" dirty="0">
                          <a:latin typeface="Consolas"/>
                        </a:rPr>
                        <a:t>    {</a:t>
                      </a:r>
                    </a:p>
                    <a:p>
                      <a:pPr algn="l" rtl="0" fontAlgn="base"/>
                      <a:r>
                        <a:rPr lang="en-US" sz="1400" b="0" i="0" dirty="0">
                          <a:latin typeface="Consolas"/>
                        </a:rPr>
                        <a:t>      </a:t>
                      </a:r>
                      <a:r>
                        <a:rPr lang="en-US" sz="1400" b="0" i="0" dirty="0" err="1">
                          <a:latin typeface="Consolas"/>
                        </a:rPr>
                        <a:t>cout</a:t>
                      </a:r>
                      <a:r>
                        <a:rPr lang="en-US" sz="1400" b="0" i="0" dirty="0">
                          <a:latin typeface="Consolas"/>
                        </a:rPr>
                        <a:t> &lt;&lt; "This is a Vehicle" &lt;&lt; </a:t>
                      </a:r>
                      <a:r>
                        <a:rPr lang="en-US" sz="1400" b="0" i="0" dirty="0" err="1">
                          <a:latin typeface="Consolas"/>
                        </a:rPr>
                        <a:t>endl</a:t>
                      </a:r>
                      <a:r>
                        <a:rPr lang="en-US" sz="1400" b="0" i="0" dirty="0">
                          <a:latin typeface="Consolas"/>
                        </a:rPr>
                        <a:t>;</a:t>
                      </a:r>
                    </a:p>
                    <a:p>
                      <a:pPr algn="l" rtl="0" fontAlgn="base"/>
                      <a:r>
                        <a:rPr lang="en-US" sz="1400" b="0" i="0" dirty="0">
                          <a:latin typeface="Consolas"/>
                        </a:rPr>
                        <a:t>    }</a:t>
                      </a:r>
                    </a:p>
                    <a:p>
                      <a:pPr algn="l" rtl="0" fontAlgn="base"/>
                      <a:r>
                        <a:rPr lang="en-US" sz="1400" b="0" i="0" dirty="0">
                          <a:latin typeface="Consolas"/>
                        </a:rPr>
                        <a:t>};</a:t>
                      </a:r>
                    </a:p>
                    <a:p>
                      <a:pPr algn="l" rtl="0" fontAlgn="base"/>
                      <a:r>
                        <a:rPr lang="en-US" sz="1400" b="0" i="0" dirty="0">
                          <a:latin typeface="Consolas"/>
                        </a:rPr>
                        <a:t> </a:t>
                      </a:r>
                    </a:p>
                    <a:p>
                      <a:pPr algn="l" rtl="0" fontAlgn="base"/>
                      <a:r>
                        <a:rPr lang="en-US" sz="1400" b="0" i="0" dirty="0">
                          <a:latin typeface="Consolas"/>
                        </a:rPr>
                        <a:t>// second base class</a:t>
                      </a:r>
                    </a:p>
                    <a:p>
                      <a:pPr algn="l" rtl="0" fontAlgn="base"/>
                      <a:r>
                        <a:rPr lang="en-US" sz="1400" b="0" i="0" dirty="0">
                          <a:latin typeface="Consolas"/>
                        </a:rPr>
                        <a:t>class </a:t>
                      </a:r>
                      <a:r>
                        <a:rPr lang="en-US" sz="1400" b="0" i="0" dirty="0" err="1">
                          <a:latin typeface="Consolas"/>
                        </a:rPr>
                        <a:t>FourWheeler</a:t>
                      </a:r>
                      <a:r>
                        <a:rPr lang="en-US" sz="1400" b="0" i="0" dirty="0">
                          <a:latin typeface="Consolas"/>
                        </a:rPr>
                        <a:t> {</a:t>
                      </a:r>
                    </a:p>
                    <a:p>
                      <a:pPr algn="l" rtl="0" fontAlgn="base"/>
                      <a:r>
                        <a:rPr lang="en-US" sz="1400" b="0" i="0" dirty="0">
                          <a:latin typeface="Consolas"/>
                        </a:rPr>
                        <a:t>  public:</a:t>
                      </a:r>
                    </a:p>
                    <a:p>
                      <a:pPr algn="l" rtl="0" fontAlgn="base"/>
                      <a:r>
                        <a:rPr lang="en-US" sz="1400" b="0" i="0" dirty="0">
                          <a:latin typeface="Consolas"/>
                        </a:rPr>
                        <a:t>    </a:t>
                      </a:r>
                      <a:r>
                        <a:rPr lang="en-US" sz="1400" b="0" i="0" dirty="0" err="1">
                          <a:latin typeface="Consolas"/>
                        </a:rPr>
                        <a:t>FourWheeler</a:t>
                      </a:r>
                      <a:r>
                        <a:rPr lang="en-US" sz="1400" b="0" i="0" dirty="0">
                          <a:latin typeface="Consolas"/>
                        </a:rPr>
                        <a:t>()</a:t>
                      </a:r>
                    </a:p>
                    <a:p>
                      <a:pPr algn="l" rtl="0" fontAlgn="base"/>
                      <a:r>
                        <a:rPr lang="en-US" sz="1400" b="0" i="0" dirty="0">
                          <a:latin typeface="Consolas"/>
                        </a:rPr>
                        <a:t>    {</a:t>
                      </a:r>
                    </a:p>
                    <a:p>
                      <a:pPr algn="l" rtl="0" fontAlgn="base"/>
                      <a:r>
                        <a:rPr lang="en-US" sz="1400" b="0" i="0" dirty="0">
                          <a:latin typeface="Consolas"/>
                        </a:rPr>
                        <a:t>      </a:t>
                      </a:r>
                      <a:r>
                        <a:rPr lang="en-US" sz="1400" b="0" i="0" dirty="0" err="1">
                          <a:latin typeface="Consolas"/>
                        </a:rPr>
                        <a:t>cout</a:t>
                      </a:r>
                      <a:r>
                        <a:rPr lang="en-US" sz="1400" b="0" i="0" dirty="0">
                          <a:latin typeface="Consolas"/>
                        </a:rPr>
                        <a:t> &lt;&lt; "This is a 4 wheeler Vehicle" &lt;&lt; </a:t>
                      </a:r>
                      <a:r>
                        <a:rPr lang="en-US" sz="1400" b="0" i="0" dirty="0" err="1">
                          <a:latin typeface="Consolas"/>
                        </a:rPr>
                        <a:t>endl</a:t>
                      </a:r>
                      <a:r>
                        <a:rPr lang="en-US" sz="1400" b="0" i="0" dirty="0">
                          <a:latin typeface="Consolas"/>
                        </a:rPr>
                        <a:t>;</a:t>
                      </a:r>
                    </a:p>
                    <a:p>
                      <a:pPr algn="l" rtl="0" fontAlgn="base"/>
                      <a:r>
                        <a:rPr lang="en-US" sz="1400" b="0" i="0" dirty="0">
                          <a:latin typeface="Consolas"/>
                        </a:rPr>
                        <a:t>    }</a:t>
                      </a:r>
                    </a:p>
                    <a:p>
                      <a:pPr algn="l" rtl="0" fontAlgn="base"/>
                      <a:r>
                        <a:rPr lang="en-US" sz="1400" b="0" i="0" dirty="0">
                          <a:latin typeface="Consolas"/>
                        </a:rPr>
                        <a:t>};</a:t>
                      </a:r>
                    </a:p>
                    <a:p>
                      <a:pPr algn="l" rtl="0" fontAlgn="base"/>
                      <a:r>
                        <a:rPr lang="en-US" sz="1400" b="0" i="0" dirty="0">
                          <a:latin typeface="Consolas"/>
                        </a:rPr>
                        <a:t> </a:t>
                      </a:r>
                    </a:p>
                    <a:p>
                      <a:pPr algn="l" rtl="0" fontAlgn="base"/>
                      <a:r>
                        <a:rPr lang="en-US" sz="1400" b="0" i="0" dirty="0">
                          <a:latin typeface="Consolas"/>
                        </a:rPr>
                        <a:t>// sub class derived from two base classes</a:t>
                      </a:r>
                    </a:p>
                    <a:p>
                      <a:pPr algn="l" rtl="0" fontAlgn="base"/>
                      <a:r>
                        <a:rPr lang="en-US" sz="1400" b="0" i="0" dirty="0">
                          <a:latin typeface="Consolas"/>
                        </a:rPr>
                        <a:t>class Car: public Vehicle, public </a:t>
                      </a:r>
                      <a:r>
                        <a:rPr lang="en-US" sz="1400" b="0" i="0" dirty="0" err="1">
                          <a:latin typeface="Consolas"/>
                        </a:rPr>
                        <a:t>FourWheeler</a:t>
                      </a:r>
                      <a:r>
                        <a:rPr lang="en-US" sz="1400" b="0" i="0" dirty="0">
                          <a:latin typeface="Consolas"/>
                        </a:rPr>
                        <a:t> {</a:t>
                      </a:r>
                    </a:p>
                    <a:p>
                      <a:pPr algn="l" rtl="0" fontAlgn="base"/>
                      <a:r>
                        <a:rPr lang="en-US" sz="1400" b="0" i="0" dirty="0">
                          <a:latin typeface="Consolas"/>
                        </a:rPr>
                        <a:t> </a:t>
                      </a:r>
                    </a:p>
                    <a:p>
                      <a:pPr algn="l" rtl="0" fontAlgn="base"/>
                      <a:r>
                        <a:rPr lang="en-US" sz="1400" b="0" i="0" dirty="0">
                          <a:latin typeface="Consolas"/>
                        </a:rPr>
                        <a:t>};</a:t>
                      </a:r>
                    </a:p>
                    <a:p>
                      <a:pPr algn="l" rtl="0" fontAlgn="base"/>
                      <a:r>
                        <a:rPr lang="en-US" sz="1400" b="0" i="0" dirty="0">
                          <a:latin typeface="Consolas"/>
                        </a:rPr>
                        <a:t> </a:t>
                      </a:r>
                    </a:p>
                    <a:p>
                      <a:pPr algn="l" rtl="0" fontAlgn="base"/>
                      <a:r>
                        <a:rPr lang="en-US" sz="1400" b="0" i="0" dirty="0">
                          <a:latin typeface="Consolas"/>
                        </a:rPr>
                        <a:t>// main function</a:t>
                      </a:r>
                    </a:p>
                    <a:p>
                      <a:pPr algn="l" rtl="0" fontAlgn="base"/>
                      <a:r>
                        <a:rPr lang="en-US" sz="1400" b="0" i="0" dirty="0" err="1">
                          <a:latin typeface="Consolas"/>
                        </a:rPr>
                        <a:t>int</a:t>
                      </a:r>
                      <a:r>
                        <a:rPr lang="en-US" sz="1400" b="0" i="0" dirty="0">
                          <a:latin typeface="Consolas"/>
                        </a:rPr>
                        <a:t> main()</a:t>
                      </a:r>
                    </a:p>
                    <a:p>
                      <a:pPr algn="l" rtl="0" fontAlgn="base"/>
                      <a:r>
                        <a:rPr lang="en-US" sz="1400" b="0" i="0" dirty="0">
                          <a:latin typeface="Consolas"/>
                        </a:rPr>
                        <a:t>{  </a:t>
                      </a:r>
                    </a:p>
                    <a:p>
                      <a:pPr algn="l" rtl="0" fontAlgn="base"/>
                      <a:r>
                        <a:rPr lang="en-US" sz="1400" b="0" i="0" dirty="0">
                          <a:latin typeface="Consolas"/>
                        </a:rPr>
                        <a:t>    // creating object of sub class will</a:t>
                      </a:r>
                    </a:p>
                    <a:p>
                      <a:pPr algn="l" rtl="0" fontAlgn="base"/>
                      <a:r>
                        <a:rPr lang="en-US" sz="1400" b="0" i="0" dirty="0">
                          <a:latin typeface="Consolas"/>
                        </a:rPr>
                        <a:t>    // invoke the constructor of base classes</a:t>
                      </a:r>
                    </a:p>
                    <a:p>
                      <a:pPr algn="l" rtl="0" fontAlgn="base"/>
                      <a:r>
                        <a:rPr lang="en-US" sz="1400" b="0" i="0" dirty="0">
                          <a:latin typeface="Consolas"/>
                        </a:rPr>
                        <a:t>    Car </a:t>
                      </a:r>
                      <a:r>
                        <a:rPr lang="en-US" sz="1400" b="0" i="0" dirty="0" err="1">
                          <a:latin typeface="Consolas"/>
                        </a:rPr>
                        <a:t>obj</a:t>
                      </a:r>
                      <a:r>
                        <a:rPr lang="en-US" sz="1400" b="0" i="0" dirty="0">
                          <a:latin typeface="Consolas"/>
                        </a:rPr>
                        <a:t>;</a:t>
                      </a:r>
                    </a:p>
                    <a:p>
                      <a:pPr algn="l" rtl="0" fontAlgn="base"/>
                      <a:r>
                        <a:rPr lang="en-US" sz="1400" b="0" i="0" dirty="0">
                          <a:latin typeface="Consolas"/>
                        </a:rPr>
                        <a:t>    return 0;</a:t>
                      </a:r>
                    </a:p>
                    <a:p>
                      <a:pPr algn="l" rtl="0" fontAlgn="base"/>
                      <a:r>
                        <a:rPr lang="en-US" sz="1400" b="0" i="0" dirty="0">
                          <a:latin typeface="Consolas"/>
                        </a:rPr>
                        <a:t>}</a:t>
                      </a:r>
                    </a:p>
                  </a:txBody>
                  <a:tcPr marL="57401" marR="57401" marT="80362" marB="80362" anchor="ctr">
                    <a:lnL>
                      <a:noFill/>
                    </a:lnL>
                    <a:lnR>
                      <a:noFill/>
                    </a:lnR>
                    <a:lnT>
                      <a:noFill/>
                    </a:lnT>
                    <a:lnB>
                      <a:noFill/>
                    </a:lnB>
                  </a:tcPr>
                </a:tc>
              </a:tr>
            </a:tbl>
          </a:graphicData>
        </a:graphic>
      </p:graphicFrame>
      <p:sp>
        <p:nvSpPr>
          <p:cNvPr id="87041" name="Rectangle 1"/>
          <p:cNvSpPr>
            <a:spLocks noChangeArrowheads="1"/>
          </p:cNvSpPr>
          <p:nvPr/>
        </p:nvSpPr>
        <p:spPr bwMode="auto">
          <a:xfrm>
            <a:off x="0" y="0"/>
            <a:ext cx="9144000" cy="457200"/>
          </a:xfrm>
          <a:prstGeom prst="rect">
            <a:avLst/>
          </a:prstGeom>
          <a:solidFill>
            <a:srgbClr val="FFFFFF"/>
          </a:solidFill>
          <a:ln w="9525">
            <a:noFill/>
            <a:miter lim="800000"/>
            <a:headEnd/>
            <a:tailEnd/>
          </a:ln>
          <a:effectLst/>
        </p:spPr>
        <p:txBody>
          <a:bodyPr vert="horz" wrap="none" lIns="0" tIns="0" rIns="0" bIns="6348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rgbClr val="273239"/>
                </a:solidFill>
                <a:effectLst/>
                <a:latin typeface="urw-din"/>
                <a:cs typeface="Arial" pitchFamily="34" charset="0"/>
              </a:rPr>
              <a:t>Output</a:t>
            </a:r>
            <a:r>
              <a:rPr kumimoji="0" lang="en-US" sz="1200" b="0" i="0" u="none" strike="noStrike" cap="none" normalizeH="0" baseline="0" smtClean="0">
                <a:ln>
                  <a:noFill/>
                </a:ln>
                <a:solidFill>
                  <a:srgbClr val="273239"/>
                </a:solidFill>
                <a:effectLst/>
                <a:latin typeface="Consolas" pitchFamily="49" charset="0"/>
                <a:cs typeface="Consolas" pitchFamily="49" charset="0"/>
              </a:rPr>
              <a:t>This is a Vehicle This is a 4 wheeler Vehicle</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8066" name="Picture 2"/>
          <p:cNvPicPr>
            <a:picLocks noChangeAspect="1" noChangeArrowheads="1"/>
          </p:cNvPicPr>
          <p:nvPr/>
        </p:nvPicPr>
        <p:blipFill>
          <a:blip r:embed="rId2"/>
          <a:srcRect/>
          <a:stretch>
            <a:fillRect/>
          </a:stretch>
        </p:blipFill>
        <p:spPr bwMode="auto">
          <a:xfrm>
            <a:off x="1461155" y="0"/>
            <a:ext cx="6061435" cy="5646656"/>
          </a:xfrm>
          <a:prstGeom prst="rect">
            <a:avLst/>
          </a:prstGeom>
          <a:noFill/>
          <a:ln w="9525">
            <a:noFill/>
            <a:miter lim="800000"/>
            <a:headEnd/>
            <a:tailEnd/>
          </a:ln>
          <a:effectLst/>
        </p:spPr>
      </p:pic>
      <p:sp>
        <p:nvSpPr>
          <p:cNvPr id="88067" name="Rectangle 3"/>
          <p:cNvSpPr>
            <a:spLocks noChangeArrowheads="1"/>
          </p:cNvSpPr>
          <p:nvPr/>
        </p:nvSpPr>
        <p:spPr bwMode="auto">
          <a:xfrm>
            <a:off x="0" y="6117996"/>
            <a:ext cx="9144000" cy="457200"/>
          </a:xfrm>
          <a:prstGeom prst="rect">
            <a:avLst/>
          </a:prstGeom>
          <a:solidFill>
            <a:srgbClr val="FFFFFF"/>
          </a:solidFill>
          <a:ln w="9525">
            <a:noFill/>
            <a:miter lim="800000"/>
            <a:headEnd/>
            <a:tailEnd/>
          </a:ln>
          <a:effectLst/>
        </p:spPr>
        <p:txBody>
          <a:bodyPr vert="horz" wrap="none" lIns="0" tIns="0" rIns="0" bIns="6348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rgbClr val="273239"/>
                </a:solidFill>
                <a:effectLst/>
                <a:latin typeface="urw-din"/>
                <a:cs typeface="Arial" pitchFamily="34" charset="0"/>
              </a:rPr>
              <a:t>Output</a:t>
            </a:r>
            <a:r>
              <a:rPr kumimoji="0" lang="en-US" sz="1200" b="0" i="0" u="none" strike="noStrike" cap="none" normalizeH="0" baseline="0" smtClean="0">
                <a:ln>
                  <a:noFill/>
                </a:ln>
                <a:solidFill>
                  <a:srgbClr val="273239"/>
                </a:solidFill>
                <a:effectLst/>
                <a:latin typeface="Consolas" pitchFamily="49" charset="0"/>
                <a:cs typeface="Consolas" pitchFamily="49" charset="0"/>
              </a:rPr>
              <a:t>This is a Vehicle Objects with 4 wheels are vehicles Car has 4 Wheels</a:t>
            </a:r>
            <a:r>
              <a:rPr kumimoji="0" lang="en-US" sz="600" b="0" i="0" u="none" strike="noStrike" cap="none" normalizeH="0" baseline="0" smtClean="0">
                <a:ln>
                  <a:noFill/>
                </a:ln>
                <a:solidFill>
                  <a:schemeClr val="tx1"/>
                </a:solidFill>
                <a:effectLst/>
                <a:latin typeface="Arial" pitchFamily="34" charset="0"/>
                <a:cs typeface="Arial" pitchFamily="34"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95926" y="169682"/>
            <a:ext cx="7767686" cy="1261884"/>
          </a:xfrm>
          <a:prstGeom prst="rect">
            <a:avLst/>
          </a:prstGeom>
        </p:spPr>
        <p:txBody>
          <a:bodyPr wrap="square">
            <a:spAutoFit/>
          </a:bodyPr>
          <a:lstStyle/>
          <a:p>
            <a:r>
              <a:rPr lang="en-US" sz="2000" b="1" dirty="0" smtClean="0"/>
              <a:t>6. A special case of hybrid inheritance : Multipath inheritance</a:t>
            </a:r>
            <a:r>
              <a:rPr lang="en-US" sz="2000" dirty="0" smtClean="0"/>
              <a:t>: </a:t>
            </a:r>
            <a:r>
              <a:rPr lang="en-US" dirty="0" smtClean="0"/>
              <a:t/>
            </a:r>
            <a:br>
              <a:rPr lang="en-US" dirty="0" smtClean="0"/>
            </a:br>
            <a:endParaRPr lang="en-US" dirty="0" smtClean="0"/>
          </a:p>
          <a:p>
            <a:r>
              <a:rPr lang="en-US" dirty="0" smtClean="0"/>
              <a:t>A derived class with two base classes and these two base classes have one common base class is called multipath inheritance. An ambiguity can arise in this type of inheritance. </a:t>
            </a:r>
            <a:br>
              <a:rPr lang="en-US" dirty="0" smtClean="0"/>
            </a:br>
            <a:r>
              <a:rPr lang="en-US" dirty="0" smtClean="0"/>
              <a:t> </a:t>
            </a:r>
            <a:endParaRPr lang="en-US" dirty="0"/>
          </a:p>
        </p:txBody>
      </p:sp>
      <p:sp>
        <p:nvSpPr>
          <p:cNvPr id="3" name="Rectangle 2"/>
          <p:cNvSpPr/>
          <p:nvPr/>
        </p:nvSpPr>
        <p:spPr>
          <a:xfrm>
            <a:off x="1654403" y="1183004"/>
            <a:ext cx="4944359" cy="5262979"/>
          </a:xfrm>
          <a:prstGeom prst="rect">
            <a:avLst/>
          </a:prstGeom>
        </p:spPr>
        <p:txBody>
          <a:bodyPr wrap="square">
            <a:spAutoFit/>
          </a:bodyPr>
          <a:lstStyle/>
          <a:p>
            <a:r>
              <a:rPr lang="en-US" dirty="0" smtClean="0"/>
              <a:t>class </a:t>
            </a:r>
            <a:r>
              <a:rPr lang="en-US" dirty="0" err="1" smtClean="0"/>
              <a:t>ClassA</a:t>
            </a:r>
            <a:r>
              <a:rPr lang="en-US" dirty="0" smtClean="0"/>
              <a:t> {</a:t>
            </a:r>
          </a:p>
          <a:p>
            <a:r>
              <a:rPr lang="en-US" dirty="0" smtClean="0"/>
              <a:t>public: </a:t>
            </a:r>
            <a:r>
              <a:rPr lang="en-US" dirty="0" err="1" smtClean="0"/>
              <a:t>int</a:t>
            </a:r>
            <a:r>
              <a:rPr lang="en-US" dirty="0" smtClean="0"/>
              <a:t> a; };</a:t>
            </a:r>
          </a:p>
          <a:p>
            <a:r>
              <a:rPr lang="en-US" dirty="0" smtClean="0"/>
              <a:t>class </a:t>
            </a:r>
            <a:r>
              <a:rPr lang="en-US" dirty="0" err="1" smtClean="0"/>
              <a:t>ClassB</a:t>
            </a:r>
            <a:r>
              <a:rPr lang="en-US" dirty="0" smtClean="0"/>
              <a:t> : public </a:t>
            </a:r>
            <a:r>
              <a:rPr lang="en-US" dirty="0" err="1" smtClean="0"/>
              <a:t>ClassA</a:t>
            </a:r>
            <a:r>
              <a:rPr lang="en-US" dirty="0" smtClean="0"/>
              <a:t> {</a:t>
            </a:r>
          </a:p>
          <a:p>
            <a:r>
              <a:rPr lang="en-US" dirty="0" smtClean="0"/>
              <a:t>public: </a:t>
            </a:r>
            <a:r>
              <a:rPr lang="en-US" dirty="0" err="1" smtClean="0"/>
              <a:t>int</a:t>
            </a:r>
            <a:r>
              <a:rPr lang="en-US" dirty="0" smtClean="0"/>
              <a:t> b; };</a:t>
            </a:r>
          </a:p>
          <a:p>
            <a:r>
              <a:rPr lang="en-US" dirty="0" smtClean="0"/>
              <a:t>class </a:t>
            </a:r>
            <a:r>
              <a:rPr lang="en-US" dirty="0" err="1" smtClean="0"/>
              <a:t>ClassC</a:t>
            </a:r>
            <a:r>
              <a:rPr lang="en-US" dirty="0" smtClean="0"/>
              <a:t> : public </a:t>
            </a:r>
            <a:r>
              <a:rPr lang="en-US" dirty="0" err="1" smtClean="0"/>
              <a:t>ClassA</a:t>
            </a:r>
            <a:r>
              <a:rPr lang="en-US" dirty="0" smtClean="0"/>
              <a:t> {</a:t>
            </a:r>
          </a:p>
          <a:p>
            <a:r>
              <a:rPr lang="en-US" dirty="0" smtClean="0"/>
              <a:t>public: </a:t>
            </a:r>
            <a:r>
              <a:rPr lang="en-US" dirty="0" err="1" smtClean="0"/>
              <a:t>int</a:t>
            </a:r>
            <a:r>
              <a:rPr lang="en-US" dirty="0" smtClean="0"/>
              <a:t> c; };</a:t>
            </a:r>
          </a:p>
          <a:p>
            <a:endParaRPr lang="en-US" dirty="0" smtClean="0"/>
          </a:p>
          <a:p>
            <a:r>
              <a:rPr lang="en-US" dirty="0" smtClean="0"/>
              <a:t>class </a:t>
            </a:r>
            <a:r>
              <a:rPr lang="en-US" dirty="0" err="1" smtClean="0"/>
              <a:t>ClassD</a:t>
            </a:r>
            <a:r>
              <a:rPr lang="en-US" dirty="0" smtClean="0"/>
              <a:t> : public </a:t>
            </a:r>
            <a:r>
              <a:rPr lang="en-US" dirty="0" err="1" smtClean="0"/>
              <a:t>ClassB</a:t>
            </a:r>
            <a:r>
              <a:rPr lang="en-US" dirty="0" smtClean="0"/>
              <a:t>, public </a:t>
            </a:r>
            <a:r>
              <a:rPr lang="en-US" dirty="0" err="1" smtClean="0"/>
              <a:t>ClassC</a:t>
            </a:r>
            <a:r>
              <a:rPr lang="en-US" dirty="0" smtClean="0"/>
              <a:t> {</a:t>
            </a:r>
          </a:p>
          <a:p>
            <a:r>
              <a:rPr lang="en-US" dirty="0" smtClean="0"/>
              <a:t>public:</a:t>
            </a:r>
          </a:p>
          <a:p>
            <a:r>
              <a:rPr lang="en-US" dirty="0" smtClean="0"/>
              <a:t>	</a:t>
            </a:r>
            <a:r>
              <a:rPr lang="en-US" dirty="0" err="1" smtClean="0"/>
              <a:t>int</a:t>
            </a:r>
            <a:r>
              <a:rPr lang="en-US" dirty="0" smtClean="0"/>
              <a:t> d;</a:t>
            </a:r>
          </a:p>
          <a:p>
            <a:r>
              <a:rPr lang="en-US" dirty="0" smtClean="0"/>
              <a:t>};</a:t>
            </a:r>
          </a:p>
          <a:p>
            <a:r>
              <a:rPr lang="en-US" dirty="0" smtClean="0"/>
              <a:t>void main(){</a:t>
            </a:r>
          </a:p>
          <a:p>
            <a:r>
              <a:rPr lang="en-US" dirty="0" smtClean="0"/>
              <a:t>	</a:t>
            </a:r>
            <a:r>
              <a:rPr lang="en-US" dirty="0" err="1" smtClean="0"/>
              <a:t>ClassD</a:t>
            </a:r>
            <a:r>
              <a:rPr lang="en-US" dirty="0" smtClean="0"/>
              <a:t> </a:t>
            </a:r>
            <a:r>
              <a:rPr lang="en-US" dirty="0" err="1" smtClean="0"/>
              <a:t>obj</a:t>
            </a:r>
            <a:r>
              <a:rPr lang="en-US" dirty="0" smtClean="0"/>
              <a:t>;</a:t>
            </a:r>
          </a:p>
          <a:p>
            <a:r>
              <a:rPr lang="en-US" dirty="0" smtClean="0"/>
              <a:t>	</a:t>
            </a:r>
            <a:r>
              <a:rPr lang="en-US" dirty="0" err="1" smtClean="0"/>
              <a:t>obj.ClassB</a:t>
            </a:r>
            <a:r>
              <a:rPr lang="en-US" dirty="0" smtClean="0"/>
              <a:t>::a = 10; // Statement 3</a:t>
            </a:r>
          </a:p>
          <a:p>
            <a:r>
              <a:rPr lang="en-US" dirty="0" smtClean="0"/>
              <a:t>	</a:t>
            </a:r>
            <a:r>
              <a:rPr lang="en-US" dirty="0" err="1" smtClean="0"/>
              <a:t>obj.ClassC</a:t>
            </a:r>
            <a:r>
              <a:rPr lang="en-US" dirty="0" smtClean="0"/>
              <a:t>::a = 100; // Statement 4</a:t>
            </a:r>
          </a:p>
          <a:p>
            <a:r>
              <a:rPr lang="en-US" dirty="0" smtClean="0"/>
              <a:t>	</a:t>
            </a:r>
            <a:r>
              <a:rPr lang="en-US" dirty="0" err="1" smtClean="0"/>
              <a:t>obj.b</a:t>
            </a:r>
            <a:r>
              <a:rPr lang="en-US" dirty="0" smtClean="0"/>
              <a:t> = 20;</a:t>
            </a:r>
          </a:p>
          <a:p>
            <a:r>
              <a:rPr lang="en-US" dirty="0" smtClean="0"/>
              <a:t>	</a:t>
            </a:r>
            <a:r>
              <a:rPr lang="en-US" dirty="0" err="1" smtClean="0"/>
              <a:t>obj.c</a:t>
            </a:r>
            <a:r>
              <a:rPr lang="en-US" dirty="0" smtClean="0"/>
              <a:t> = 30;</a:t>
            </a:r>
          </a:p>
          <a:p>
            <a:r>
              <a:rPr lang="en-US" dirty="0" smtClean="0"/>
              <a:t>	</a:t>
            </a:r>
            <a:r>
              <a:rPr lang="en-US" dirty="0" err="1" smtClean="0"/>
              <a:t>obj.d</a:t>
            </a:r>
            <a:r>
              <a:rPr lang="en-US" dirty="0" smtClean="0"/>
              <a:t> = 40;</a:t>
            </a:r>
          </a:p>
          <a:p>
            <a:r>
              <a:rPr lang="en-US" dirty="0" smtClean="0"/>
              <a:t>	</a:t>
            </a:r>
            <a:r>
              <a:rPr lang="en-US" dirty="0" err="1" smtClean="0"/>
              <a:t>cout</a:t>
            </a:r>
            <a:r>
              <a:rPr lang="en-US" dirty="0" smtClean="0"/>
              <a:t> &lt;&lt; "\n A from </a:t>
            </a:r>
            <a:r>
              <a:rPr lang="en-US" dirty="0" err="1" smtClean="0"/>
              <a:t>ClassB</a:t>
            </a:r>
            <a:r>
              <a:rPr lang="en-US" dirty="0" smtClean="0"/>
              <a:t> : " &lt;&lt; </a:t>
            </a:r>
            <a:r>
              <a:rPr lang="en-US" dirty="0" err="1" smtClean="0"/>
              <a:t>obj.ClassB</a:t>
            </a:r>
            <a:r>
              <a:rPr lang="en-US" dirty="0" smtClean="0"/>
              <a:t>::a;</a:t>
            </a:r>
          </a:p>
          <a:p>
            <a:r>
              <a:rPr lang="en-US" dirty="0" smtClean="0"/>
              <a:t>	</a:t>
            </a:r>
            <a:r>
              <a:rPr lang="en-US" dirty="0" err="1" smtClean="0"/>
              <a:t>cout</a:t>
            </a:r>
            <a:r>
              <a:rPr lang="en-US" dirty="0" smtClean="0"/>
              <a:t> &lt;&lt; "\n A from </a:t>
            </a:r>
            <a:r>
              <a:rPr lang="en-US" dirty="0" err="1" smtClean="0"/>
              <a:t>ClassC</a:t>
            </a:r>
            <a:r>
              <a:rPr lang="en-US" dirty="0" smtClean="0"/>
              <a:t> : " &lt;&lt; </a:t>
            </a:r>
            <a:r>
              <a:rPr lang="en-US" dirty="0" err="1" smtClean="0"/>
              <a:t>obj.ClassC</a:t>
            </a:r>
            <a:r>
              <a:rPr lang="en-US" dirty="0" smtClean="0"/>
              <a:t>::a;</a:t>
            </a:r>
          </a:p>
          <a:p>
            <a:r>
              <a:rPr lang="en-US" dirty="0" smtClean="0"/>
              <a:t>	</a:t>
            </a:r>
            <a:r>
              <a:rPr lang="en-US" dirty="0" err="1" smtClean="0"/>
              <a:t>cout</a:t>
            </a:r>
            <a:r>
              <a:rPr lang="en-US" dirty="0" smtClean="0"/>
              <a:t> &lt;&lt; "\n B : " &lt;&lt; </a:t>
            </a:r>
            <a:r>
              <a:rPr lang="en-US" dirty="0" err="1" smtClean="0"/>
              <a:t>obj.b</a:t>
            </a:r>
            <a:r>
              <a:rPr lang="en-US" dirty="0" smtClean="0"/>
              <a:t>;</a:t>
            </a:r>
          </a:p>
          <a:p>
            <a:r>
              <a:rPr lang="en-US" dirty="0" smtClean="0"/>
              <a:t>	</a:t>
            </a:r>
            <a:r>
              <a:rPr lang="en-US" dirty="0" err="1" smtClean="0"/>
              <a:t>cout</a:t>
            </a:r>
            <a:r>
              <a:rPr lang="en-US" dirty="0" smtClean="0"/>
              <a:t> &lt;&lt; "\n C : " &lt;&lt; </a:t>
            </a:r>
            <a:r>
              <a:rPr lang="en-US" dirty="0" err="1" smtClean="0"/>
              <a:t>obj.c</a:t>
            </a:r>
            <a:r>
              <a:rPr lang="en-US" dirty="0" smtClean="0"/>
              <a:t>;</a:t>
            </a:r>
          </a:p>
          <a:p>
            <a:r>
              <a:rPr lang="en-US" dirty="0" smtClean="0"/>
              <a:t>	</a:t>
            </a:r>
            <a:r>
              <a:rPr lang="en-US" dirty="0" err="1" smtClean="0"/>
              <a:t>cout</a:t>
            </a:r>
            <a:r>
              <a:rPr lang="en-US" dirty="0" smtClean="0"/>
              <a:t> &lt;&lt; "\n D : " &lt;&lt; </a:t>
            </a:r>
            <a:r>
              <a:rPr lang="en-US" dirty="0" err="1" smtClean="0"/>
              <a:t>obj.d</a:t>
            </a:r>
            <a:r>
              <a:rPr lang="en-US" dirty="0" smtClean="0"/>
              <a:t>;</a:t>
            </a:r>
          </a:p>
          <a:p>
            <a:r>
              <a:rPr lang="en-US" dirty="0" smtClean="0"/>
              <a:t>}</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Rectangle 1"/>
          <p:cNvSpPr>
            <a:spLocks noChangeArrowheads="1"/>
          </p:cNvSpPr>
          <p:nvPr/>
        </p:nvSpPr>
        <p:spPr bwMode="auto">
          <a:xfrm>
            <a:off x="688157" y="612742"/>
            <a:ext cx="2837468" cy="1172096"/>
          </a:xfrm>
          <a:prstGeom prst="rect">
            <a:avLst/>
          </a:prstGeom>
          <a:solidFill>
            <a:srgbClr val="FFFFFF"/>
          </a:solidFill>
          <a:ln w="9525">
            <a:noFill/>
            <a:miter lim="800000"/>
            <a:headEnd/>
            <a:tailEnd/>
          </a:ln>
          <a:effectLst/>
        </p:spPr>
        <p:txBody>
          <a:bodyPr vert="horz" wrap="square" lIns="0" tIns="0" rIns="0" bIns="6348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273239"/>
                </a:solidFill>
                <a:effectLst/>
                <a:latin typeface="urw-din"/>
                <a:cs typeface="Arial" pitchFamily="34" charset="0"/>
              </a:rPr>
              <a:t>Output: </a:t>
            </a:r>
            <a:endParaRPr kumimoji="0" lang="en-US" sz="1200" b="0" i="0" u="none" strike="noStrike" cap="none" normalizeH="0" baseline="0" dirty="0" smtClean="0">
              <a:ln>
                <a:noFill/>
              </a:ln>
              <a:solidFill>
                <a:srgbClr val="273239"/>
              </a:solidFill>
              <a:effectLst/>
              <a:latin typeface="Consolas" pitchFamily="49" charset="0"/>
              <a:cs typeface="Consolas"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273239"/>
                </a:solidFill>
                <a:effectLst/>
                <a:latin typeface="Consolas" pitchFamily="49" charset="0"/>
                <a:cs typeface="Consolas" pitchFamily="49" charset="0"/>
              </a:rPr>
              <a:t>A from </a:t>
            </a:r>
            <a:r>
              <a:rPr kumimoji="0" lang="en-US" sz="1200" b="0" i="0" u="none" strike="noStrike" cap="none" normalizeH="0" baseline="0" dirty="0" err="1" smtClean="0">
                <a:ln>
                  <a:noFill/>
                </a:ln>
                <a:solidFill>
                  <a:srgbClr val="273239"/>
                </a:solidFill>
                <a:effectLst/>
                <a:latin typeface="Consolas" pitchFamily="49" charset="0"/>
                <a:cs typeface="Consolas" pitchFamily="49" charset="0"/>
              </a:rPr>
              <a:t>ClassB</a:t>
            </a:r>
            <a:r>
              <a:rPr kumimoji="0" lang="en-US" sz="1200" b="0" i="0" u="none" strike="noStrike" cap="none" normalizeH="0" baseline="0" dirty="0" smtClean="0">
                <a:ln>
                  <a:noFill/>
                </a:ln>
                <a:solidFill>
                  <a:srgbClr val="273239"/>
                </a:solidFill>
                <a:effectLst/>
                <a:latin typeface="Consolas" pitchFamily="49" charset="0"/>
                <a:cs typeface="Consolas" pitchFamily="49" charset="0"/>
              </a:rPr>
              <a:t> : 10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273239"/>
                </a:solidFill>
                <a:effectLst/>
                <a:latin typeface="Consolas" pitchFamily="49" charset="0"/>
                <a:cs typeface="Consolas" pitchFamily="49" charset="0"/>
              </a:rPr>
              <a:t> A from </a:t>
            </a:r>
            <a:r>
              <a:rPr kumimoji="0" lang="en-US" sz="1200" b="0" i="0" u="none" strike="noStrike" cap="none" normalizeH="0" baseline="0" dirty="0" err="1" smtClean="0">
                <a:ln>
                  <a:noFill/>
                </a:ln>
                <a:solidFill>
                  <a:srgbClr val="273239"/>
                </a:solidFill>
                <a:effectLst/>
                <a:latin typeface="Consolas" pitchFamily="49" charset="0"/>
                <a:cs typeface="Consolas" pitchFamily="49" charset="0"/>
              </a:rPr>
              <a:t>ClassC</a:t>
            </a:r>
            <a:r>
              <a:rPr kumimoji="0" lang="en-US" sz="1200" b="0" i="0" u="none" strike="noStrike" cap="none" normalizeH="0" baseline="0" dirty="0" smtClean="0">
                <a:ln>
                  <a:noFill/>
                </a:ln>
                <a:solidFill>
                  <a:srgbClr val="273239"/>
                </a:solidFill>
                <a:effectLst/>
                <a:latin typeface="Consolas" pitchFamily="49" charset="0"/>
                <a:cs typeface="Consolas" pitchFamily="49" charset="0"/>
              </a:rPr>
              <a:t> : 100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273239"/>
                </a:solidFill>
                <a:effectLst/>
                <a:latin typeface="Consolas" pitchFamily="49" charset="0"/>
                <a:cs typeface="Consolas" pitchFamily="49" charset="0"/>
              </a:rPr>
              <a:t> B : 20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273239"/>
                </a:solidFill>
                <a:effectLst/>
                <a:latin typeface="Consolas" pitchFamily="49" charset="0"/>
                <a:cs typeface="Consolas" pitchFamily="49" charset="0"/>
              </a:rPr>
              <a:t>C : 30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273239"/>
                </a:solidFill>
                <a:effectLst/>
                <a:latin typeface="Consolas" pitchFamily="49" charset="0"/>
                <a:cs typeface="Consolas" pitchFamily="49" charset="0"/>
              </a:rPr>
              <a:t>D : 40</a:t>
            </a:r>
            <a:r>
              <a:rPr kumimoji="0" lang="en-US" sz="600" b="0" i="0" u="none" strike="noStrike" cap="none" normalizeH="0" baseline="0" dirty="0" smtClean="0">
                <a:ln>
                  <a:noFill/>
                </a:ln>
                <a:solidFill>
                  <a:schemeClr val="tx1"/>
                </a:solidFill>
                <a:effectLst/>
                <a:latin typeface="Arial" pitchFamily="34" charset="0"/>
                <a:cs typeface="Arial" pitchFamily="34" charset="0"/>
              </a:rPr>
              <a:t> </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3" name="Rectangle 2"/>
          <p:cNvSpPr/>
          <p:nvPr/>
        </p:nvSpPr>
        <p:spPr>
          <a:xfrm>
            <a:off x="626883" y="1982359"/>
            <a:ext cx="7517876" cy="3323987"/>
          </a:xfrm>
          <a:prstGeom prst="rect">
            <a:avLst/>
          </a:prstGeom>
        </p:spPr>
        <p:txBody>
          <a:bodyPr wrap="square">
            <a:spAutoFit/>
          </a:bodyPr>
          <a:lstStyle/>
          <a:p>
            <a:r>
              <a:rPr lang="en-US" b="1" dirty="0" smtClean="0"/>
              <a:t>Avoiding ambiguity using scope resolution operator:</a:t>
            </a:r>
            <a:r>
              <a:rPr lang="en-US" dirty="0" smtClean="0"/>
              <a:t> </a:t>
            </a:r>
            <a:br>
              <a:rPr lang="en-US" dirty="0" smtClean="0"/>
            </a:br>
            <a:r>
              <a:rPr lang="en-US" dirty="0" smtClean="0"/>
              <a:t>Using scope resolution operator we can manually specify the path from which data member a will be accessed, as shown in statement 3 and 4, in the above example. </a:t>
            </a:r>
          </a:p>
          <a:p>
            <a:pPr fontAlgn="base"/>
            <a:r>
              <a:rPr lang="en-US" dirty="0" err="1" smtClean="0"/>
              <a:t>obj.ClassB</a:t>
            </a:r>
            <a:r>
              <a:rPr lang="en-US" dirty="0" smtClean="0"/>
              <a:t>::a = 10;       </a:t>
            </a:r>
          </a:p>
          <a:p>
            <a:pPr fontAlgn="base"/>
            <a:r>
              <a:rPr lang="en-US" dirty="0" err="1" smtClean="0"/>
              <a:t>obj.ClassC</a:t>
            </a:r>
            <a:r>
              <a:rPr lang="en-US" dirty="0" smtClean="0"/>
              <a:t>::a = 100; </a:t>
            </a:r>
          </a:p>
          <a:p>
            <a:pPr fontAlgn="base"/>
            <a:r>
              <a:rPr lang="en-US" dirty="0" smtClean="0"/>
              <a:t>Note : Still, there are two copies of </a:t>
            </a:r>
            <a:r>
              <a:rPr lang="en-US" dirty="0" err="1" smtClean="0"/>
              <a:t>ClassA</a:t>
            </a:r>
            <a:r>
              <a:rPr lang="en-US" dirty="0" smtClean="0"/>
              <a:t> in </a:t>
            </a:r>
            <a:r>
              <a:rPr lang="en-US" dirty="0" err="1" smtClean="0"/>
              <a:t>ClassD</a:t>
            </a:r>
            <a:r>
              <a:rPr lang="en-US" dirty="0" smtClean="0"/>
              <a:t>.</a:t>
            </a:r>
          </a:p>
          <a:p>
            <a:pPr fontAlgn="base"/>
            <a:r>
              <a:rPr lang="en-US" dirty="0" smtClean="0"/>
              <a:t/>
            </a:r>
            <a:br>
              <a:rPr lang="en-US" dirty="0" smtClean="0"/>
            </a:br>
            <a:r>
              <a:rPr lang="en-US" b="1" dirty="0" smtClean="0"/>
              <a:t>Avoiding ambiguity using virtual base class:</a:t>
            </a:r>
            <a:r>
              <a:rPr lang="en-US" dirty="0" smtClean="0"/>
              <a:t> </a:t>
            </a:r>
          </a:p>
          <a:p>
            <a:pPr fontAlgn="base"/>
            <a:endParaRPr lang="en-US" dirty="0" smtClean="0"/>
          </a:p>
          <a:p>
            <a:pPr fontAlgn="base"/>
            <a:endParaRPr lang="en-US" dirty="0" smtClean="0"/>
          </a:p>
          <a:p>
            <a:pPr algn="r" fontAlgn="base"/>
            <a:r>
              <a:rPr lang="en-US" dirty="0" smtClean="0"/>
              <a:t>On next Slide</a:t>
            </a:r>
          </a:p>
          <a:p>
            <a:pPr algn="r" fontAlgn="base"/>
            <a:endParaRPr lang="en-US" dirty="0" smtClean="0"/>
          </a:p>
          <a:p>
            <a:pPr fontAlgn="base"/>
            <a:endParaRPr lang="en-US" dirty="0" smtClean="0"/>
          </a:p>
          <a:p>
            <a:endParaRPr lang="en-US" dirty="0" smtClean="0"/>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Rectangle 1"/>
          <p:cNvSpPr>
            <a:spLocks noChangeArrowheads="1"/>
          </p:cNvSpPr>
          <p:nvPr/>
        </p:nvSpPr>
        <p:spPr bwMode="auto">
          <a:xfrm>
            <a:off x="0" y="0"/>
            <a:ext cx="4911365" cy="6740307"/>
          </a:xfrm>
          <a:prstGeom prst="rect">
            <a:avLst/>
          </a:prstGeom>
          <a:solidFill>
            <a:srgbClr val="FFFFFF"/>
          </a:solidFill>
          <a:ln w="9525">
            <a:noFill/>
            <a:miter lim="800000"/>
            <a:headEnd/>
            <a:tailEnd/>
          </a:ln>
          <a:effec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dirty="0" smtClean="0">
                <a:ln>
                  <a:noFill/>
                </a:ln>
                <a:solidFill>
                  <a:srgbClr val="006699"/>
                </a:solidFill>
                <a:effectLst/>
                <a:latin typeface="Consolas" pitchFamily="49" charset="0"/>
                <a:cs typeface="Consolas" pitchFamily="49" charset="0"/>
              </a:rPr>
              <a:t>class</a:t>
            </a:r>
            <a:r>
              <a:rPr kumimoji="0" lang="en-US" sz="600" b="0" i="0" u="none" strike="noStrike" cap="none" normalizeH="0" baseline="0" dirty="0" smtClean="0">
                <a:ln>
                  <a:noFill/>
                </a:ln>
                <a:solidFill>
                  <a:srgbClr val="273239"/>
                </a:solidFill>
                <a:effectLst/>
                <a:latin typeface="Consolas" pitchFamily="49" charset="0"/>
                <a:cs typeface="Consolas" pitchFamily="49" charset="0"/>
              </a:rPr>
              <a:t> </a:t>
            </a:r>
            <a:r>
              <a:rPr kumimoji="0" lang="en-US" sz="1100" b="0" i="0" u="none" strike="noStrike" cap="none" normalizeH="0" baseline="0" dirty="0" err="1" smtClean="0">
                <a:ln>
                  <a:noFill/>
                </a:ln>
                <a:solidFill>
                  <a:srgbClr val="000000"/>
                </a:solidFill>
                <a:effectLst/>
                <a:latin typeface="Consolas" pitchFamily="49" charset="0"/>
                <a:cs typeface="Consolas" pitchFamily="49" charset="0"/>
              </a:rPr>
              <a:t>ClassA</a:t>
            </a:r>
            <a:endParaRPr kumimoji="0" 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273239"/>
                </a:solidFill>
                <a:effectLst/>
                <a:latin typeface="Consolas" pitchFamily="49" charset="0"/>
                <a:cs typeface="Consolas" pitchFamily="49" charset="0"/>
              </a:rPr>
              <a:t>     </a:t>
            </a:r>
            <a:r>
              <a:rPr kumimoji="0" lang="en-US" sz="1100" b="0" i="0" u="none" strike="noStrike" cap="none" normalizeH="0" baseline="0" dirty="0" smtClean="0">
                <a:ln>
                  <a:noFill/>
                </a:ln>
                <a:solidFill>
                  <a:srgbClr val="000000"/>
                </a:solidFill>
                <a:effectLst/>
                <a:latin typeface="Consolas" pitchFamily="49" charset="0"/>
                <a:cs typeface="Consolas" pitchFamily="49" charset="0"/>
              </a:rPr>
              <a:t>{</a:t>
            </a:r>
            <a:endParaRPr kumimoji="0" 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273239"/>
                </a:solidFill>
                <a:effectLst/>
                <a:latin typeface="Consolas" pitchFamily="49" charset="0"/>
                <a:cs typeface="Consolas" pitchFamily="49" charset="0"/>
              </a:rPr>
              <a:t>            </a:t>
            </a:r>
            <a:r>
              <a:rPr kumimoji="0" lang="en-US" sz="1100" b="1" i="0" u="none" strike="noStrike" cap="none" normalizeH="0" baseline="0" dirty="0" smtClean="0">
                <a:ln>
                  <a:noFill/>
                </a:ln>
                <a:solidFill>
                  <a:srgbClr val="006699"/>
                </a:solidFill>
                <a:effectLst/>
                <a:latin typeface="Consolas" pitchFamily="49" charset="0"/>
                <a:cs typeface="Consolas" pitchFamily="49" charset="0"/>
              </a:rPr>
              <a:t>public</a:t>
            </a:r>
            <a:r>
              <a:rPr kumimoji="0" lang="en-US" sz="1100" b="0" i="0" u="none" strike="noStrike" cap="none" normalizeH="0" baseline="0" dirty="0" smtClean="0">
                <a:ln>
                  <a:noFill/>
                </a:ln>
                <a:solidFill>
                  <a:srgbClr val="000000"/>
                </a:solidFill>
                <a:effectLst/>
                <a:latin typeface="Consolas" pitchFamily="49" charset="0"/>
                <a:cs typeface="Consolas" pitchFamily="49" charset="0"/>
              </a:rPr>
              <a:t>:</a:t>
            </a:r>
            <a:endParaRPr kumimoji="0" 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273239"/>
                </a:solidFill>
                <a:effectLst/>
                <a:latin typeface="Consolas" pitchFamily="49" charset="0"/>
                <a:cs typeface="Consolas" pitchFamily="49" charset="0"/>
              </a:rPr>
              <a:t>            </a:t>
            </a:r>
            <a:r>
              <a:rPr kumimoji="0" lang="en-US" sz="1100" b="1" i="0" u="none" strike="noStrike" cap="none" normalizeH="0" baseline="0" dirty="0" err="1" smtClean="0">
                <a:ln>
                  <a:noFill/>
                </a:ln>
                <a:solidFill>
                  <a:srgbClr val="808080"/>
                </a:solidFill>
                <a:effectLst/>
                <a:latin typeface="Consolas" pitchFamily="49" charset="0"/>
                <a:cs typeface="Consolas" pitchFamily="49" charset="0"/>
              </a:rPr>
              <a:t>int</a:t>
            </a:r>
            <a:r>
              <a:rPr kumimoji="0" lang="en-US" sz="600" b="0" i="0" u="none" strike="noStrike" cap="none" normalizeH="0" baseline="0" dirty="0" smtClean="0">
                <a:ln>
                  <a:noFill/>
                </a:ln>
                <a:solidFill>
                  <a:srgbClr val="273239"/>
                </a:solidFill>
                <a:effectLst/>
                <a:latin typeface="Consolas" pitchFamily="49" charset="0"/>
                <a:cs typeface="Consolas" pitchFamily="49" charset="0"/>
              </a:rPr>
              <a:t> </a:t>
            </a:r>
            <a:r>
              <a:rPr kumimoji="0" lang="en-US" sz="1100" b="0" i="0" u="none" strike="noStrike" cap="none" normalizeH="0" baseline="0" dirty="0" smtClean="0">
                <a:ln>
                  <a:noFill/>
                </a:ln>
                <a:solidFill>
                  <a:srgbClr val="000000"/>
                </a:solidFill>
                <a:effectLst/>
                <a:latin typeface="Consolas" pitchFamily="49" charset="0"/>
                <a:cs typeface="Consolas" pitchFamily="49" charset="0"/>
              </a:rPr>
              <a:t>a;</a:t>
            </a:r>
            <a:endParaRPr kumimoji="0" 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273239"/>
                </a:solidFill>
                <a:effectLst/>
                <a:latin typeface="Consolas" pitchFamily="49" charset="0"/>
                <a:cs typeface="Consolas" pitchFamily="49" charset="0"/>
              </a:rPr>
              <a:t>     </a:t>
            </a:r>
            <a:r>
              <a:rPr kumimoji="0" lang="en-US" sz="1100" b="0" i="0" u="none" strike="noStrike" cap="none" normalizeH="0" baseline="0" dirty="0" smtClean="0">
                <a:ln>
                  <a:noFill/>
                </a:ln>
                <a:solidFill>
                  <a:srgbClr val="000000"/>
                </a:solidFill>
                <a:effectLst/>
                <a:latin typeface="Consolas" pitchFamily="49" charset="0"/>
                <a:cs typeface="Consolas" pitchFamily="49" charset="0"/>
              </a:rPr>
              <a:t>};</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273239"/>
                </a:solidFill>
                <a:effectLst/>
                <a:latin typeface="Consolas" pitchFamily="49" charset="0"/>
                <a:cs typeface="Consolas" pitchFamily="49" charset="0"/>
              </a:rPr>
              <a:t>     </a:t>
            </a:r>
            <a:r>
              <a:rPr kumimoji="0" lang="en-US" sz="1100" b="1" i="0" u="none" strike="noStrike" cap="none" normalizeH="0" baseline="0" dirty="0" smtClean="0">
                <a:ln>
                  <a:noFill/>
                </a:ln>
                <a:solidFill>
                  <a:srgbClr val="006699"/>
                </a:solidFill>
                <a:effectLst/>
                <a:latin typeface="Consolas" pitchFamily="49" charset="0"/>
                <a:cs typeface="Consolas" pitchFamily="49" charset="0"/>
              </a:rPr>
              <a:t>class</a:t>
            </a:r>
            <a:r>
              <a:rPr kumimoji="0" lang="en-US" sz="600" b="0" i="0" u="none" strike="noStrike" cap="none" normalizeH="0" baseline="0" dirty="0" smtClean="0">
                <a:ln>
                  <a:noFill/>
                </a:ln>
                <a:solidFill>
                  <a:srgbClr val="273239"/>
                </a:solidFill>
                <a:effectLst/>
                <a:latin typeface="Consolas" pitchFamily="49" charset="0"/>
                <a:cs typeface="Consolas" pitchFamily="49" charset="0"/>
              </a:rPr>
              <a:t> </a:t>
            </a:r>
            <a:r>
              <a:rPr kumimoji="0" lang="en-US" sz="1100" b="0" i="0" u="none" strike="noStrike" cap="none" normalizeH="0" baseline="0" dirty="0" err="1" smtClean="0">
                <a:ln>
                  <a:noFill/>
                </a:ln>
                <a:solidFill>
                  <a:srgbClr val="000000"/>
                </a:solidFill>
                <a:effectLst/>
                <a:latin typeface="Consolas" pitchFamily="49" charset="0"/>
                <a:cs typeface="Consolas" pitchFamily="49" charset="0"/>
              </a:rPr>
              <a:t>ClassB</a:t>
            </a:r>
            <a:r>
              <a:rPr kumimoji="0" lang="en-US" sz="1100" b="0" i="0" u="none" strike="noStrike" cap="none" normalizeH="0" baseline="0" dirty="0" smtClean="0">
                <a:ln>
                  <a:noFill/>
                </a:ln>
                <a:solidFill>
                  <a:srgbClr val="000000"/>
                </a:solidFill>
                <a:effectLst/>
                <a:latin typeface="Consolas" pitchFamily="49" charset="0"/>
                <a:cs typeface="Consolas" pitchFamily="49" charset="0"/>
              </a:rPr>
              <a:t> : </a:t>
            </a:r>
            <a:r>
              <a:rPr kumimoji="0" lang="en-US" sz="1100" b="1" i="0" u="none" strike="noStrike" cap="none" normalizeH="0" baseline="0" dirty="0" smtClean="0">
                <a:ln>
                  <a:noFill/>
                </a:ln>
                <a:solidFill>
                  <a:srgbClr val="006699"/>
                </a:solidFill>
                <a:effectLst/>
                <a:latin typeface="Consolas" pitchFamily="49" charset="0"/>
                <a:cs typeface="Consolas" pitchFamily="49" charset="0"/>
              </a:rPr>
              <a:t>virtual</a:t>
            </a:r>
            <a:r>
              <a:rPr kumimoji="0" lang="en-US" sz="600" b="0" i="0" u="none" strike="noStrike" cap="none" normalizeH="0" baseline="0" dirty="0" smtClean="0">
                <a:ln>
                  <a:noFill/>
                </a:ln>
                <a:solidFill>
                  <a:srgbClr val="273239"/>
                </a:solidFill>
                <a:effectLst/>
                <a:latin typeface="Consolas" pitchFamily="49" charset="0"/>
                <a:cs typeface="Consolas" pitchFamily="49" charset="0"/>
              </a:rPr>
              <a:t> </a:t>
            </a:r>
            <a:r>
              <a:rPr kumimoji="0" lang="en-US" sz="1100" b="1" i="0" u="none" strike="noStrike" cap="none" normalizeH="0" baseline="0" dirty="0" smtClean="0">
                <a:ln>
                  <a:noFill/>
                </a:ln>
                <a:solidFill>
                  <a:srgbClr val="006699"/>
                </a:solidFill>
                <a:effectLst/>
                <a:latin typeface="Consolas" pitchFamily="49" charset="0"/>
                <a:cs typeface="Consolas" pitchFamily="49" charset="0"/>
              </a:rPr>
              <a:t>public</a:t>
            </a:r>
            <a:r>
              <a:rPr kumimoji="0" lang="en-US" sz="600" b="0" i="0" u="none" strike="noStrike" cap="none" normalizeH="0" baseline="0" dirty="0" smtClean="0">
                <a:ln>
                  <a:noFill/>
                </a:ln>
                <a:solidFill>
                  <a:srgbClr val="273239"/>
                </a:solidFill>
                <a:effectLst/>
                <a:latin typeface="Consolas" pitchFamily="49" charset="0"/>
                <a:cs typeface="Consolas" pitchFamily="49" charset="0"/>
              </a:rPr>
              <a:t> </a:t>
            </a:r>
            <a:r>
              <a:rPr kumimoji="0" lang="en-US" sz="1100" b="0" i="0" u="none" strike="noStrike" cap="none" normalizeH="0" baseline="0" dirty="0" err="1" smtClean="0">
                <a:ln>
                  <a:noFill/>
                </a:ln>
                <a:solidFill>
                  <a:srgbClr val="000000"/>
                </a:solidFill>
                <a:effectLst/>
                <a:latin typeface="Consolas" pitchFamily="49" charset="0"/>
                <a:cs typeface="Consolas" pitchFamily="49" charset="0"/>
              </a:rPr>
              <a:t>ClassA</a:t>
            </a:r>
            <a:endParaRPr kumimoji="0" 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273239"/>
                </a:solidFill>
                <a:effectLst/>
                <a:latin typeface="Consolas" pitchFamily="49" charset="0"/>
                <a:cs typeface="Consolas" pitchFamily="49" charset="0"/>
              </a:rPr>
              <a:t>     </a:t>
            </a:r>
            <a:r>
              <a:rPr kumimoji="0" lang="en-US" sz="1100" b="0" i="0" u="none" strike="noStrike" cap="none" normalizeH="0" baseline="0" dirty="0" smtClean="0">
                <a:ln>
                  <a:noFill/>
                </a:ln>
                <a:solidFill>
                  <a:srgbClr val="000000"/>
                </a:solidFill>
                <a:effectLst/>
                <a:latin typeface="Consolas" pitchFamily="49" charset="0"/>
                <a:cs typeface="Consolas" pitchFamily="49" charset="0"/>
              </a:rPr>
              <a:t>{</a:t>
            </a:r>
            <a:endParaRPr kumimoji="0" 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273239"/>
                </a:solidFill>
                <a:effectLst/>
                <a:latin typeface="Consolas" pitchFamily="49" charset="0"/>
                <a:cs typeface="Consolas" pitchFamily="49" charset="0"/>
              </a:rPr>
              <a:t>            </a:t>
            </a:r>
            <a:r>
              <a:rPr kumimoji="0" lang="en-US" sz="1100" b="1" i="0" u="none" strike="noStrike" cap="none" normalizeH="0" baseline="0" dirty="0" smtClean="0">
                <a:ln>
                  <a:noFill/>
                </a:ln>
                <a:solidFill>
                  <a:srgbClr val="006699"/>
                </a:solidFill>
                <a:effectLst/>
                <a:latin typeface="Consolas" pitchFamily="49" charset="0"/>
                <a:cs typeface="Consolas" pitchFamily="49" charset="0"/>
              </a:rPr>
              <a:t>public</a:t>
            </a:r>
            <a:r>
              <a:rPr kumimoji="0" lang="en-US" sz="1100" b="0" i="0" u="none" strike="noStrike" cap="none" normalizeH="0" baseline="0" dirty="0" smtClean="0">
                <a:ln>
                  <a:noFill/>
                </a:ln>
                <a:solidFill>
                  <a:srgbClr val="000000"/>
                </a:solidFill>
                <a:effectLst/>
                <a:latin typeface="Consolas" pitchFamily="49" charset="0"/>
                <a:cs typeface="Consolas" pitchFamily="49" charset="0"/>
              </a:rPr>
              <a:t>:</a:t>
            </a:r>
            <a:endParaRPr kumimoji="0" 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273239"/>
                </a:solidFill>
                <a:effectLst/>
                <a:latin typeface="Consolas" pitchFamily="49" charset="0"/>
                <a:cs typeface="Consolas" pitchFamily="49" charset="0"/>
              </a:rPr>
              <a:t>            </a:t>
            </a:r>
            <a:r>
              <a:rPr kumimoji="0" lang="en-US" sz="1100" b="1" i="0" u="none" strike="noStrike" cap="none" normalizeH="0" baseline="0" dirty="0" err="1" smtClean="0">
                <a:ln>
                  <a:noFill/>
                </a:ln>
                <a:solidFill>
                  <a:srgbClr val="808080"/>
                </a:solidFill>
                <a:effectLst/>
                <a:latin typeface="Consolas" pitchFamily="49" charset="0"/>
                <a:cs typeface="Consolas" pitchFamily="49" charset="0"/>
              </a:rPr>
              <a:t>int</a:t>
            </a:r>
            <a:r>
              <a:rPr kumimoji="0" lang="en-US" sz="600" b="0" i="0" u="none" strike="noStrike" cap="none" normalizeH="0" baseline="0" dirty="0" smtClean="0">
                <a:ln>
                  <a:noFill/>
                </a:ln>
                <a:solidFill>
                  <a:srgbClr val="273239"/>
                </a:solidFill>
                <a:effectLst/>
                <a:latin typeface="Consolas" pitchFamily="49" charset="0"/>
                <a:cs typeface="Consolas" pitchFamily="49" charset="0"/>
              </a:rPr>
              <a:t> </a:t>
            </a:r>
            <a:r>
              <a:rPr kumimoji="0" lang="en-US" sz="1100" b="0" i="0" u="none" strike="noStrike" cap="none" normalizeH="0" baseline="0" dirty="0" smtClean="0">
                <a:ln>
                  <a:noFill/>
                </a:ln>
                <a:solidFill>
                  <a:srgbClr val="000000"/>
                </a:solidFill>
                <a:effectLst/>
                <a:latin typeface="Consolas" pitchFamily="49" charset="0"/>
                <a:cs typeface="Consolas" pitchFamily="49" charset="0"/>
              </a:rPr>
              <a:t>b;</a:t>
            </a:r>
            <a:r>
              <a:rPr kumimoji="0" lang="en-US" sz="1100" b="0" i="0" u="none" strike="noStrike" cap="none" normalizeH="0" baseline="0" dirty="0" smtClean="0">
                <a:ln>
                  <a:noFill/>
                </a:ln>
                <a:solidFill>
                  <a:srgbClr val="273239"/>
                </a:solidFill>
                <a:effectLst/>
                <a:latin typeface="Consolas" pitchFamily="49" charset="0"/>
                <a:cs typeface="Consolas" pitchFamily="49" charset="0"/>
              </a:rPr>
              <a:t> </a:t>
            </a:r>
            <a:r>
              <a:rPr kumimoji="0" lang="en-US" sz="1100" b="0" i="0" u="none" strike="noStrike" cap="none" normalizeH="0" baseline="0" dirty="0" smtClean="0">
                <a:ln>
                  <a:noFill/>
                </a:ln>
                <a:solidFill>
                  <a:srgbClr val="000000"/>
                </a:solidFill>
                <a:effectLst/>
                <a:latin typeface="Consolas" pitchFamily="49" charset="0"/>
                <a:cs typeface="Consolas" pitchFamily="49" charset="0"/>
              </a:rPr>
              <a:t>};</a:t>
            </a:r>
            <a:endParaRPr kumimoji="0" 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273239"/>
                </a:solidFill>
                <a:effectLst/>
                <a:latin typeface="Consolas" pitchFamily="49" charset="0"/>
                <a:cs typeface="Consolas" pitchFamily="49" charset="0"/>
              </a:rPr>
              <a:t>     </a:t>
            </a:r>
            <a:r>
              <a:rPr kumimoji="0" lang="en-US" sz="1100" b="1" i="0" u="none" strike="noStrike" cap="none" normalizeH="0" baseline="0" dirty="0" smtClean="0">
                <a:ln>
                  <a:noFill/>
                </a:ln>
                <a:solidFill>
                  <a:srgbClr val="006699"/>
                </a:solidFill>
                <a:effectLst/>
                <a:latin typeface="Consolas" pitchFamily="49" charset="0"/>
                <a:cs typeface="Consolas" pitchFamily="49" charset="0"/>
              </a:rPr>
              <a:t>class</a:t>
            </a:r>
            <a:r>
              <a:rPr kumimoji="0" lang="en-US" sz="600" b="0" i="0" u="none" strike="noStrike" cap="none" normalizeH="0" baseline="0" dirty="0" smtClean="0">
                <a:ln>
                  <a:noFill/>
                </a:ln>
                <a:solidFill>
                  <a:srgbClr val="273239"/>
                </a:solidFill>
                <a:effectLst/>
                <a:latin typeface="Consolas" pitchFamily="49" charset="0"/>
                <a:cs typeface="Consolas" pitchFamily="49" charset="0"/>
              </a:rPr>
              <a:t> </a:t>
            </a:r>
            <a:r>
              <a:rPr kumimoji="0" lang="en-US" sz="1100" b="0" i="0" u="none" strike="noStrike" cap="none" normalizeH="0" baseline="0" dirty="0" err="1" smtClean="0">
                <a:ln>
                  <a:noFill/>
                </a:ln>
                <a:solidFill>
                  <a:srgbClr val="000000"/>
                </a:solidFill>
                <a:effectLst/>
                <a:latin typeface="Consolas" pitchFamily="49" charset="0"/>
                <a:cs typeface="Consolas" pitchFamily="49" charset="0"/>
              </a:rPr>
              <a:t>ClassC</a:t>
            </a:r>
            <a:r>
              <a:rPr kumimoji="0" lang="en-US" sz="1100" b="0" i="0" u="none" strike="noStrike" cap="none" normalizeH="0" baseline="0" dirty="0" smtClean="0">
                <a:ln>
                  <a:noFill/>
                </a:ln>
                <a:solidFill>
                  <a:srgbClr val="000000"/>
                </a:solidFill>
                <a:effectLst/>
                <a:latin typeface="Consolas" pitchFamily="49" charset="0"/>
                <a:cs typeface="Consolas" pitchFamily="49" charset="0"/>
              </a:rPr>
              <a:t> : </a:t>
            </a:r>
            <a:r>
              <a:rPr kumimoji="0" lang="en-US" sz="1100" b="1" i="0" u="none" strike="noStrike" cap="none" normalizeH="0" baseline="0" dirty="0" smtClean="0">
                <a:ln>
                  <a:noFill/>
                </a:ln>
                <a:solidFill>
                  <a:srgbClr val="006699"/>
                </a:solidFill>
                <a:effectLst/>
                <a:latin typeface="Consolas" pitchFamily="49" charset="0"/>
                <a:cs typeface="Consolas" pitchFamily="49" charset="0"/>
              </a:rPr>
              <a:t>virtual</a:t>
            </a:r>
            <a:r>
              <a:rPr kumimoji="0" lang="en-US" sz="600" b="0" i="0" u="none" strike="noStrike" cap="none" normalizeH="0" baseline="0" dirty="0" smtClean="0">
                <a:ln>
                  <a:noFill/>
                </a:ln>
                <a:solidFill>
                  <a:srgbClr val="273239"/>
                </a:solidFill>
                <a:effectLst/>
                <a:latin typeface="Consolas" pitchFamily="49" charset="0"/>
                <a:cs typeface="Consolas" pitchFamily="49" charset="0"/>
              </a:rPr>
              <a:t> </a:t>
            </a:r>
            <a:r>
              <a:rPr kumimoji="0" lang="en-US" sz="1100" b="1" i="0" u="none" strike="noStrike" cap="none" normalizeH="0" baseline="0" dirty="0" smtClean="0">
                <a:ln>
                  <a:noFill/>
                </a:ln>
                <a:solidFill>
                  <a:srgbClr val="006699"/>
                </a:solidFill>
                <a:effectLst/>
                <a:latin typeface="Consolas" pitchFamily="49" charset="0"/>
                <a:cs typeface="Consolas" pitchFamily="49" charset="0"/>
              </a:rPr>
              <a:t>public</a:t>
            </a:r>
            <a:r>
              <a:rPr kumimoji="0" lang="en-US" sz="600" b="0" i="0" u="none" strike="noStrike" cap="none" normalizeH="0" baseline="0" dirty="0" smtClean="0">
                <a:ln>
                  <a:noFill/>
                </a:ln>
                <a:solidFill>
                  <a:srgbClr val="273239"/>
                </a:solidFill>
                <a:effectLst/>
                <a:latin typeface="Consolas" pitchFamily="49" charset="0"/>
                <a:cs typeface="Consolas" pitchFamily="49" charset="0"/>
              </a:rPr>
              <a:t> </a:t>
            </a:r>
            <a:r>
              <a:rPr kumimoji="0" lang="en-US" sz="1100" b="0" i="0" u="none" strike="noStrike" cap="none" normalizeH="0" baseline="0" dirty="0" err="1" smtClean="0">
                <a:ln>
                  <a:noFill/>
                </a:ln>
                <a:solidFill>
                  <a:srgbClr val="000000"/>
                </a:solidFill>
                <a:effectLst/>
                <a:latin typeface="Consolas" pitchFamily="49" charset="0"/>
                <a:cs typeface="Consolas" pitchFamily="49" charset="0"/>
              </a:rPr>
              <a:t>ClassA</a:t>
            </a:r>
            <a:endParaRPr kumimoji="0" 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273239"/>
                </a:solidFill>
                <a:effectLst/>
                <a:latin typeface="Consolas" pitchFamily="49" charset="0"/>
                <a:cs typeface="Consolas" pitchFamily="49" charset="0"/>
              </a:rPr>
              <a:t>     </a:t>
            </a:r>
            <a:r>
              <a:rPr kumimoji="0" lang="en-US" sz="1100" b="0" i="0" u="none" strike="noStrike" cap="none" normalizeH="0" baseline="0" dirty="0" smtClean="0">
                <a:ln>
                  <a:noFill/>
                </a:ln>
                <a:solidFill>
                  <a:srgbClr val="000000"/>
                </a:solidFill>
                <a:effectLst/>
                <a:latin typeface="Consolas" pitchFamily="49" charset="0"/>
                <a:cs typeface="Consolas" pitchFamily="49" charset="0"/>
              </a:rPr>
              <a:t>{</a:t>
            </a:r>
            <a:endParaRPr kumimoji="0" 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273239"/>
                </a:solidFill>
                <a:effectLst/>
                <a:latin typeface="Consolas" pitchFamily="49" charset="0"/>
                <a:cs typeface="Consolas" pitchFamily="49" charset="0"/>
              </a:rPr>
              <a:t>            </a:t>
            </a:r>
            <a:r>
              <a:rPr kumimoji="0" lang="en-US" sz="1100" b="1" i="0" u="none" strike="noStrike" cap="none" normalizeH="0" baseline="0" dirty="0" smtClean="0">
                <a:ln>
                  <a:noFill/>
                </a:ln>
                <a:solidFill>
                  <a:srgbClr val="006699"/>
                </a:solidFill>
                <a:effectLst/>
                <a:latin typeface="Consolas" pitchFamily="49" charset="0"/>
                <a:cs typeface="Consolas" pitchFamily="49" charset="0"/>
              </a:rPr>
              <a:t>public</a:t>
            </a:r>
            <a:r>
              <a:rPr kumimoji="0" lang="en-US" sz="1100" b="0" i="0" u="none" strike="noStrike" cap="none" normalizeH="0" baseline="0" dirty="0" smtClean="0">
                <a:ln>
                  <a:noFill/>
                </a:ln>
                <a:solidFill>
                  <a:srgbClr val="000000"/>
                </a:solidFill>
                <a:effectLst/>
                <a:latin typeface="Consolas" pitchFamily="49" charset="0"/>
                <a:cs typeface="Consolas" pitchFamily="49" charset="0"/>
              </a:rPr>
              <a:t>:</a:t>
            </a:r>
            <a:endParaRPr kumimoji="0" 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273239"/>
                </a:solidFill>
                <a:effectLst/>
                <a:latin typeface="Consolas" pitchFamily="49" charset="0"/>
                <a:cs typeface="Consolas" pitchFamily="49" charset="0"/>
              </a:rPr>
              <a:t>            </a:t>
            </a:r>
            <a:r>
              <a:rPr kumimoji="0" lang="en-US" sz="1100" b="1" i="0" u="none" strike="noStrike" cap="none" normalizeH="0" baseline="0" dirty="0" err="1" smtClean="0">
                <a:ln>
                  <a:noFill/>
                </a:ln>
                <a:solidFill>
                  <a:srgbClr val="808080"/>
                </a:solidFill>
                <a:effectLst/>
                <a:latin typeface="Consolas" pitchFamily="49" charset="0"/>
                <a:cs typeface="Consolas" pitchFamily="49" charset="0"/>
              </a:rPr>
              <a:t>int</a:t>
            </a:r>
            <a:r>
              <a:rPr kumimoji="0" lang="en-US" sz="600" b="0" i="0" u="none" strike="noStrike" cap="none" normalizeH="0" baseline="0" dirty="0" smtClean="0">
                <a:ln>
                  <a:noFill/>
                </a:ln>
                <a:solidFill>
                  <a:srgbClr val="273239"/>
                </a:solidFill>
                <a:effectLst/>
                <a:latin typeface="Consolas" pitchFamily="49" charset="0"/>
                <a:cs typeface="Consolas" pitchFamily="49" charset="0"/>
              </a:rPr>
              <a:t> </a:t>
            </a:r>
            <a:r>
              <a:rPr kumimoji="0" lang="en-US" sz="1100" b="0" i="0" u="none" strike="noStrike" cap="none" normalizeH="0" baseline="0" dirty="0" smtClean="0">
                <a:ln>
                  <a:noFill/>
                </a:ln>
                <a:solidFill>
                  <a:srgbClr val="000000"/>
                </a:solidFill>
                <a:effectLst/>
                <a:latin typeface="Consolas" pitchFamily="49" charset="0"/>
                <a:cs typeface="Consolas" pitchFamily="49" charset="0"/>
              </a:rPr>
              <a:t>c;};</a:t>
            </a:r>
            <a:endParaRPr kumimoji="0" 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273239"/>
                </a:solidFill>
                <a:effectLst/>
                <a:latin typeface="Consolas" pitchFamily="49" charset="0"/>
                <a:cs typeface="Consolas" pitchFamily="49" charset="0"/>
              </a:rPr>
              <a:t> </a:t>
            </a:r>
            <a:r>
              <a:rPr kumimoji="0" lang="en-US" sz="1100" b="1" i="0" u="none" strike="noStrike" cap="none" normalizeH="0" baseline="0" dirty="0" smtClean="0">
                <a:ln>
                  <a:noFill/>
                </a:ln>
                <a:solidFill>
                  <a:srgbClr val="006699"/>
                </a:solidFill>
                <a:effectLst/>
                <a:latin typeface="Consolas" pitchFamily="49" charset="0"/>
                <a:cs typeface="Consolas" pitchFamily="49" charset="0"/>
              </a:rPr>
              <a:t>class</a:t>
            </a:r>
            <a:r>
              <a:rPr kumimoji="0" lang="en-US" sz="600" b="0" i="0" u="none" strike="noStrike" cap="none" normalizeH="0" baseline="0" dirty="0" smtClean="0">
                <a:ln>
                  <a:noFill/>
                </a:ln>
                <a:solidFill>
                  <a:srgbClr val="273239"/>
                </a:solidFill>
                <a:effectLst/>
                <a:latin typeface="Consolas" pitchFamily="49" charset="0"/>
                <a:cs typeface="Consolas" pitchFamily="49" charset="0"/>
              </a:rPr>
              <a:t> </a:t>
            </a:r>
            <a:r>
              <a:rPr kumimoji="0" lang="en-US" sz="1100" b="0" i="0" u="none" strike="noStrike" cap="none" normalizeH="0" baseline="0" dirty="0" err="1" smtClean="0">
                <a:ln>
                  <a:noFill/>
                </a:ln>
                <a:solidFill>
                  <a:srgbClr val="000000"/>
                </a:solidFill>
                <a:effectLst/>
                <a:latin typeface="Consolas" pitchFamily="49" charset="0"/>
                <a:cs typeface="Consolas" pitchFamily="49" charset="0"/>
              </a:rPr>
              <a:t>ClassD</a:t>
            </a:r>
            <a:r>
              <a:rPr kumimoji="0" lang="en-US" sz="1100" b="0" i="0" u="none" strike="noStrike" cap="none" normalizeH="0" baseline="0" dirty="0" smtClean="0">
                <a:ln>
                  <a:noFill/>
                </a:ln>
                <a:solidFill>
                  <a:srgbClr val="000000"/>
                </a:solidFill>
                <a:effectLst/>
                <a:latin typeface="Consolas" pitchFamily="49" charset="0"/>
                <a:cs typeface="Consolas" pitchFamily="49" charset="0"/>
              </a:rPr>
              <a:t> : </a:t>
            </a:r>
            <a:r>
              <a:rPr kumimoji="0" lang="en-US" sz="1100" b="1" i="0" u="none" strike="noStrike" cap="none" normalizeH="0" baseline="0" dirty="0" smtClean="0">
                <a:ln>
                  <a:noFill/>
                </a:ln>
                <a:solidFill>
                  <a:srgbClr val="006699"/>
                </a:solidFill>
                <a:effectLst/>
                <a:latin typeface="Consolas" pitchFamily="49" charset="0"/>
                <a:cs typeface="Consolas" pitchFamily="49" charset="0"/>
              </a:rPr>
              <a:t>public</a:t>
            </a:r>
            <a:r>
              <a:rPr kumimoji="0" lang="en-US" sz="600" b="0" i="0" u="none" strike="noStrike" cap="none" normalizeH="0" baseline="0" dirty="0" smtClean="0">
                <a:ln>
                  <a:noFill/>
                </a:ln>
                <a:solidFill>
                  <a:srgbClr val="273239"/>
                </a:solidFill>
                <a:effectLst/>
                <a:latin typeface="Consolas" pitchFamily="49" charset="0"/>
                <a:cs typeface="Consolas" pitchFamily="49" charset="0"/>
              </a:rPr>
              <a:t> </a:t>
            </a:r>
            <a:r>
              <a:rPr kumimoji="0" lang="en-US" sz="1100" b="0" i="0" u="none" strike="noStrike" cap="none" normalizeH="0" baseline="0" dirty="0" err="1" smtClean="0">
                <a:ln>
                  <a:noFill/>
                </a:ln>
                <a:solidFill>
                  <a:srgbClr val="000000"/>
                </a:solidFill>
                <a:effectLst/>
                <a:latin typeface="Consolas" pitchFamily="49" charset="0"/>
                <a:cs typeface="Consolas" pitchFamily="49" charset="0"/>
              </a:rPr>
              <a:t>ClassB</a:t>
            </a:r>
            <a:r>
              <a:rPr kumimoji="0" lang="en-US" sz="1100" b="0" i="0" u="none" strike="noStrike" cap="none" normalizeH="0" baseline="0" dirty="0" smtClean="0">
                <a:ln>
                  <a:noFill/>
                </a:ln>
                <a:solidFill>
                  <a:srgbClr val="000000"/>
                </a:solidFill>
                <a:effectLst/>
                <a:latin typeface="Consolas" pitchFamily="49" charset="0"/>
                <a:cs typeface="Consolas" pitchFamily="49" charset="0"/>
              </a:rPr>
              <a:t>, </a:t>
            </a:r>
            <a:r>
              <a:rPr kumimoji="0" lang="en-US" sz="1100" b="1" i="0" u="none" strike="noStrike" cap="none" normalizeH="0" baseline="0" dirty="0" smtClean="0">
                <a:ln>
                  <a:noFill/>
                </a:ln>
                <a:solidFill>
                  <a:srgbClr val="006699"/>
                </a:solidFill>
                <a:effectLst/>
                <a:latin typeface="Consolas" pitchFamily="49" charset="0"/>
                <a:cs typeface="Consolas" pitchFamily="49" charset="0"/>
              </a:rPr>
              <a:t>public</a:t>
            </a:r>
            <a:r>
              <a:rPr kumimoji="0" lang="en-US" sz="600" b="0" i="0" u="none" strike="noStrike" cap="none" normalizeH="0" baseline="0" dirty="0" smtClean="0">
                <a:ln>
                  <a:noFill/>
                </a:ln>
                <a:solidFill>
                  <a:srgbClr val="273239"/>
                </a:solidFill>
                <a:effectLst/>
                <a:latin typeface="Consolas" pitchFamily="49" charset="0"/>
                <a:cs typeface="Consolas" pitchFamily="49" charset="0"/>
              </a:rPr>
              <a:t> </a:t>
            </a:r>
            <a:r>
              <a:rPr kumimoji="0" lang="en-US" sz="1100" b="0" i="0" u="none" strike="noStrike" cap="none" normalizeH="0" baseline="0" dirty="0" err="1" smtClean="0">
                <a:ln>
                  <a:noFill/>
                </a:ln>
                <a:solidFill>
                  <a:srgbClr val="000000"/>
                </a:solidFill>
                <a:effectLst/>
                <a:latin typeface="Consolas" pitchFamily="49" charset="0"/>
                <a:cs typeface="Consolas" pitchFamily="49" charset="0"/>
              </a:rPr>
              <a:t>ClassC</a:t>
            </a:r>
            <a:endParaRPr kumimoji="0" 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273239"/>
                </a:solidFill>
                <a:effectLst/>
                <a:latin typeface="Consolas" pitchFamily="49" charset="0"/>
                <a:cs typeface="Consolas" pitchFamily="49" charset="0"/>
              </a:rPr>
              <a:t>     </a:t>
            </a:r>
            <a:r>
              <a:rPr kumimoji="0" lang="en-US" sz="1100" b="0" i="0" u="none" strike="noStrike" cap="none" normalizeH="0" baseline="0" dirty="0" smtClean="0">
                <a:ln>
                  <a:noFill/>
                </a:ln>
                <a:solidFill>
                  <a:srgbClr val="000000"/>
                </a:solidFill>
                <a:effectLst/>
                <a:latin typeface="Consolas" pitchFamily="49" charset="0"/>
                <a:cs typeface="Consolas" pitchFamily="49" charset="0"/>
              </a:rPr>
              <a:t>{</a:t>
            </a:r>
            <a:endParaRPr kumimoji="0" 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273239"/>
                </a:solidFill>
                <a:effectLst/>
                <a:latin typeface="Consolas" pitchFamily="49" charset="0"/>
                <a:cs typeface="Consolas" pitchFamily="49" charset="0"/>
              </a:rPr>
              <a:t>            </a:t>
            </a:r>
            <a:r>
              <a:rPr kumimoji="0" lang="en-US" sz="1100" b="1" i="0" u="none" strike="noStrike" cap="none" normalizeH="0" baseline="0" dirty="0" smtClean="0">
                <a:ln>
                  <a:noFill/>
                </a:ln>
                <a:solidFill>
                  <a:srgbClr val="006699"/>
                </a:solidFill>
                <a:effectLst/>
                <a:latin typeface="Consolas" pitchFamily="49" charset="0"/>
                <a:cs typeface="Consolas" pitchFamily="49" charset="0"/>
              </a:rPr>
              <a:t>public</a:t>
            </a:r>
            <a:r>
              <a:rPr kumimoji="0" lang="en-US" sz="1100" b="0" i="0" u="none" strike="noStrike" cap="none" normalizeH="0" baseline="0" dirty="0" smtClean="0">
                <a:ln>
                  <a:noFill/>
                </a:ln>
                <a:solidFill>
                  <a:srgbClr val="000000"/>
                </a:solidFill>
                <a:effectLst/>
                <a:latin typeface="Consolas" pitchFamily="49" charset="0"/>
                <a:cs typeface="Consolas" pitchFamily="49" charset="0"/>
              </a:rPr>
              <a:t>:</a:t>
            </a:r>
            <a:endParaRPr kumimoji="0" 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273239"/>
                </a:solidFill>
                <a:effectLst/>
                <a:latin typeface="Consolas" pitchFamily="49" charset="0"/>
                <a:cs typeface="Consolas" pitchFamily="49" charset="0"/>
              </a:rPr>
              <a:t>            </a:t>
            </a:r>
            <a:r>
              <a:rPr kumimoji="0" lang="en-US" sz="1100" b="1" i="0" u="none" strike="noStrike" cap="none" normalizeH="0" baseline="0" dirty="0" err="1" smtClean="0">
                <a:ln>
                  <a:noFill/>
                </a:ln>
                <a:solidFill>
                  <a:srgbClr val="808080"/>
                </a:solidFill>
                <a:effectLst/>
                <a:latin typeface="Consolas" pitchFamily="49" charset="0"/>
                <a:cs typeface="Consolas" pitchFamily="49" charset="0"/>
              </a:rPr>
              <a:t>int</a:t>
            </a:r>
            <a:r>
              <a:rPr kumimoji="0" lang="en-US" sz="600" b="0" i="0" u="none" strike="noStrike" cap="none" normalizeH="0" baseline="0" dirty="0" smtClean="0">
                <a:ln>
                  <a:noFill/>
                </a:ln>
                <a:solidFill>
                  <a:srgbClr val="273239"/>
                </a:solidFill>
                <a:effectLst/>
                <a:latin typeface="Consolas" pitchFamily="49" charset="0"/>
                <a:cs typeface="Consolas" pitchFamily="49" charset="0"/>
              </a:rPr>
              <a:t> </a:t>
            </a:r>
            <a:r>
              <a:rPr kumimoji="0" lang="en-US" sz="1100" b="0" i="0" u="none" strike="noStrike" cap="none" normalizeH="0" baseline="0" dirty="0" smtClean="0">
                <a:ln>
                  <a:noFill/>
                </a:ln>
                <a:solidFill>
                  <a:srgbClr val="000000"/>
                </a:solidFill>
                <a:effectLst/>
                <a:latin typeface="Consolas" pitchFamily="49" charset="0"/>
                <a:cs typeface="Consolas" pitchFamily="49" charset="0"/>
              </a:rPr>
              <a:t>d;</a:t>
            </a:r>
            <a:endParaRPr kumimoji="0" 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273239"/>
                </a:solidFill>
                <a:effectLst/>
                <a:latin typeface="Consolas" pitchFamily="49" charset="0"/>
                <a:cs typeface="Consolas" pitchFamily="49" charset="0"/>
              </a:rPr>
              <a:t>     </a:t>
            </a:r>
            <a:r>
              <a:rPr kumimoji="0" lang="en-US" sz="1100" b="0" i="0" u="none" strike="noStrike" cap="none" normalizeH="0" baseline="0" dirty="0" smtClean="0">
                <a:ln>
                  <a:noFill/>
                </a:ln>
                <a:solidFill>
                  <a:srgbClr val="000000"/>
                </a:solidFill>
                <a:effectLst/>
                <a:latin typeface="Consolas" pitchFamily="49" charset="0"/>
                <a:cs typeface="Consolas" pitchFamily="49" charset="0"/>
              </a:rPr>
              <a:t>};</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273239"/>
                </a:solidFill>
                <a:effectLst/>
                <a:latin typeface="Consolas" pitchFamily="49" charset="0"/>
                <a:cs typeface="Consolas" pitchFamily="49" charset="0"/>
              </a:rPr>
              <a:t>     </a:t>
            </a:r>
            <a:r>
              <a:rPr kumimoji="0" lang="en-US" sz="1100" b="1" i="0" u="none" strike="noStrike" cap="none" normalizeH="0" baseline="0" dirty="0" smtClean="0">
                <a:ln>
                  <a:noFill/>
                </a:ln>
                <a:solidFill>
                  <a:srgbClr val="006699"/>
                </a:solidFill>
                <a:effectLst/>
                <a:latin typeface="Consolas" pitchFamily="49" charset="0"/>
                <a:cs typeface="Consolas" pitchFamily="49" charset="0"/>
              </a:rPr>
              <a:t>void</a:t>
            </a:r>
            <a:r>
              <a:rPr kumimoji="0" lang="en-US" sz="600" b="0" i="0" u="none" strike="noStrike" cap="none" normalizeH="0" baseline="0" dirty="0" smtClean="0">
                <a:ln>
                  <a:noFill/>
                </a:ln>
                <a:solidFill>
                  <a:srgbClr val="273239"/>
                </a:solidFill>
                <a:effectLst/>
                <a:latin typeface="Consolas" pitchFamily="49" charset="0"/>
                <a:cs typeface="Consolas" pitchFamily="49" charset="0"/>
              </a:rPr>
              <a:t> </a:t>
            </a:r>
            <a:r>
              <a:rPr kumimoji="0" lang="en-US" sz="1100" b="0" i="0" u="none" strike="noStrike" cap="none" normalizeH="0" baseline="0" dirty="0" smtClean="0">
                <a:ln>
                  <a:noFill/>
                </a:ln>
                <a:solidFill>
                  <a:srgbClr val="000000"/>
                </a:solidFill>
                <a:effectLst/>
                <a:latin typeface="Consolas" pitchFamily="49" charset="0"/>
                <a:cs typeface="Consolas" pitchFamily="49" charset="0"/>
              </a:rPr>
              <a:t>main()</a:t>
            </a:r>
            <a:endParaRPr kumimoji="0" 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273239"/>
                </a:solidFill>
                <a:effectLst/>
                <a:latin typeface="Consolas" pitchFamily="49" charset="0"/>
                <a:cs typeface="Consolas" pitchFamily="49" charset="0"/>
              </a:rPr>
              <a:t>     </a:t>
            </a:r>
            <a:r>
              <a:rPr kumimoji="0" lang="en-US" sz="1100" b="0" i="0" u="none" strike="noStrike" cap="none" normalizeH="0" baseline="0" dirty="0" smtClean="0">
                <a:ln>
                  <a:noFill/>
                </a:ln>
                <a:solidFill>
                  <a:srgbClr val="000000"/>
                </a:solidFill>
                <a:effectLst/>
                <a:latin typeface="Consolas" pitchFamily="49" charset="0"/>
                <a:cs typeface="Consolas" pitchFamily="49" charset="0"/>
              </a:rPr>
              <a:t>{</a:t>
            </a:r>
            <a:endParaRPr kumimoji="0" 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273239"/>
                </a:solidFill>
                <a:effectLst/>
                <a:latin typeface="Consolas" pitchFamily="49" charset="0"/>
                <a:cs typeface="Consolas" pitchFamily="49" charset="0"/>
              </a:rPr>
              <a:t> </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273239"/>
                </a:solidFill>
                <a:effectLst/>
                <a:latin typeface="Consolas" pitchFamily="49" charset="0"/>
                <a:cs typeface="Consolas" pitchFamily="49" charset="0"/>
              </a:rPr>
              <a:t>            </a:t>
            </a:r>
            <a:r>
              <a:rPr kumimoji="0" lang="en-US" sz="1100" b="0" i="0" u="none" strike="noStrike" cap="none" normalizeH="0" baseline="0" dirty="0" err="1" smtClean="0">
                <a:ln>
                  <a:noFill/>
                </a:ln>
                <a:solidFill>
                  <a:srgbClr val="000000"/>
                </a:solidFill>
                <a:effectLst/>
                <a:latin typeface="Consolas" pitchFamily="49" charset="0"/>
                <a:cs typeface="Consolas" pitchFamily="49" charset="0"/>
              </a:rPr>
              <a:t>ClassD</a:t>
            </a:r>
            <a:r>
              <a:rPr kumimoji="0" lang="en-US" sz="1100" b="0" i="0" u="none" strike="noStrike" cap="none" normalizeH="0" baseline="0" dirty="0" smtClean="0">
                <a:ln>
                  <a:noFill/>
                </a:ln>
                <a:solidFill>
                  <a:srgbClr val="000000"/>
                </a:solidFill>
                <a:effectLst/>
                <a:latin typeface="Consolas" pitchFamily="49" charset="0"/>
                <a:cs typeface="Consolas" pitchFamily="49" charset="0"/>
              </a:rPr>
              <a:t> </a:t>
            </a:r>
            <a:r>
              <a:rPr kumimoji="0" lang="en-US" sz="1100" b="0" i="0" u="none" strike="noStrike" cap="none" normalizeH="0" baseline="0" dirty="0" err="1" smtClean="0">
                <a:ln>
                  <a:noFill/>
                </a:ln>
                <a:solidFill>
                  <a:srgbClr val="000000"/>
                </a:solidFill>
                <a:effectLst/>
                <a:latin typeface="Consolas" pitchFamily="49" charset="0"/>
                <a:cs typeface="Consolas" pitchFamily="49" charset="0"/>
              </a:rPr>
              <a:t>obj</a:t>
            </a:r>
            <a:r>
              <a:rPr kumimoji="0" lang="en-US" sz="1100" b="0" i="0" u="none" strike="noStrike" cap="none" normalizeH="0" baseline="0" dirty="0" smtClean="0">
                <a:ln>
                  <a:noFill/>
                </a:ln>
                <a:solidFill>
                  <a:srgbClr val="000000"/>
                </a:solidFill>
                <a:effectLst/>
                <a:latin typeface="Consolas" pitchFamily="49" charset="0"/>
                <a:cs typeface="Consolas" pitchFamily="49" charset="0"/>
              </a:rPr>
              <a:t>;</a:t>
            </a:r>
            <a:endParaRPr kumimoji="0" 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273239"/>
                </a:solidFill>
                <a:effectLst/>
                <a:latin typeface="Consolas" pitchFamily="49" charset="0"/>
                <a:cs typeface="Consolas" pitchFamily="49" charset="0"/>
              </a:rPr>
              <a:t> </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273239"/>
                </a:solidFill>
                <a:effectLst/>
                <a:latin typeface="Consolas" pitchFamily="49" charset="0"/>
                <a:cs typeface="Consolas" pitchFamily="49" charset="0"/>
              </a:rPr>
              <a:t>            </a:t>
            </a:r>
            <a:r>
              <a:rPr kumimoji="0" lang="en-US" sz="1100" b="0" i="0" u="none" strike="noStrike" cap="none" normalizeH="0" baseline="0" dirty="0" err="1" smtClean="0">
                <a:ln>
                  <a:noFill/>
                </a:ln>
                <a:solidFill>
                  <a:srgbClr val="000000"/>
                </a:solidFill>
                <a:effectLst/>
                <a:latin typeface="Consolas" pitchFamily="49" charset="0"/>
                <a:cs typeface="Consolas" pitchFamily="49" charset="0"/>
              </a:rPr>
              <a:t>obj.a</a:t>
            </a:r>
            <a:r>
              <a:rPr kumimoji="0" lang="en-US" sz="1100" b="0" i="0" u="none" strike="noStrike" cap="none" normalizeH="0" baseline="0" dirty="0" smtClean="0">
                <a:ln>
                  <a:noFill/>
                </a:ln>
                <a:solidFill>
                  <a:srgbClr val="000000"/>
                </a:solidFill>
                <a:effectLst/>
                <a:latin typeface="Consolas" pitchFamily="49" charset="0"/>
                <a:cs typeface="Consolas" pitchFamily="49" charset="0"/>
              </a:rPr>
              <a:t> = 10;        </a:t>
            </a:r>
            <a:r>
              <a:rPr kumimoji="0" lang="en-US" sz="1100" b="0" i="0" u="none" strike="noStrike" cap="none" normalizeH="0" baseline="0" dirty="0" smtClean="0">
                <a:ln>
                  <a:noFill/>
                </a:ln>
                <a:solidFill>
                  <a:srgbClr val="008200"/>
                </a:solidFill>
                <a:effectLst/>
                <a:latin typeface="Consolas" pitchFamily="49" charset="0"/>
                <a:cs typeface="Consolas" pitchFamily="49" charset="0"/>
              </a:rPr>
              <a:t>//Statement 3</a:t>
            </a:r>
            <a:endParaRPr kumimoji="0" 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273239"/>
                </a:solidFill>
                <a:effectLst/>
                <a:latin typeface="Consolas" pitchFamily="49" charset="0"/>
                <a:cs typeface="Consolas" pitchFamily="49" charset="0"/>
              </a:rPr>
              <a:t>            </a:t>
            </a:r>
            <a:r>
              <a:rPr kumimoji="0" lang="en-US" sz="1100" b="0" i="0" u="none" strike="noStrike" cap="none" normalizeH="0" baseline="0" dirty="0" err="1" smtClean="0">
                <a:ln>
                  <a:noFill/>
                </a:ln>
                <a:solidFill>
                  <a:srgbClr val="000000"/>
                </a:solidFill>
                <a:effectLst/>
                <a:latin typeface="Consolas" pitchFamily="49" charset="0"/>
                <a:cs typeface="Consolas" pitchFamily="49" charset="0"/>
              </a:rPr>
              <a:t>obj.a</a:t>
            </a:r>
            <a:r>
              <a:rPr kumimoji="0" lang="en-US" sz="1100" b="0" i="0" u="none" strike="noStrike" cap="none" normalizeH="0" baseline="0" dirty="0" smtClean="0">
                <a:ln>
                  <a:noFill/>
                </a:ln>
                <a:solidFill>
                  <a:srgbClr val="000000"/>
                </a:solidFill>
                <a:effectLst/>
                <a:latin typeface="Consolas" pitchFamily="49" charset="0"/>
                <a:cs typeface="Consolas" pitchFamily="49" charset="0"/>
              </a:rPr>
              <a:t> = 100;      </a:t>
            </a:r>
            <a:r>
              <a:rPr kumimoji="0" lang="en-US" sz="1100" b="0" i="0" u="none" strike="noStrike" cap="none" normalizeH="0" baseline="0" dirty="0" smtClean="0">
                <a:ln>
                  <a:noFill/>
                </a:ln>
                <a:solidFill>
                  <a:srgbClr val="008200"/>
                </a:solidFill>
                <a:effectLst/>
                <a:latin typeface="Consolas" pitchFamily="49" charset="0"/>
                <a:cs typeface="Consolas" pitchFamily="49" charset="0"/>
              </a:rPr>
              <a:t>//Statement 4</a:t>
            </a:r>
            <a:endParaRPr kumimoji="0" 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273239"/>
                </a:solidFill>
                <a:effectLst/>
                <a:latin typeface="Consolas" pitchFamily="49" charset="0"/>
                <a:cs typeface="Consolas" pitchFamily="49" charset="0"/>
              </a:rPr>
              <a:t> </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273239"/>
                </a:solidFill>
                <a:effectLst/>
                <a:latin typeface="Consolas" pitchFamily="49" charset="0"/>
                <a:cs typeface="Consolas" pitchFamily="49" charset="0"/>
              </a:rPr>
              <a:t>            </a:t>
            </a:r>
            <a:r>
              <a:rPr kumimoji="0" lang="en-US" sz="1100" b="0" i="0" u="none" strike="noStrike" cap="none" normalizeH="0" baseline="0" dirty="0" err="1" smtClean="0">
                <a:ln>
                  <a:noFill/>
                </a:ln>
                <a:solidFill>
                  <a:srgbClr val="000000"/>
                </a:solidFill>
                <a:effectLst/>
                <a:latin typeface="Consolas" pitchFamily="49" charset="0"/>
                <a:cs typeface="Consolas" pitchFamily="49" charset="0"/>
              </a:rPr>
              <a:t>obj.b</a:t>
            </a:r>
            <a:r>
              <a:rPr kumimoji="0" lang="en-US" sz="1100" b="0" i="0" u="none" strike="noStrike" cap="none" normalizeH="0" baseline="0" dirty="0" smtClean="0">
                <a:ln>
                  <a:noFill/>
                </a:ln>
                <a:solidFill>
                  <a:srgbClr val="000000"/>
                </a:solidFill>
                <a:effectLst/>
                <a:latin typeface="Consolas" pitchFamily="49" charset="0"/>
                <a:cs typeface="Consolas" pitchFamily="49" charset="0"/>
              </a:rPr>
              <a:t> = 20;</a:t>
            </a:r>
            <a:endParaRPr kumimoji="0" 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273239"/>
                </a:solidFill>
                <a:effectLst/>
                <a:latin typeface="Consolas" pitchFamily="49" charset="0"/>
                <a:cs typeface="Consolas" pitchFamily="49" charset="0"/>
              </a:rPr>
              <a:t>            </a:t>
            </a:r>
            <a:r>
              <a:rPr kumimoji="0" lang="en-US" sz="1100" b="0" i="0" u="none" strike="noStrike" cap="none" normalizeH="0" baseline="0" dirty="0" err="1" smtClean="0">
                <a:ln>
                  <a:noFill/>
                </a:ln>
                <a:solidFill>
                  <a:srgbClr val="000000"/>
                </a:solidFill>
                <a:effectLst/>
                <a:latin typeface="Consolas" pitchFamily="49" charset="0"/>
                <a:cs typeface="Consolas" pitchFamily="49" charset="0"/>
              </a:rPr>
              <a:t>obj.c</a:t>
            </a:r>
            <a:r>
              <a:rPr kumimoji="0" lang="en-US" sz="1100" b="0" i="0" u="none" strike="noStrike" cap="none" normalizeH="0" baseline="0" dirty="0" smtClean="0">
                <a:ln>
                  <a:noFill/>
                </a:ln>
                <a:solidFill>
                  <a:srgbClr val="000000"/>
                </a:solidFill>
                <a:effectLst/>
                <a:latin typeface="Consolas" pitchFamily="49" charset="0"/>
                <a:cs typeface="Consolas" pitchFamily="49" charset="0"/>
              </a:rPr>
              <a:t> = 30;</a:t>
            </a:r>
            <a:endParaRPr kumimoji="0" 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273239"/>
                </a:solidFill>
                <a:effectLst/>
                <a:latin typeface="Consolas" pitchFamily="49" charset="0"/>
                <a:cs typeface="Consolas" pitchFamily="49" charset="0"/>
              </a:rPr>
              <a:t>            </a:t>
            </a:r>
            <a:r>
              <a:rPr kumimoji="0" lang="en-US" sz="1100" b="0" i="0" u="none" strike="noStrike" cap="none" normalizeH="0" baseline="0" dirty="0" err="1" smtClean="0">
                <a:ln>
                  <a:noFill/>
                </a:ln>
                <a:solidFill>
                  <a:srgbClr val="000000"/>
                </a:solidFill>
                <a:effectLst/>
                <a:latin typeface="Consolas" pitchFamily="49" charset="0"/>
                <a:cs typeface="Consolas" pitchFamily="49" charset="0"/>
              </a:rPr>
              <a:t>obj.d</a:t>
            </a:r>
            <a:r>
              <a:rPr kumimoji="0" lang="en-US" sz="1100" b="0" i="0" u="none" strike="noStrike" cap="none" normalizeH="0" baseline="0" dirty="0" smtClean="0">
                <a:ln>
                  <a:noFill/>
                </a:ln>
                <a:solidFill>
                  <a:srgbClr val="000000"/>
                </a:solidFill>
                <a:effectLst/>
                <a:latin typeface="Consolas" pitchFamily="49" charset="0"/>
                <a:cs typeface="Consolas" pitchFamily="49" charset="0"/>
              </a:rPr>
              <a:t> = 40;</a:t>
            </a:r>
            <a:endParaRPr kumimoji="0" 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273239"/>
                </a:solidFill>
                <a:effectLst/>
                <a:latin typeface="Consolas" pitchFamily="49" charset="0"/>
                <a:cs typeface="Consolas" pitchFamily="49" charset="0"/>
              </a:rPr>
              <a:t>            </a:t>
            </a:r>
            <a:r>
              <a:rPr kumimoji="0" lang="en-US" sz="1100" b="0" i="0" u="none" strike="noStrike" cap="none" normalizeH="0" baseline="0" dirty="0" err="1" smtClean="0">
                <a:ln>
                  <a:noFill/>
                </a:ln>
                <a:solidFill>
                  <a:srgbClr val="000000"/>
                </a:solidFill>
                <a:effectLst/>
                <a:latin typeface="Consolas" pitchFamily="49" charset="0"/>
                <a:cs typeface="Consolas" pitchFamily="49" charset="0"/>
              </a:rPr>
              <a:t>cout</a:t>
            </a:r>
            <a:r>
              <a:rPr kumimoji="0" lang="en-US" sz="1100" b="0" i="0" u="none" strike="noStrike" cap="none" normalizeH="0" baseline="0" dirty="0" smtClean="0">
                <a:ln>
                  <a:noFill/>
                </a:ln>
                <a:solidFill>
                  <a:srgbClr val="000000"/>
                </a:solidFill>
                <a:effectLst/>
                <a:latin typeface="Consolas" pitchFamily="49" charset="0"/>
                <a:cs typeface="Consolas" pitchFamily="49" charset="0"/>
              </a:rPr>
              <a:t>&lt;&lt; </a:t>
            </a:r>
            <a:r>
              <a:rPr kumimoji="0" lang="en-US" sz="1100" b="0" i="0" u="none" strike="noStrike" cap="none" normalizeH="0" baseline="0" dirty="0" smtClean="0">
                <a:ln>
                  <a:noFill/>
                </a:ln>
                <a:solidFill>
                  <a:srgbClr val="0000FF"/>
                </a:solidFill>
                <a:effectLst/>
                <a:latin typeface="Consolas" pitchFamily="49" charset="0"/>
                <a:cs typeface="Consolas" pitchFamily="49" charset="0"/>
              </a:rPr>
              <a:t>"\n A : "</a:t>
            </a:r>
            <a:r>
              <a:rPr kumimoji="0" lang="en-US" sz="1100" b="0" i="0" u="none" strike="noStrike" cap="none" normalizeH="0" baseline="0" dirty="0" smtClean="0">
                <a:ln>
                  <a:noFill/>
                </a:ln>
                <a:solidFill>
                  <a:srgbClr val="000000"/>
                </a:solidFill>
                <a:effectLst/>
                <a:latin typeface="Consolas" pitchFamily="49" charset="0"/>
                <a:cs typeface="Consolas" pitchFamily="49" charset="0"/>
              </a:rPr>
              <a:t>&lt;&lt; </a:t>
            </a:r>
            <a:r>
              <a:rPr kumimoji="0" lang="en-US" sz="1100" b="0" i="0" u="none" strike="noStrike" cap="none" normalizeH="0" baseline="0" dirty="0" err="1" smtClean="0">
                <a:ln>
                  <a:noFill/>
                </a:ln>
                <a:solidFill>
                  <a:srgbClr val="000000"/>
                </a:solidFill>
                <a:effectLst/>
                <a:latin typeface="Consolas" pitchFamily="49" charset="0"/>
                <a:cs typeface="Consolas" pitchFamily="49" charset="0"/>
              </a:rPr>
              <a:t>obj.a</a:t>
            </a:r>
            <a:r>
              <a:rPr kumimoji="0" lang="en-US" sz="1100" b="0" i="0" u="none" strike="noStrike" cap="none" normalizeH="0" baseline="0" dirty="0" smtClean="0">
                <a:ln>
                  <a:noFill/>
                </a:ln>
                <a:solidFill>
                  <a:srgbClr val="000000"/>
                </a:solidFill>
                <a:effectLst/>
                <a:latin typeface="Consolas" pitchFamily="49" charset="0"/>
                <a:cs typeface="Consolas" pitchFamily="49" charset="0"/>
              </a:rPr>
              <a:t>;</a:t>
            </a:r>
            <a:endParaRPr kumimoji="0" 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273239"/>
                </a:solidFill>
                <a:effectLst/>
                <a:latin typeface="Consolas" pitchFamily="49" charset="0"/>
                <a:cs typeface="Consolas" pitchFamily="49" charset="0"/>
              </a:rPr>
              <a:t>            </a:t>
            </a:r>
            <a:r>
              <a:rPr kumimoji="0" lang="en-US" sz="1100" b="0" i="0" u="none" strike="noStrike" cap="none" normalizeH="0" baseline="0" dirty="0" err="1" smtClean="0">
                <a:ln>
                  <a:noFill/>
                </a:ln>
                <a:solidFill>
                  <a:srgbClr val="000000"/>
                </a:solidFill>
                <a:effectLst/>
                <a:latin typeface="Consolas" pitchFamily="49" charset="0"/>
                <a:cs typeface="Consolas" pitchFamily="49" charset="0"/>
              </a:rPr>
              <a:t>cout</a:t>
            </a:r>
            <a:r>
              <a:rPr kumimoji="0" lang="en-US" sz="1100" b="0" i="0" u="none" strike="noStrike" cap="none" normalizeH="0" baseline="0" dirty="0" smtClean="0">
                <a:ln>
                  <a:noFill/>
                </a:ln>
                <a:solidFill>
                  <a:srgbClr val="000000"/>
                </a:solidFill>
                <a:effectLst/>
                <a:latin typeface="Consolas" pitchFamily="49" charset="0"/>
                <a:cs typeface="Consolas" pitchFamily="49" charset="0"/>
              </a:rPr>
              <a:t>&lt;&lt; </a:t>
            </a:r>
            <a:r>
              <a:rPr kumimoji="0" lang="en-US" sz="1100" b="0" i="0" u="none" strike="noStrike" cap="none" normalizeH="0" baseline="0" dirty="0" smtClean="0">
                <a:ln>
                  <a:noFill/>
                </a:ln>
                <a:solidFill>
                  <a:srgbClr val="0000FF"/>
                </a:solidFill>
                <a:effectLst/>
                <a:latin typeface="Consolas" pitchFamily="49" charset="0"/>
                <a:cs typeface="Consolas" pitchFamily="49" charset="0"/>
              </a:rPr>
              <a:t>"\n B : "</a:t>
            </a:r>
            <a:r>
              <a:rPr kumimoji="0" lang="en-US" sz="1100" b="0" i="0" u="none" strike="noStrike" cap="none" normalizeH="0" baseline="0" dirty="0" smtClean="0">
                <a:ln>
                  <a:noFill/>
                </a:ln>
                <a:solidFill>
                  <a:srgbClr val="000000"/>
                </a:solidFill>
                <a:effectLst/>
                <a:latin typeface="Consolas" pitchFamily="49" charset="0"/>
                <a:cs typeface="Consolas" pitchFamily="49" charset="0"/>
              </a:rPr>
              <a:t>&lt;&lt; </a:t>
            </a:r>
            <a:r>
              <a:rPr kumimoji="0" lang="en-US" sz="1100" b="0" i="0" u="none" strike="noStrike" cap="none" normalizeH="0" baseline="0" dirty="0" err="1" smtClean="0">
                <a:ln>
                  <a:noFill/>
                </a:ln>
                <a:solidFill>
                  <a:srgbClr val="000000"/>
                </a:solidFill>
                <a:effectLst/>
                <a:latin typeface="Consolas" pitchFamily="49" charset="0"/>
                <a:cs typeface="Consolas" pitchFamily="49" charset="0"/>
              </a:rPr>
              <a:t>obj.b</a:t>
            </a:r>
            <a:r>
              <a:rPr kumimoji="0" lang="en-US" sz="1100" b="0" i="0" u="none" strike="noStrike" cap="none" normalizeH="0" baseline="0" dirty="0" smtClean="0">
                <a:ln>
                  <a:noFill/>
                </a:ln>
                <a:solidFill>
                  <a:srgbClr val="000000"/>
                </a:solidFill>
                <a:effectLst/>
                <a:latin typeface="Consolas" pitchFamily="49" charset="0"/>
                <a:cs typeface="Consolas" pitchFamily="49" charset="0"/>
              </a:rPr>
              <a:t>;</a:t>
            </a:r>
            <a:endParaRPr kumimoji="0" 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273239"/>
                </a:solidFill>
                <a:effectLst/>
                <a:latin typeface="Consolas" pitchFamily="49" charset="0"/>
                <a:cs typeface="Consolas" pitchFamily="49" charset="0"/>
              </a:rPr>
              <a:t>            </a:t>
            </a:r>
            <a:r>
              <a:rPr kumimoji="0" lang="en-US" sz="1100" b="0" i="0" u="none" strike="noStrike" cap="none" normalizeH="0" baseline="0" dirty="0" err="1" smtClean="0">
                <a:ln>
                  <a:noFill/>
                </a:ln>
                <a:solidFill>
                  <a:srgbClr val="000000"/>
                </a:solidFill>
                <a:effectLst/>
                <a:latin typeface="Consolas" pitchFamily="49" charset="0"/>
                <a:cs typeface="Consolas" pitchFamily="49" charset="0"/>
              </a:rPr>
              <a:t>cout</a:t>
            </a:r>
            <a:r>
              <a:rPr kumimoji="0" lang="en-US" sz="1100" b="0" i="0" u="none" strike="noStrike" cap="none" normalizeH="0" baseline="0" dirty="0" smtClean="0">
                <a:ln>
                  <a:noFill/>
                </a:ln>
                <a:solidFill>
                  <a:srgbClr val="000000"/>
                </a:solidFill>
                <a:effectLst/>
                <a:latin typeface="Consolas" pitchFamily="49" charset="0"/>
                <a:cs typeface="Consolas" pitchFamily="49" charset="0"/>
              </a:rPr>
              <a:t>&lt;&lt; </a:t>
            </a:r>
            <a:r>
              <a:rPr kumimoji="0" lang="en-US" sz="1100" b="0" i="0" u="none" strike="noStrike" cap="none" normalizeH="0" baseline="0" dirty="0" smtClean="0">
                <a:ln>
                  <a:noFill/>
                </a:ln>
                <a:solidFill>
                  <a:srgbClr val="0000FF"/>
                </a:solidFill>
                <a:effectLst/>
                <a:latin typeface="Consolas" pitchFamily="49" charset="0"/>
                <a:cs typeface="Consolas" pitchFamily="49" charset="0"/>
              </a:rPr>
              <a:t>"\n C : "</a:t>
            </a:r>
            <a:r>
              <a:rPr kumimoji="0" lang="en-US" sz="1100" b="0" i="0" u="none" strike="noStrike" cap="none" normalizeH="0" baseline="0" dirty="0" smtClean="0">
                <a:ln>
                  <a:noFill/>
                </a:ln>
                <a:solidFill>
                  <a:srgbClr val="000000"/>
                </a:solidFill>
                <a:effectLst/>
                <a:latin typeface="Consolas" pitchFamily="49" charset="0"/>
                <a:cs typeface="Consolas" pitchFamily="49" charset="0"/>
              </a:rPr>
              <a:t>&lt;&lt; </a:t>
            </a:r>
            <a:r>
              <a:rPr kumimoji="0" lang="en-US" sz="1100" b="0" i="0" u="none" strike="noStrike" cap="none" normalizeH="0" baseline="0" dirty="0" err="1" smtClean="0">
                <a:ln>
                  <a:noFill/>
                </a:ln>
                <a:solidFill>
                  <a:srgbClr val="000000"/>
                </a:solidFill>
                <a:effectLst/>
                <a:latin typeface="Consolas" pitchFamily="49" charset="0"/>
                <a:cs typeface="Consolas" pitchFamily="49" charset="0"/>
              </a:rPr>
              <a:t>obj.c</a:t>
            </a:r>
            <a:r>
              <a:rPr kumimoji="0" lang="en-US" sz="1100" b="0" i="0" u="none" strike="noStrike" cap="none" normalizeH="0" baseline="0" dirty="0" smtClean="0">
                <a:ln>
                  <a:noFill/>
                </a:ln>
                <a:solidFill>
                  <a:srgbClr val="000000"/>
                </a:solidFill>
                <a:effectLst/>
                <a:latin typeface="Consolas" pitchFamily="49" charset="0"/>
                <a:cs typeface="Consolas" pitchFamily="49" charset="0"/>
              </a:rPr>
              <a:t>;</a:t>
            </a:r>
            <a:endParaRPr kumimoji="0" 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273239"/>
                </a:solidFill>
                <a:effectLst/>
                <a:latin typeface="Consolas" pitchFamily="49" charset="0"/>
                <a:cs typeface="Consolas" pitchFamily="49" charset="0"/>
              </a:rPr>
              <a:t>            </a:t>
            </a:r>
            <a:r>
              <a:rPr kumimoji="0" lang="en-US" sz="1100" b="0" i="0" u="none" strike="noStrike" cap="none" normalizeH="0" baseline="0" dirty="0" err="1" smtClean="0">
                <a:ln>
                  <a:noFill/>
                </a:ln>
                <a:solidFill>
                  <a:srgbClr val="000000"/>
                </a:solidFill>
                <a:effectLst/>
                <a:latin typeface="Consolas" pitchFamily="49" charset="0"/>
                <a:cs typeface="Consolas" pitchFamily="49" charset="0"/>
              </a:rPr>
              <a:t>cout</a:t>
            </a:r>
            <a:r>
              <a:rPr kumimoji="0" lang="en-US" sz="1100" b="0" i="0" u="none" strike="noStrike" cap="none" normalizeH="0" baseline="0" dirty="0" smtClean="0">
                <a:ln>
                  <a:noFill/>
                </a:ln>
                <a:solidFill>
                  <a:srgbClr val="000000"/>
                </a:solidFill>
                <a:effectLst/>
                <a:latin typeface="Consolas" pitchFamily="49" charset="0"/>
                <a:cs typeface="Consolas" pitchFamily="49" charset="0"/>
              </a:rPr>
              <a:t>&lt;&lt; </a:t>
            </a:r>
            <a:r>
              <a:rPr kumimoji="0" lang="en-US" sz="1100" b="0" i="0" u="none" strike="noStrike" cap="none" normalizeH="0" baseline="0" dirty="0" smtClean="0">
                <a:ln>
                  <a:noFill/>
                </a:ln>
                <a:solidFill>
                  <a:srgbClr val="0000FF"/>
                </a:solidFill>
                <a:effectLst/>
                <a:latin typeface="Consolas" pitchFamily="49" charset="0"/>
                <a:cs typeface="Consolas" pitchFamily="49" charset="0"/>
              </a:rPr>
              <a:t>"\n D : "</a:t>
            </a:r>
            <a:r>
              <a:rPr kumimoji="0" lang="en-US" sz="1100" b="0" i="0" u="none" strike="noStrike" cap="none" normalizeH="0" baseline="0" dirty="0" smtClean="0">
                <a:ln>
                  <a:noFill/>
                </a:ln>
                <a:solidFill>
                  <a:srgbClr val="000000"/>
                </a:solidFill>
                <a:effectLst/>
                <a:latin typeface="Consolas" pitchFamily="49" charset="0"/>
                <a:cs typeface="Consolas" pitchFamily="49" charset="0"/>
              </a:rPr>
              <a:t>&lt;&lt; </a:t>
            </a:r>
            <a:r>
              <a:rPr kumimoji="0" lang="en-US" sz="1100" b="0" i="0" u="none" strike="noStrike" cap="none" normalizeH="0" baseline="0" dirty="0" err="1" smtClean="0">
                <a:ln>
                  <a:noFill/>
                </a:ln>
                <a:solidFill>
                  <a:srgbClr val="000000"/>
                </a:solidFill>
                <a:effectLst/>
                <a:latin typeface="Consolas" pitchFamily="49" charset="0"/>
                <a:cs typeface="Consolas" pitchFamily="49" charset="0"/>
              </a:rPr>
              <a:t>obj.d</a:t>
            </a:r>
            <a:r>
              <a:rPr kumimoji="0" lang="en-US" sz="1100" b="0" i="0" u="none" strike="noStrike" cap="none" normalizeH="0" baseline="0" dirty="0" smtClean="0">
                <a:ln>
                  <a:noFill/>
                </a:ln>
                <a:solidFill>
                  <a:srgbClr val="000000"/>
                </a:solidFill>
                <a:effectLst/>
                <a:latin typeface="Consolas" pitchFamily="49" charset="0"/>
                <a:cs typeface="Consolas" pitchFamily="49" charset="0"/>
              </a:rPr>
              <a:t>;</a:t>
            </a:r>
            <a:endParaRPr kumimoji="0" 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273239"/>
                </a:solidFill>
                <a:effectLst/>
                <a:latin typeface="Consolas" pitchFamily="49" charset="0"/>
                <a:cs typeface="Consolas" pitchFamily="49" charset="0"/>
              </a:rPr>
              <a:t> </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273239"/>
                </a:solidFill>
                <a:effectLst/>
                <a:latin typeface="Consolas" pitchFamily="49" charset="0"/>
                <a:cs typeface="Consolas" pitchFamily="49" charset="0"/>
              </a:rPr>
              <a:t>     </a:t>
            </a:r>
            <a:r>
              <a:rPr kumimoji="0" lang="en-US" sz="1100" b="0" i="0" u="none" strike="noStrike" cap="none" normalizeH="0" baseline="0" dirty="0" smtClean="0">
                <a:ln>
                  <a:noFill/>
                </a:ln>
                <a:solidFill>
                  <a:srgbClr val="000000"/>
                </a:solidFill>
                <a:effectLst/>
                <a:latin typeface="Consolas" pitchFamily="49" charset="0"/>
                <a:cs typeface="Consolas" pitchFamily="49" charset="0"/>
              </a:rPr>
              <a:t>}</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3" name="Rectangle 2"/>
          <p:cNvSpPr/>
          <p:nvPr/>
        </p:nvSpPr>
        <p:spPr>
          <a:xfrm>
            <a:off x="3637005" y="4880861"/>
            <a:ext cx="4572000" cy="523220"/>
          </a:xfrm>
          <a:prstGeom prst="rect">
            <a:avLst/>
          </a:prstGeom>
        </p:spPr>
        <p:txBody>
          <a:bodyPr>
            <a:spAutoFit/>
          </a:bodyPr>
          <a:lstStyle/>
          <a:p>
            <a:pPr fontAlgn="base"/>
            <a:r>
              <a:rPr lang="en-US" b="1" dirty="0" smtClean="0"/>
              <a:t>Output: </a:t>
            </a:r>
            <a:endParaRPr lang="en-US" dirty="0" smtClean="0"/>
          </a:p>
          <a:p>
            <a:r>
              <a:rPr lang="en-US" dirty="0" smtClean="0"/>
              <a:t>A : 100 B : 20 C : 30 D : 40</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0C6044C-071F-4420-A489-367D54C3431B}"/>
              </a:ext>
            </a:extLst>
          </p:cNvPr>
          <p:cNvSpPr>
            <a:spLocks noGrp="1"/>
          </p:cNvSpPr>
          <p:nvPr>
            <p:ph type="title"/>
          </p:nvPr>
        </p:nvSpPr>
        <p:spPr/>
        <p:txBody>
          <a:bodyPr/>
          <a:lstStyle/>
          <a:p>
            <a:r>
              <a:rPr lang="en-US" dirty="0" smtClean="0"/>
              <a:t>Polymorphism</a:t>
            </a:r>
            <a:endParaRPr lang="x-none" dirty="0"/>
          </a:p>
        </p:txBody>
      </p:sp>
      <p:sp>
        <p:nvSpPr>
          <p:cNvPr id="3" name="Text Placeholder 2">
            <a:extLst>
              <a:ext uri="{FF2B5EF4-FFF2-40B4-BE49-F238E27FC236}">
                <a16:creationId xmlns:a16="http://schemas.microsoft.com/office/drawing/2014/main" xmlns="" id="{2E2E0200-E327-40EB-982C-1F04188E7E5C}"/>
              </a:ext>
            </a:extLst>
          </p:cNvPr>
          <p:cNvSpPr>
            <a:spLocks noGrp="1"/>
          </p:cNvSpPr>
          <p:nvPr>
            <p:ph type="body" idx="1"/>
          </p:nvPr>
        </p:nvSpPr>
        <p:spPr>
          <a:xfrm>
            <a:off x="548132" y="924147"/>
            <a:ext cx="6593205" cy="3716654"/>
          </a:xfrm>
        </p:spPr>
        <p:txBody>
          <a:bodyPr/>
          <a:lstStyle/>
          <a:p>
            <a:r>
              <a:rPr lang="en-US" sz="2000" dirty="0" smtClean="0"/>
              <a:t>Polymorphism in C++ means, the same entity (function or object) behaves differently in different scenarios.</a:t>
            </a:r>
            <a:br>
              <a:rPr lang="en-US" sz="2000" dirty="0" smtClean="0"/>
            </a:br>
            <a:r>
              <a:rPr lang="en-US" sz="2000" b="1" dirty="0" smtClean="0"/>
              <a:t>Consider this example</a:t>
            </a:r>
            <a:r>
              <a:rPr lang="en-US" sz="2000" dirty="0" smtClean="0"/>
              <a:t>:</a:t>
            </a:r>
          </a:p>
          <a:p>
            <a:r>
              <a:rPr lang="en-US" sz="2000" dirty="0" smtClean="0"/>
              <a:t/>
            </a:r>
            <a:br>
              <a:rPr lang="en-US" sz="2000" dirty="0" smtClean="0"/>
            </a:br>
            <a:endParaRPr lang="en-US" sz="2000" dirty="0" smtClean="0"/>
          </a:p>
          <a:p>
            <a:r>
              <a:rPr lang="en-US" sz="2000" dirty="0" err="1" smtClean="0"/>
              <a:t>int</a:t>
            </a:r>
            <a:r>
              <a:rPr lang="en-US" sz="2000" dirty="0" smtClean="0"/>
              <a:t> a = 6; </a:t>
            </a:r>
            <a:r>
              <a:rPr lang="en-US" sz="2000" dirty="0" err="1" smtClean="0"/>
              <a:t>int</a:t>
            </a:r>
            <a:r>
              <a:rPr lang="en-US" sz="2000" dirty="0" smtClean="0"/>
              <a:t> b = 6; </a:t>
            </a:r>
            <a:r>
              <a:rPr lang="en-US" sz="2000" dirty="0" err="1" smtClean="0"/>
              <a:t>int</a:t>
            </a:r>
            <a:r>
              <a:rPr lang="en-US" sz="2000" dirty="0" smtClean="0"/>
              <a:t> sum = a + b; </a:t>
            </a:r>
          </a:p>
          <a:p>
            <a:endParaRPr lang="en-US" sz="2000" dirty="0" smtClean="0"/>
          </a:p>
          <a:p>
            <a:r>
              <a:rPr lang="en-US" sz="2000" dirty="0" smtClean="0"/>
              <a:t>string </a:t>
            </a:r>
            <a:r>
              <a:rPr lang="en-US" sz="2000" dirty="0" err="1" smtClean="0"/>
              <a:t>firstName</a:t>
            </a:r>
            <a:r>
              <a:rPr lang="en-US" sz="2000" dirty="0" smtClean="0"/>
              <a:t> = "Great ";</a:t>
            </a:r>
          </a:p>
          <a:p>
            <a:r>
              <a:rPr lang="en-US" sz="2000" dirty="0" smtClean="0"/>
              <a:t>string </a:t>
            </a:r>
            <a:r>
              <a:rPr lang="en-US" sz="2000" dirty="0" err="1" smtClean="0"/>
              <a:t>lastName</a:t>
            </a:r>
            <a:r>
              <a:rPr lang="en-US" sz="2000" dirty="0" smtClean="0"/>
              <a:t> = "Learning";</a:t>
            </a:r>
          </a:p>
          <a:p>
            <a:r>
              <a:rPr lang="en-US" sz="2000" dirty="0" smtClean="0"/>
              <a:t>string name = </a:t>
            </a:r>
            <a:r>
              <a:rPr lang="en-US" sz="2000" dirty="0" err="1" smtClean="0"/>
              <a:t>firstName</a:t>
            </a:r>
            <a:r>
              <a:rPr lang="en-US" sz="2000" dirty="0" smtClean="0"/>
              <a:t> + </a:t>
            </a:r>
            <a:r>
              <a:rPr lang="en-US" sz="2000" dirty="0" err="1" smtClean="0"/>
              <a:t>lastName</a:t>
            </a:r>
            <a:r>
              <a:rPr lang="en-US" sz="2000" dirty="0" smtClean="0"/>
              <a:t>;</a:t>
            </a:r>
            <a:endParaRPr lang="x-none" sz="2000" dirty="0"/>
          </a:p>
        </p:txBody>
      </p:sp>
      <p:pic>
        <p:nvPicPr>
          <p:cNvPr id="12289" name="Picture 1"/>
          <p:cNvPicPr>
            <a:picLocks noChangeAspect="1" noChangeArrowheads="1"/>
          </p:cNvPicPr>
          <p:nvPr/>
        </p:nvPicPr>
        <p:blipFill>
          <a:blip r:embed="rId2"/>
          <a:srcRect/>
          <a:stretch>
            <a:fillRect/>
          </a:stretch>
        </p:blipFill>
        <p:spPr bwMode="auto">
          <a:xfrm>
            <a:off x="1292352" y="4158785"/>
            <a:ext cx="4911621" cy="2307522"/>
          </a:xfrm>
          <a:prstGeom prst="rect">
            <a:avLst/>
          </a:prstGeom>
          <a:noFill/>
          <a:ln w="9525">
            <a:noFill/>
            <a:miter lim="800000"/>
            <a:headEnd/>
            <a:tailEnd/>
          </a:ln>
          <a:effectLst/>
        </p:spPr>
      </p:pic>
    </p:spTree>
    <p:extLst>
      <p:ext uri="{BB962C8B-B14F-4D97-AF65-F5344CB8AC3E}">
        <p14:creationId xmlns:p14="http://schemas.microsoft.com/office/powerpoint/2010/main" xmlns="" val="560579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649A55-1DC0-4192-B37B-96666E1BDB76}"/>
              </a:ext>
            </a:extLst>
          </p:cNvPr>
          <p:cNvSpPr>
            <a:spLocks noGrp="1"/>
          </p:cNvSpPr>
          <p:nvPr>
            <p:ph type="title"/>
          </p:nvPr>
        </p:nvSpPr>
        <p:spPr/>
        <p:txBody>
          <a:bodyPr/>
          <a:lstStyle/>
          <a:p>
            <a:r>
              <a:rPr lang="en-US" dirty="0" smtClean="0"/>
              <a:t>Agenda </a:t>
            </a:r>
            <a:endParaRPr lang="x-none" dirty="0"/>
          </a:p>
        </p:txBody>
      </p:sp>
      <p:sp>
        <p:nvSpPr>
          <p:cNvPr id="3" name="Text Placeholder 2">
            <a:extLst>
              <a:ext uri="{FF2B5EF4-FFF2-40B4-BE49-F238E27FC236}">
                <a16:creationId xmlns:a16="http://schemas.microsoft.com/office/drawing/2014/main" xmlns="" id="{5B60D29F-DFBD-4FE4-A68B-3EAFFBF03F10}"/>
              </a:ext>
            </a:extLst>
          </p:cNvPr>
          <p:cNvSpPr>
            <a:spLocks noGrp="1"/>
          </p:cNvSpPr>
          <p:nvPr>
            <p:ph type="body" idx="1"/>
          </p:nvPr>
        </p:nvSpPr>
        <p:spPr>
          <a:xfrm>
            <a:off x="535940" y="1326483"/>
            <a:ext cx="6593205" cy="3716654"/>
          </a:xfrm>
        </p:spPr>
        <p:txBody>
          <a:bodyPr/>
          <a:lstStyle/>
          <a:p>
            <a:pPr>
              <a:buFont typeface="Wingdings" pitchFamily="2" charset="2"/>
              <a:buChar char="q"/>
            </a:pPr>
            <a:r>
              <a:rPr lang="en-US" dirty="0" smtClean="0"/>
              <a:t>Review of Object Oriented Programming </a:t>
            </a:r>
          </a:p>
          <a:p>
            <a:pPr>
              <a:buFont typeface="Wingdings" pitchFamily="2" charset="2"/>
              <a:buChar char="q"/>
            </a:pPr>
            <a:r>
              <a:rPr lang="en-US" dirty="0" smtClean="0"/>
              <a:t>Four pillars</a:t>
            </a:r>
          </a:p>
          <a:p>
            <a:pPr lvl="1">
              <a:buFont typeface="Wingdings" pitchFamily="2" charset="2"/>
              <a:buChar char="q"/>
            </a:pPr>
            <a:r>
              <a:rPr lang="en-US" dirty="0" smtClean="0"/>
              <a:t>Abstraction, </a:t>
            </a:r>
          </a:p>
          <a:p>
            <a:pPr lvl="1">
              <a:buFont typeface="Wingdings" pitchFamily="2" charset="2"/>
              <a:buChar char="q"/>
            </a:pPr>
            <a:r>
              <a:rPr lang="en-US" dirty="0" smtClean="0"/>
              <a:t>Encapsulation, </a:t>
            </a:r>
          </a:p>
          <a:p>
            <a:pPr lvl="1">
              <a:buFont typeface="Wingdings" pitchFamily="2" charset="2"/>
              <a:buChar char="q"/>
            </a:pPr>
            <a:r>
              <a:rPr lang="en-US" dirty="0" smtClean="0"/>
              <a:t>Inheritance </a:t>
            </a:r>
          </a:p>
          <a:p>
            <a:pPr lvl="1">
              <a:buFont typeface="Wingdings" pitchFamily="2" charset="2"/>
              <a:buChar char="q"/>
            </a:pPr>
            <a:r>
              <a:rPr lang="en-US" dirty="0" smtClean="0"/>
              <a:t>Polymorphism </a:t>
            </a:r>
          </a:p>
          <a:p>
            <a:pPr>
              <a:buFont typeface="Wingdings" pitchFamily="2" charset="2"/>
              <a:buChar char="q"/>
            </a:pPr>
            <a:r>
              <a:rPr lang="en-US" dirty="0" smtClean="0"/>
              <a:t>Functions and parameter passing </a:t>
            </a:r>
          </a:p>
          <a:p>
            <a:pPr>
              <a:buFont typeface="Wingdings" pitchFamily="2" charset="2"/>
              <a:buChar char="q"/>
            </a:pPr>
            <a:r>
              <a:rPr lang="en-US" dirty="0" smtClean="0"/>
              <a:t>Pointers and their uses </a:t>
            </a:r>
          </a:p>
          <a:p>
            <a:pPr>
              <a:buFont typeface="Wingdings" pitchFamily="2" charset="2"/>
              <a:buChar char="q"/>
            </a:pPr>
            <a:r>
              <a:rPr lang="en-US" dirty="0" smtClean="0"/>
              <a:t>Function pointers and (assignments and call)</a:t>
            </a:r>
            <a:endParaRPr lang="en-US" dirty="0"/>
          </a:p>
        </p:txBody>
      </p:sp>
    </p:spTree>
    <p:extLst>
      <p:ext uri="{BB962C8B-B14F-4D97-AF65-F5344CB8AC3E}">
        <p14:creationId xmlns:p14="http://schemas.microsoft.com/office/powerpoint/2010/main" xmlns="" val="16451978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0C6044C-071F-4420-A489-367D54C3431B}"/>
              </a:ext>
            </a:extLst>
          </p:cNvPr>
          <p:cNvSpPr>
            <a:spLocks noGrp="1"/>
          </p:cNvSpPr>
          <p:nvPr>
            <p:ph type="title"/>
          </p:nvPr>
        </p:nvSpPr>
        <p:spPr/>
        <p:txBody>
          <a:bodyPr/>
          <a:lstStyle/>
          <a:p>
            <a:r>
              <a:rPr lang="en-US" sz="4800" dirty="0" smtClean="0"/>
              <a:t>1. Compile-time polymorphism</a:t>
            </a:r>
            <a:endParaRPr lang="x-none" dirty="0"/>
          </a:p>
        </p:txBody>
      </p:sp>
      <p:sp>
        <p:nvSpPr>
          <p:cNvPr id="3" name="Text Placeholder 2">
            <a:extLst>
              <a:ext uri="{FF2B5EF4-FFF2-40B4-BE49-F238E27FC236}">
                <a16:creationId xmlns:a16="http://schemas.microsoft.com/office/drawing/2014/main" xmlns="" id="{2E2E0200-E327-40EB-982C-1F04188E7E5C}"/>
              </a:ext>
            </a:extLst>
          </p:cNvPr>
          <p:cNvSpPr>
            <a:spLocks noGrp="1"/>
          </p:cNvSpPr>
          <p:nvPr>
            <p:ph type="body" idx="1"/>
          </p:nvPr>
        </p:nvSpPr>
        <p:spPr>
          <a:xfrm>
            <a:off x="535940" y="1326483"/>
            <a:ext cx="6593205" cy="3716654"/>
          </a:xfrm>
        </p:spPr>
        <p:txBody>
          <a:bodyPr/>
          <a:lstStyle/>
          <a:p>
            <a:r>
              <a:rPr lang="en-US" sz="2000" dirty="0" smtClean="0"/>
              <a:t>   In compile-time polymorphism, a function is called at the time of program compilation. We call this type of polymorphism as early binding or Static binding.</a:t>
            </a:r>
          </a:p>
          <a:p>
            <a:r>
              <a:rPr lang="en-US" sz="2000" dirty="0" smtClean="0"/>
              <a:t>    </a:t>
            </a:r>
            <a:r>
              <a:rPr lang="en-US" sz="2000" b="1" dirty="0" smtClean="0"/>
              <a:t>Function overloading and operator overloading </a:t>
            </a:r>
            <a:r>
              <a:rPr lang="en-US" sz="2000" dirty="0" smtClean="0"/>
              <a:t>is the type of Compile time polymorphism.</a:t>
            </a:r>
          </a:p>
          <a:p>
            <a:pPr marL="571500" indent="-342900">
              <a:buFont typeface="Arial" panose="020B0604020202020204" pitchFamily="34" charset="0"/>
              <a:buChar char="•"/>
            </a:pPr>
            <a:r>
              <a:rPr lang="en-US" sz="2000" dirty="0" smtClean="0"/>
              <a:t>Function overloading means one function can perform many tasks. In C++, a single function is used to perform many tasks with the same name and different types of arguments.</a:t>
            </a:r>
          </a:p>
          <a:p>
            <a:pPr marL="571500" indent="-342900">
              <a:buFont typeface="Arial" panose="020B0604020202020204" pitchFamily="34" charset="0"/>
              <a:buChar char="•"/>
            </a:pPr>
            <a:r>
              <a:rPr lang="en-US" sz="2000" dirty="0" smtClean="0"/>
              <a:t>Readability of the program increases by function overloading. It is achieved by using the same name for the same action.</a:t>
            </a:r>
            <a:endParaRPr lang="x-none" sz="2000" dirty="0"/>
          </a:p>
        </p:txBody>
      </p:sp>
    </p:spTree>
    <p:extLst>
      <p:ext uri="{BB962C8B-B14F-4D97-AF65-F5344CB8AC3E}">
        <p14:creationId xmlns:p14="http://schemas.microsoft.com/office/powerpoint/2010/main" xmlns="" val="560579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0C6044C-071F-4420-A489-367D54C3431B}"/>
              </a:ext>
            </a:extLst>
          </p:cNvPr>
          <p:cNvSpPr>
            <a:spLocks noGrp="1"/>
          </p:cNvSpPr>
          <p:nvPr>
            <p:ph type="title"/>
          </p:nvPr>
        </p:nvSpPr>
        <p:spPr/>
        <p:txBody>
          <a:bodyPr/>
          <a:lstStyle/>
          <a:p>
            <a:r>
              <a:rPr lang="en-US" sz="4800" dirty="0" smtClean="0"/>
              <a:t>Compile-time polymorphism: Function Overloading</a:t>
            </a:r>
            <a:endParaRPr lang="x-none" dirty="0"/>
          </a:p>
        </p:txBody>
      </p:sp>
      <p:sp>
        <p:nvSpPr>
          <p:cNvPr id="3" name="Text Placeholder 2">
            <a:extLst>
              <a:ext uri="{FF2B5EF4-FFF2-40B4-BE49-F238E27FC236}">
                <a16:creationId xmlns:a16="http://schemas.microsoft.com/office/drawing/2014/main" xmlns="" id="{2E2E0200-E327-40EB-982C-1F04188E7E5C}"/>
              </a:ext>
            </a:extLst>
          </p:cNvPr>
          <p:cNvSpPr>
            <a:spLocks noGrp="1"/>
          </p:cNvSpPr>
          <p:nvPr>
            <p:ph type="body" idx="1"/>
          </p:nvPr>
        </p:nvSpPr>
        <p:spPr>
          <a:xfrm>
            <a:off x="596900" y="1631283"/>
            <a:ext cx="6593205" cy="3716654"/>
          </a:xfrm>
        </p:spPr>
        <p:txBody>
          <a:bodyPr/>
          <a:lstStyle/>
          <a:p>
            <a:r>
              <a:rPr lang="en-US" sz="2000" dirty="0" smtClean="0"/>
              <a:t>143</a:t>
            </a:r>
          </a:p>
          <a:p>
            <a:r>
              <a:rPr lang="en-US" sz="2000" dirty="0" smtClean="0"/>
              <a:t>HELLOSAM</a:t>
            </a:r>
          </a:p>
          <a:p>
            <a:endParaRPr lang="x-none" sz="2000" dirty="0"/>
          </a:p>
        </p:txBody>
      </p:sp>
      <p:pic>
        <p:nvPicPr>
          <p:cNvPr id="92162" name="Picture 2"/>
          <p:cNvPicPr>
            <a:picLocks noChangeAspect="1" noChangeArrowheads="1"/>
          </p:cNvPicPr>
          <p:nvPr/>
        </p:nvPicPr>
        <p:blipFill>
          <a:blip r:embed="rId2"/>
          <a:srcRect/>
          <a:stretch>
            <a:fillRect/>
          </a:stretch>
        </p:blipFill>
        <p:spPr bwMode="auto">
          <a:xfrm>
            <a:off x="1584960" y="2310956"/>
            <a:ext cx="4693920" cy="3552825"/>
          </a:xfrm>
          <a:prstGeom prst="rect">
            <a:avLst/>
          </a:prstGeom>
          <a:noFill/>
          <a:ln w="9525">
            <a:noFill/>
            <a:miter lim="800000"/>
            <a:headEnd/>
            <a:tailEnd/>
          </a:ln>
          <a:effectLst/>
        </p:spPr>
      </p:pic>
    </p:spTree>
    <p:extLst>
      <p:ext uri="{BB962C8B-B14F-4D97-AF65-F5344CB8AC3E}">
        <p14:creationId xmlns:p14="http://schemas.microsoft.com/office/powerpoint/2010/main" xmlns="" val="560579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0C6044C-071F-4420-A489-367D54C3431B}"/>
              </a:ext>
            </a:extLst>
          </p:cNvPr>
          <p:cNvSpPr>
            <a:spLocks noGrp="1"/>
          </p:cNvSpPr>
          <p:nvPr>
            <p:ph type="title"/>
          </p:nvPr>
        </p:nvSpPr>
        <p:spPr/>
        <p:txBody>
          <a:bodyPr/>
          <a:lstStyle/>
          <a:p>
            <a:r>
              <a:rPr lang="en-US" sz="4800" dirty="0" smtClean="0"/>
              <a:t>Compile-time polymorphism: </a:t>
            </a:r>
            <a:br>
              <a:rPr lang="en-US" sz="4800" dirty="0" smtClean="0"/>
            </a:br>
            <a:r>
              <a:rPr lang="en-US" sz="4800" dirty="0" smtClean="0"/>
              <a:t>Operator Overloading</a:t>
            </a:r>
            <a:endParaRPr lang="x-none" dirty="0"/>
          </a:p>
        </p:txBody>
      </p:sp>
      <p:sp>
        <p:nvSpPr>
          <p:cNvPr id="3" name="Text Placeholder 2">
            <a:extLst>
              <a:ext uri="{FF2B5EF4-FFF2-40B4-BE49-F238E27FC236}">
                <a16:creationId xmlns:a16="http://schemas.microsoft.com/office/drawing/2014/main" xmlns="" id="{2E2E0200-E327-40EB-982C-1F04188E7E5C}"/>
              </a:ext>
            </a:extLst>
          </p:cNvPr>
          <p:cNvSpPr>
            <a:spLocks noGrp="1"/>
          </p:cNvSpPr>
          <p:nvPr>
            <p:ph type="body" idx="1"/>
          </p:nvPr>
        </p:nvSpPr>
        <p:spPr>
          <a:xfrm>
            <a:off x="596900" y="1631283"/>
            <a:ext cx="6593205" cy="3716654"/>
          </a:xfrm>
        </p:spPr>
        <p:txBody>
          <a:bodyPr/>
          <a:lstStyle/>
          <a:p>
            <a:r>
              <a:rPr lang="en-US" sz="2000" dirty="0" smtClean="0"/>
              <a:t>   Operator overloading means defining additional tasks to operators without changing its actual meaning. We do this by using operator function.</a:t>
            </a:r>
          </a:p>
          <a:p>
            <a:r>
              <a:rPr lang="en-US" sz="2000" dirty="0" smtClean="0"/>
              <a:t>Output: </a:t>
            </a:r>
            <a:r>
              <a:rPr lang="en-US" sz="2000" dirty="0" err="1" smtClean="0"/>
              <a:t>Welcomeback</a:t>
            </a:r>
            <a:r>
              <a:rPr lang="en-US" sz="2000" dirty="0" smtClean="0"/>
              <a:t>.</a:t>
            </a:r>
            <a:endParaRPr lang="x-none" sz="2000" dirty="0"/>
          </a:p>
        </p:txBody>
      </p:sp>
      <p:pic>
        <p:nvPicPr>
          <p:cNvPr id="93186" name="Picture 2"/>
          <p:cNvPicPr>
            <a:picLocks noChangeAspect="1" noChangeArrowheads="1"/>
          </p:cNvPicPr>
          <p:nvPr/>
        </p:nvPicPr>
        <p:blipFill>
          <a:blip r:embed="rId2"/>
          <a:srcRect/>
          <a:stretch>
            <a:fillRect/>
          </a:stretch>
        </p:blipFill>
        <p:spPr bwMode="auto">
          <a:xfrm>
            <a:off x="1365505" y="2919033"/>
            <a:ext cx="5169408" cy="3640264"/>
          </a:xfrm>
          <a:prstGeom prst="rect">
            <a:avLst/>
          </a:prstGeom>
          <a:noFill/>
          <a:ln w="9525">
            <a:noFill/>
            <a:miter lim="800000"/>
            <a:headEnd/>
            <a:tailEnd/>
          </a:ln>
          <a:effectLst/>
        </p:spPr>
      </p:pic>
    </p:spTree>
    <p:extLst>
      <p:ext uri="{BB962C8B-B14F-4D97-AF65-F5344CB8AC3E}">
        <p14:creationId xmlns:p14="http://schemas.microsoft.com/office/powerpoint/2010/main" xmlns="" val="560579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0C6044C-071F-4420-A489-367D54C3431B}"/>
              </a:ext>
            </a:extLst>
          </p:cNvPr>
          <p:cNvSpPr>
            <a:spLocks noGrp="1"/>
          </p:cNvSpPr>
          <p:nvPr>
            <p:ph type="title"/>
          </p:nvPr>
        </p:nvSpPr>
        <p:spPr/>
        <p:txBody>
          <a:bodyPr/>
          <a:lstStyle/>
          <a:p>
            <a:r>
              <a:rPr lang="en-US" sz="4800" dirty="0" smtClean="0"/>
              <a:t>2. Run-time polymorphism</a:t>
            </a:r>
            <a:endParaRPr lang="x-none" dirty="0"/>
          </a:p>
        </p:txBody>
      </p:sp>
      <p:sp>
        <p:nvSpPr>
          <p:cNvPr id="3" name="Text Placeholder 2">
            <a:extLst>
              <a:ext uri="{FF2B5EF4-FFF2-40B4-BE49-F238E27FC236}">
                <a16:creationId xmlns:a16="http://schemas.microsoft.com/office/drawing/2014/main" xmlns="" id="{2E2E0200-E327-40EB-982C-1F04188E7E5C}"/>
              </a:ext>
            </a:extLst>
          </p:cNvPr>
          <p:cNvSpPr>
            <a:spLocks noGrp="1"/>
          </p:cNvSpPr>
          <p:nvPr>
            <p:ph type="body" idx="1"/>
          </p:nvPr>
        </p:nvSpPr>
        <p:spPr>
          <a:xfrm>
            <a:off x="535940" y="1326483"/>
            <a:ext cx="6593205" cy="3716654"/>
          </a:xfrm>
        </p:spPr>
        <p:txBody>
          <a:bodyPr/>
          <a:lstStyle/>
          <a:p>
            <a:r>
              <a:rPr lang="en-US" sz="2000" dirty="0" smtClean="0"/>
              <a:t>  In a Runtime polymorphism, functions are called at the time the program execution. Hence, it is known as late binding or dynamic binding.</a:t>
            </a:r>
          </a:p>
          <a:p>
            <a:r>
              <a:rPr lang="en-US" sz="2000" b="1" dirty="0" smtClean="0"/>
              <a:t>Function overriding </a:t>
            </a:r>
            <a:r>
              <a:rPr lang="en-US" sz="2000" dirty="0" smtClean="0"/>
              <a:t>is a part of runtime polymorphism. In function overriding, more than one method has the same name with different types of the parameter list. </a:t>
            </a:r>
          </a:p>
          <a:p>
            <a:r>
              <a:rPr lang="en-US" sz="2000" dirty="0" smtClean="0"/>
              <a:t>It is achieved by using virtual functions and pointers. It provides slow execution as it is known at the run time. Thus, It is more flexible as all the things executed at the run time.</a:t>
            </a:r>
            <a:endParaRPr lang="en-US" sz="2000" dirty="0"/>
          </a:p>
        </p:txBody>
      </p:sp>
    </p:spTree>
    <p:extLst>
      <p:ext uri="{BB962C8B-B14F-4D97-AF65-F5344CB8AC3E}">
        <p14:creationId xmlns:p14="http://schemas.microsoft.com/office/powerpoint/2010/main" xmlns="" val="560579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4210" name="Picture 2"/>
          <p:cNvPicPr>
            <a:picLocks noChangeAspect="1" noChangeArrowheads="1"/>
          </p:cNvPicPr>
          <p:nvPr/>
        </p:nvPicPr>
        <p:blipFill>
          <a:blip r:embed="rId2"/>
          <a:srcRect/>
          <a:stretch>
            <a:fillRect/>
          </a:stretch>
        </p:blipFill>
        <p:spPr bwMode="auto">
          <a:xfrm>
            <a:off x="1341120" y="841248"/>
            <a:ext cx="5522976" cy="4484751"/>
          </a:xfrm>
          <a:prstGeom prst="rect">
            <a:avLst/>
          </a:prstGeom>
          <a:noFill/>
          <a:ln w="9525">
            <a:noFill/>
            <a:miter lim="800000"/>
            <a:headEnd/>
            <a:tailEnd/>
          </a:ln>
          <a:effectLst/>
        </p:spPr>
      </p:pic>
      <p:sp>
        <p:nvSpPr>
          <p:cNvPr id="3" name="Rectangle 2"/>
          <p:cNvSpPr/>
          <p:nvPr/>
        </p:nvSpPr>
        <p:spPr>
          <a:xfrm>
            <a:off x="627888" y="5449300"/>
            <a:ext cx="4572000" cy="738664"/>
          </a:xfrm>
          <a:prstGeom prst="rect">
            <a:avLst/>
          </a:prstGeom>
        </p:spPr>
        <p:txBody>
          <a:bodyPr>
            <a:spAutoFit/>
          </a:bodyPr>
          <a:lstStyle/>
          <a:p>
            <a:r>
              <a:rPr lang="en-US" b="1" dirty="0" smtClean="0"/>
              <a:t>Output</a:t>
            </a:r>
            <a:endParaRPr lang="en-US" dirty="0" smtClean="0"/>
          </a:p>
          <a:p>
            <a:r>
              <a:rPr lang="en-US" dirty="0" smtClean="0"/>
              <a:t>Eating …..</a:t>
            </a:r>
          </a:p>
          <a:p>
            <a:r>
              <a:rPr lang="en-US" dirty="0" smtClean="0"/>
              <a:t>Walking……</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0C6044C-071F-4420-A489-367D54C3431B}"/>
              </a:ext>
            </a:extLst>
          </p:cNvPr>
          <p:cNvSpPr>
            <a:spLocks noGrp="1"/>
          </p:cNvSpPr>
          <p:nvPr>
            <p:ph type="title"/>
          </p:nvPr>
        </p:nvSpPr>
        <p:spPr/>
        <p:txBody>
          <a:bodyPr/>
          <a:lstStyle/>
          <a:p>
            <a:r>
              <a:rPr lang="en-US" sz="4800" dirty="0" smtClean="0"/>
              <a:t>Run-time polymorphism: Virtual Function</a:t>
            </a:r>
            <a:endParaRPr lang="x-none" dirty="0"/>
          </a:p>
        </p:txBody>
      </p:sp>
      <p:sp>
        <p:nvSpPr>
          <p:cNvPr id="3" name="Text Placeholder 2">
            <a:extLst>
              <a:ext uri="{FF2B5EF4-FFF2-40B4-BE49-F238E27FC236}">
                <a16:creationId xmlns:a16="http://schemas.microsoft.com/office/drawing/2014/main" xmlns="" id="{2E2E0200-E327-40EB-982C-1F04188E7E5C}"/>
              </a:ext>
            </a:extLst>
          </p:cNvPr>
          <p:cNvSpPr>
            <a:spLocks noGrp="1"/>
          </p:cNvSpPr>
          <p:nvPr>
            <p:ph type="body" idx="1"/>
          </p:nvPr>
        </p:nvSpPr>
        <p:spPr>
          <a:xfrm>
            <a:off x="596900" y="1631283"/>
            <a:ext cx="6593205" cy="3716654"/>
          </a:xfrm>
        </p:spPr>
        <p:txBody>
          <a:bodyPr/>
          <a:lstStyle/>
          <a:p>
            <a:r>
              <a:rPr lang="en-US" sz="1600" dirty="0" smtClean="0"/>
              <a:t>A virtual function is declared by keyword virtual. The return type of virtual function may be </a:t>
            </a:r>
            <a:r>
              <a:rPr lang="en-US" sz="1600" dirty="0" err="1" smtClean="0"/>
              <a:t>int</a:t>
            </a:r>
            <a:r>
              <a:rPr lang="en-US" sz="1600" dirty="0" smtClean="0"/>
              <a:t>, float, void.</a:t>
            </a:r>
          </a:p>
          <a:p>
            <a:r>
              <a:rPr lang="en-US" sz="1600" dirty="0" smtClean="0"/>
              <a:t>A virtual function is a member function in the base class. We can redefine it in a derived class. It is part of run time polymorphism. The declaration of the virtual function must be in the base class by using the keyword virtual. A virtual function is not static. </a:t>
            </a:r>
          </a:p>
          <a:p>
            <a:r>
              <a:rPr lang="en-US" sz="1600" dirty="0" smtClean="0"/>
              <a:t>The virtual function helps to tell the compiler to perform dynamic binding or late binding on the function.</a:t>
            </a:r>
          </a:p>
          <a:p>
            <a:r>
              <a:rPr lang="en-US" sz="1600" dirty="0" smtClean="0"/>
              <a:t>If it is necessary to use a single pointer to refer to all the different classes’ objects. This is because we will have to create a pointer to the base class that refers to all the derived objects.</a:t>
            </a:r>
          </a:p>
          <a:p>
            <a:r>
              <a:rPr lang="en-US" sz="1600" dirty="0" smtClean="0"/>
              <a:t> But, when the base class pointer contains the derived class address, the object always executes the base class function. For resolving this problem, we use the virtual function.</a:t>
            </a:r>
          </a:p>
          <a:p>
            <a:r>
              <a:rPr lang="en-US" sz="1600" dirty="0" smtClean="0"/>
              <a:t>When we declare a virtual function, the compiler determines which function to invoke at runtime.</a:t>
            </a:r>
          </a:p>
          <a:p>
            <a:r>
              <a:rPr lang="en-US" sz="1600" dirty="0" smtClean="0"/>
              <a:t>Let’s see the below example for understanding how the program execution happens without virtual function and with virtual function.</a:t>
            </a:r>
            <a:endParaRPr lang="en-US" sz="1600" dirty="0"/>
          </a:p>
        </p:txBody>
      </p:sp>
    </p:spTree>
    <p:extLst>
      <p:ext uri="{BB962C8B-B14F-4D97-AF65-F5344CB8AC3E}">
        <p14:creationId xmlns:p14="http://schemas.microsoft.com/office/powerpoint/2010/main" xmlns="" val="560579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0C6044C-071F-4420-A489-367D54C3431B}"/>
              </a:ext>
            </a:extLst>
          </p:cNvPr>
          <p:cNvSpPr>
            <a:spLocks noGrp="1"/>
          </p:cNvSpPr>
          <p:nvPr>
            <p:ph type="title"/>
          </p:nvPr>
        </p:nvSpPr>
        <p:spPr/>
        <p:txBody>
          <a:bodyPr/>
          <a:lstStyle/>
          <a:p>
            <a:r>
              <a:rPr lang="en-US" sz="4800" dirty="0" smtClean="0"/>
              <a:t>Run-time polymorphism: Virtual Function</a:t>
            </a:r>
            <a:endParaRPr lang="x-none" dirty="0"/>
          </a:p>
        </p:txBody>
      </p:sp>
      <p:sp>
        <p:nvSpPr>
          <p:cNvPr id="3" name="Text Placeholder 2">
            <a:extLst>
              <a:ext uri="{FF2B5EF4-FFF2-40B4-BE49-F238E27FC236}">
                <a16:creationId xmlns:a16="http://schemas.microsoft.com/office/drawing/2014/main" xmlns="" id="{2E2E0200-E327-40EB-982C-1F04188E7E5C}"/>
              </a:ext>
            </a:extLst>
          </p:cNvPr>
          <p:cNvSpPr>
            <a:spLocks noGrp="1"/>
          </p:cNvSpPr>
          <p:nvPr>
            <p:ph type="body" idx="1"/>
          </p:nvPr>
        </p:nvSpPr>
        <p:spPr>
          <a:xfrm>
            <a:off x="596900" y="1631283"/>
            <a:ext cx="6593205" cy="3716654"/>
          </a:xfrm>
        </p:spPr>
        <p:txBody>
          <a:bodyPr/>
          <a:lstStyle/>
          <a:p>
            <a:r>
              <a:rPr lang="en-US" sz="2000" dirty="0" smtClean="0"/>
              <a:t>Output:</a:t>
            </a:r>
          </a:p>
          <a:p>
            <a:r>
              <a:rPr lang="en-US" sz="2000" dirty="0" smtClean="0"/>
              <a:t> Value of x is: 25</a:t>
            </a:r>
            <a:endParaRPr lang="x-none" sz="2000" dirty="0"/>
          </a:p>
        </p:txBody>
      </p:sp>
      <p:pic>
        <p:nvPicPr>
          <p:cNvPr id="95234" name="Picture 2"/>
          <p:cNvPicPr>
            <a:picLocks noChangeAspect="1" noChangeArrowheads="1"/>
          </p:cNvPicPr>
          <p:nvPr/>
        </p:nvPicPr>
        <p:blipFill>
          <a:blip r:embed="rId2"/>
          <a:srcRect/>
          <a:stretch>
            <a:fillRect/>
          </a:stretch>
        </p:blipFill>
        <p:spPr bwMode="auto">
          <a:xfrm>
            <a:off x="2720490" y="2079824"/>
            <a:ext cx="4791075" cy="4082080"/>
          </a:xfrm>
          <a:prstGeom prst="rect">
            <a:avLst/>
          </a:prstGeom>
          <a:noFill/>
          <a:ln w="9525">
            <a:noFill/>
            <a:miter lim="800000"/>
            <a:headEnd/>
            <a:tailEnd/>
          </a:ln>
          <a:effectLst/>
        </p:spPr>
      </p:pic>
    </p:spTree>
    <p:extLst>
      <p:ext uri="{BB962C8B-B14F-4D97-AF65-F5344CB8AC3E}">
        <p14:creationId xmlns:p14="http://schemas.microsoft.com/office/powerpoint/2010/main" xmlns="" val="560579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0C6044C-071F-4420-A489-367D54C3431B}"/>
              </a:ext>
            </a:extLst>
          </p:cNvPr>
          <p:cNvSpPr>
            <a:spLocks noGrp="1"/>
          </p:cNvSpPr>
          <p:nvPr>
            <p:ph type="title"/>
          </p:nvPr>
        </p:nvSpPr>
        <p:spPr/>
        <p:txBody>
          <a:bodyPr/>
          <a:lstStyle/>
          <a:p>
            <a:r>
              <a:rPr lang="en-US" sz="4800" dirty="0" smtClean="0"/>
              <a:t>Run-time polymorphism: Virtual Function</a:t>
            </a:r>
            <a:endParaRPr lang="x-none" dirty="0"/>
          </a:p>
        </p:txBody>
      </p:sp>
      <p:sp>
        <p:nvSpPr>
          <p:cNvPr id="3" name="Text Placeholder 2">
            <a:extLst>
              <a:ext uri="{FF2B5EF4-FFF2-40B4-BE49-F238E27FC236}">
                <a16:creationId xmlns:a16="http://schemas.microsoft.com/office/drawing/2014/main" xmlns="" id="{2E2E0200-E327-40EB-982C-1F04188E7E5C}"/>
              </a:ext>
            </a:extLst>
          </p:cNvPr>
          <p:cNvSpPr>
            <a:spLocks noGrp="1"/>
          </p:cNvSpPr>
          <p:nvPr>
            <p:ph type="body" idx="1"/>
          </p:nvPr>
        </p:nvSpPr>
        <p:spPr>
          <a:xfrm>
            <a:off x="596900" y="1631283"/>
            <a:ext cx="6593205" cy="3716654"/>
          </a:xfrm>
        </p:spPr>
        <p:txBody>
          <a:bodyPr/>
          <a:lstStyle/>
          <a:p>
            <a:r>
              <a:rPr lang="en-US" sz="2000" dirty="0" smtClean="0"/>
              <a:t>Output:</a:t>
            </a:r>
          </a:p>
          <a:p>
            <a:r>
              <a:rPr lang="en-US" sz="2000" dirty="0" smtClean="0"/>
              <a:t>derived class Action:10</a:t>
            </a:r>
          </a:p>
          <a:p>
            <a:r>
              <a:rPr lang="en-US" sz="2000" dirty="0" smtClean="0"/>
              <a:t>show base class</a:t>
            </a:r>
            <a:endParaRPr lang="en-US" sz="2000" dirty="0"/>
          </a:p>
        </p:txBody>
      </p:sp>
      <p:pic>
        <p:nvPicPr>
          <p:cNvPr id="96258" name="Picture 2"/>
          <p:cNvPicPr>
            <a:picLocks noChangeAspect="1" noChangeArrowheads="1"/>
          </p:cNvPicPr>
          <p:nvPr/>
        </p:nvPicPr>
        <p:blipFill>
          <a:blip r:embed="rId2"/>
          <a:srcRect/>
          <a:stretch>
            <a:fillRect/>
          </a:stretch>
        </p:blipFill>
        <p:spPr bwMode="auto">
          <a:xfrm>
            <a:off x="3672840" y="1377696"/>
            <a:ext cx="4724400" cy="5442204"/>
          </a:xfrm>
          <a:prstGeom prst="rect">
            <a:avLst/>
          </a:prstGeom>
          <a:noFill/>
          <a:ln w="9525">
            <a:noFill/>
            <a:miter lim="800000"/>
            <a:headEnd/>
            <a:tailEnd/>
          </a:ln>
          <a:effectLst/>
        </p:spPr>
      </p:pic>
    </p:spTree>
    <p:extLst>
      <p:ext uri="{BB962C8B-B14F-4D97-AF65-F5344CB8AC3E}">
        <p14:creationId xmlns:p14="http://schemas.microsoft.com/office/powerpoint/2010/main" xmlns="" val="560579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0C6044C-071F-4420-A489-367D54C3431B}"/>
              </a:ext>
            </a:extLst>
          </p:cNvPr>
          <p:cNvSpPr>
            <a:spLocks noGrp="1"/>
          </p:cNvSpPr>
          <p:nvPr>
            <p:ph type="title"/>
          </p:nvPr>
        </p:nvSpPr>
        <p:spPr/>
        <p:txBody>
          <a:bodyPr/>
          <a:lstStyle/>
          <a:p>
            <a:r>
              <a:rPr lang="en-US" sz="4800" dirty="0" smtClean="0"/>
              <a:t>Run-time polymorphism: Pure Virtual Function</a:t>
            </a:r>
            <a:endParaRPr lang="x-none" dirty="0"/>
          </a:p>
        </p:txBody>
      </p:sp>
      <p:sp>
        <p:nvSpPr>
          <p:cNvPr id="3" name="Text Placeholder 2">
            <a:extLst>
              <a:ext uri="{FF2B5EF4-FFF2-40B4-BE49-F238E27FC236}">
                <a16:creationId xmlns:a16="http://schemas.microsoft.com/office/drawing/2014/main" xmlns="" id="{2E2E0200-E327-40EB-982C-1F04188E7E5C}"/>
              </a:ext>
            </a:extLst>
          </p:cNvPr>
          <p:cNvSpPr>
            <a:spLocks noGrp="1"/>
          </p:cNvSpPr>
          <p:nvPr>
            <p:ph type="body" idx="1"/>
          </p:nvPr>
        </p:nvSpPr>
        <p:spPr>
          <a:xfrm>
            <a:off x="596900" y="1631283"/>
            <a:ext cx="6593205" cy="3716654"/>
          </a:xfrm>
        </p:spPr>
        <p:txBody>
          <a:bodyPr/>
          <a:lstStyle/>
          <a:p>
            <a:r>
              <a:rPr lang="en-US" sz="2000" dirty="0" smtClean="0"/>
              <a:t>When the function has no definition, we call such functions as “Do-nothing function or Pure virtual function”. The declaration of this function happens in the base class with no definition.</a:t>
            </a:r>
          </a:p>
          <a:p>
            <a:endParaRPr lang="en-US" sz="2000" dirty="0"/>
          </a:p>
        </p:txBody>
      </p:sp>
      <p:pic>
        <p:nvPicPr>
          <p:cNvPr id="97282" name="Picture 2"/>
          <p:cNvPicPr>
            <a:picLocks noChangeAspect="1" noChangeArrowheads="1"/>
          </p:cNvPicPr>
          <p:nvPr/>
        </p:nvPicPr>
        <p:blipFill>
          <a:blip r:embed="rId2"/>
          <a:srcRect/>
          <a:stretch>
            <a:fillRect/>
          </a:stretch>
        </p:blipFill>
        <p:spPr bwMode="auto">
          <a:xfrm>
            <a:off x="1609725" y="2914650"/>
            <a:ext cx="4705350" cy="3943350"/>
          </a:xfrm>
          <a:prstGeom prst="rect">
            <a:avLst/>
          </a:prstGeom>
          <a:noFill/>
          <a:ln w="9525">
            <a:noFill/>
            <a:miter lim="800000"/>
            <a:headEnd/>
            <a:tailEnd/>
          </a:ln>
          <a:effectLst/>
        </p:spPr>
      </p:pic>
      <p:sp>
        <p:nvSpPr>
          <p:cNvPr id="6" name="Rectangle 5"/>
          <p:cNvSpPr/>
          <p:nvPr/>
        </p:nvSpPr>
        <p:spPr>
          <a:xfrm>
            <a:off x="4252619" y="2836200"/>
            <a:ext cx="3672800" cy="307777"/>
          </a:xfrm>
          <a:prstGeom prst="rect">
            <a:avLst/>
          </a:prstGeom>
        </p:spPr>
        <p:txBody>
          <a:bodyPr wrap="none">
            <a:spAutoFit/>
          </a:bodyPr>
          <a:lstStyle/>
          <a:p>
            <a:r>
              <a:rPr lang="en-US" b="1" dirty="0" err="1" smtClean="0"/>
              <a:t>Output:</a:t>
            </a:r>
            <a:r>
              <a:rPr lang="en-US" dirty="0" err="1" smtClean="0"/>
              <a:t>Man</a:t>
            </a:r>
            <a:r>
              <a:rPr lang="en-US" dirty="0" smtClean="0"/>
              <a:t> is the part of animal husbandry</a:t>
            </a:r>
            <a:endParaRPr lang="en-US" dirty="0"/>
          </a:p>
        </p:txBody>
      </p:sp>
    </p:spTree>
    <p:extLst>
      <p:ext uri="{BB962C8B-B14F-4D97-AF65-F5344CB8AC3E}">
        <p14:creationId xmlns:p14="http://schemas.microsoft.com/office/powerpoint/2010/main" xmlns="" val="560579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7A049C4-69E1-4E44-9A5E-67B008E24971}"/>
              </a:ext>
            </a:extLst>
          </p:cNvPr>
          <p:cNvSpPr>
            <a:spLocks noGrp="1"/>
          </p:cNvSpPr>
          <p:nvPr>
            <p:ph type="title"/>
          </p:nvPr>
        </p:nvSpPr>
        <p:spPr/>
        <p:txBody>
          <a:bodyPr/>
          <a:lstStyle/>
          <a:p>
            <a:r>
              <a:rPr lang="en-US" dirty="0"/>
              <a:t>Functions</a:t>
            </a:r>
            <a:endParaRPr lang="x-none" dirty="0"/>
          </a:p>
        </p:txBody>
      </p:sp>
      <p:sp>
        <p:nvSpPr>
          <p:cNvPr id="3" name="Text Placeholder 2">
            <a:extLst>
              <a:ext uri="{FF2B5EF4-FFF2-40B4-BE49-F238E27FC236}">
                <a16:creationId xmlns:a16="http://schemas.microsoft.com/office/drawing/2014/main" xmlns="" id="{AB66D7CC-26F2-4071-A5F8-A2C5FE1F6AA4}"/>
              </a:ext>
            </a:extLst>
          </p:cNvPr>
          <p:cNvSpPr>
            <a:spLocks noGrp="1"/>
          </p:cNvSpPr>
          <p:nvPr>
            <p:ph type="body" idx="1"/>
          </p:nvPr>
        </p:nvSpPr>
        <p:spPr/>
        <p:txBody>
          <a:bodyPr/>
          <a:lstStyle/>
          <a:p>
            <a:pPr marL="571500" indent="-342900">
              <a:buFont typeface="Arial" panose="020B0604020202020204" pitchFamily="34" charset="0"/>
              <a:buChar char="•"/>
            </a:pPr>
            <a:r>
              <a:rPr lang="en-US" sz="2400" dirty="0"/>
              <a:t>Functions hold the executable code of a program with a single identifier </a:t>
            </a:r>
            <a:r>
              <a:rPr lang="en-US" sz="2400" b="1" dirty="0"/>
              <a:t>(function name) </a:t>
            </a:r>
          </a:p>
          <a:p>
            <a:pPr marL="571500" indent="-342900">
              <a:buFont typeface="Arial" panose="020B0604020202020204" pitchFamily="34" charset="0"/>
              <a:buChar char="•"/>
            </a:pPr>
            <a:r>
              <a:rPr lang="en-US" sz="2400" dirty="0"/>
              <a:t>A function has a function </a:t>
            </a:r>
            <a:r>
              <a:rPr lang="en-US" sz="2400" b="1" dirty="0"/>
              <a:t>header and a function body</a:t>
            </a:r>
            <a:r>
              <a:rPr lang="en-US" sz="2400" dirty="0"/>
              <a:t>. The function header comprises of three things </a:t>
            </a:r>
            <a:r>
              <a:rPr lang="en-US" sz="2400" b="1" dirty="0"/>
              <a:t>{ return type, name, and parameter list}</a:t>
            </a:r>
          </a:p>
          <a:p>
            <a:pPr marL="571500" indent="-342900">
              <a:buFont typeface="Arial" panose="020B0604020202020204" pitchFamily="34" charset="0"/>
              <a:buChar char="•"/>
            </a:pPr>
            <a:r>
              <a:rPr lang="en-US" sz="2400" dirty="0"/>
              <a:t>Function declaration, Function definition, function calling. </a:t>
            </a:r>
            <a:endParaRPr lang="x-none" sz="2400" dirty="0"/>
          </a:p>
        </p:txBody>
      </p:sp>
    </p:spTree>
    <p:extLst>
      <p:ext uri="{BB962C8B-B14F-4D97-AF65-F5344CB8AC3E}">
        <p14:creationId xmlns:p14="http://schemas.microsoft.com/office/powerpoint/2010/main" xmlns="" val="9500368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3C5B31-E666-43C5-8B6B-F86706C35EDC}"/>
              </a:ext>
            </a:extLst>
          </p:cNvPr>
          <p:cNvSpPr>
            <a:spLocks noGrp="1"/>
          </p:cNvSpPr>
          <p:nvPr>
            <p:ph type="title"/>
          </p:nvPr>
        </p:nvSpPr>
        <p:spPr/>
        <p:txBody>
          <a:bodyPr/>
          <a:lstStyle/>
          <a:p>
            <a:r>
              <a:rPr lang="en-US" dirty="0"/>
              <a:t>OOP vs Procedural Language:</a:t>
            </a:r>
            <a:endParaRPr lang="x-none" dirty="0"/>
          </a:p>
        </p:txBody>
      </p:sp>
      <p:sp>
        <p:nvSpPr>
          <p:cNvPr id="3" name="Text Placeholder 2">
            <a:extLst>
              <a:ext uri="{FF2B5EF4-FFF2-40B4-BE49-F238E27FC236}">
                <a16:creationId xmlns:a16="http://schemas.microsoft.com/office/drawing/2014/main" xmlns="" id="{EDB48B8B-968D-4D57-B56D-E00EE3B8D220}"/>
              </a:ext>
            </a:extLst>
          </p:cNvPr>
          <p:cNvSpPr>
            <a:spLocks noGrp="1"/>
          </p:cNvSpPr>
          <p:nvPr>
            <p:ph type="body" idx="1"/>
          </p:nvPr>
        </p:nvSpPr>
        <p:spPr>
          <a:xfrm>
            <a:off x="535940" y="1326483"/>
            <a:ext cx="6593205" cy="3716654"/>
          </a:xfrm>
        </p:spPr>
        <p:txBody>
          <a:bodyPr/>
          <a:lstStyle/>
          <a:p>
            <a:pPr marL="571500" indent="-342900">
              <a:buFont typeface="Arial" panose="020B0604020202020204" pitchFamily="34" charset="0"/>
              <a:buChar char="•"/>
            </a:pPr>
            <a:r>
              <a:rPr lang="en-US" dirty="0"/>
              <a:t>Object oriented programming is a way of solving complex problems by breaking them into smaller problems using objects. </a:t>
            </a:r>
          </a:p>
          <a:p>
            <a:pPr marL="571500" indent="-342900">
              <a:buFont typeface="Arial" panose="020B0604020202020204" pitchFamily="34" charset="0"/>
              <a:buChar char="•"/>
            </a:pPr>
            <a:r>
              <a:rPr lang="en-US" dirty="0"/>
              <a:t>Before Object Oriented Programming programs were written in procedural language, they were nothing but a long list of instructions. On the other hand, the OOP is all about creating objects that can interact with each other, this makes it easier to develop programs in OOP</a:t>
            </a:r>
            <a:endParaRPr lang="x-none" dirty="0"/>
          </a:p>
        </p:txBody>
      </p:sp>
    </p:spTree>
    <p:extLst>
      <p:ext uri="{BB962C8B-B14F-4D97-AF65-F5344CB8AC3E}">
        <p14:creationId xmlns:p14="http://schemas.microsoft.com/office/powerpoint/2010/main" xmlns="" val="36733100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0C6044C-071F-4420-A489-367D54C3431B}"/>
              </a:ext>
            </a:extLst>
          </p:cNvPr>
          <p:cNvSpPr>
            <a:spLocks noGrp="1"/>
          </p:cNvSpPr>
          <p:nvPr>
            <p:ph type="title"/>
          </p:nvPr>
        </p:nvSpPr>
        <p:spPr>
          <a:xfrm>
            <a:off x="282722" y="0"/>
            <a:ext cx="8072119" cy="1428115"/>
          </a:xfrm>
        </p:spPr>
        <p:txBody>
          <a:bodyPr/>
          <a:lstStyle/>
          <a:p>
            <a:r>
              <a:rPr lang="en-US" dirty="0" smtClean="0"/>
              <a:t>Parameter Passing: Call By Value</a:t>
            </a:r>
            <a:endParaRPr lang="x-none" dirty="0"/>
          </a:p>
        </p:txBody>
      </p:sp>
      <p:sp>
        <p:nvSpPr>
          <p:cNvPr id="3" name="Text Placeholder 2">
            <a:extLst>
              <a:ext uri="{FF2B5EF4-FFF2-40B4-BE49-F238E27FC236}">
                <a16:creationId xmlns:a16="http://schemas.microsoft.com/office/drawing/2014/main" xmlns="" id="{2E2E0200-E327-40EB-982C-1F04188E7E5C}"/>
              </a:ext>
            </a:extLst>
          </p:cNvPr>
          <p:cNvSpPr>
            <a:spLocks noGrp="1"/>
          </p:cNvSpPr>
          <p:nvPr>
            <p:ph type="body" idx="1"/>
          </p:nvPr>
        </p:nvSpPr>
        <p:spPr>
          <a:xfrm>
            <a:off x="535940" y="1326483"/>
            <a:ext cx="6593205" cy="3716654"/>
          </a:xfrm>
        </p:spPr>
        <p:txBody>
          <a:bodyPr/>
          <a:lstStyle/>
          <a:p>
            <a:pPr marL="571500" indent="-342900">
              <a:buFont typeface="Arial" panose="020B0604020202020204" pitchFamily="34" charset="0"/>
              <a:buChar char="•"/>
            </a:pPr>
            <a:r>
              <a:rPr lang="en-US" dirty="0"/>
              <a:t>The normal technique is call by value, where the actual argument is copied into the formal parameter. Changing the formal parameter does not change the actual argument.</a:t>
            </a:r>
            <a:endParaRPr lang="x-none" dirty="0"/>
          </a:p>
        </p:txBody>
      </p:sp>
      <p:pic>
        <p:nvPicPr>
          <p:cNvPr id="4" name="Picture 3"/>
          <p:cNvPicPr>
            <a:picLocks noChangeAspect="1"/>
          </p:cNvPicPr>
          <p:nvPr/>
        </p:nvPicPr>
        <p:blipFill>
          <a:blip r:embed="rId2"/>
          <a:stretch>
            <a:fillRect/>
          </a:stretch>
        </p:blipFill>
        <p:spPr>
          <a:xfrm>
            <a:off x="3640014" y="2685775"/>
            <a:ext cx="4606437" cy="3966337"/>
          </a:xfrm>
          <a:prstGeom prst="rect">
            <a:avLst/>
          </a:prstGeom>
        </p:spPr>
      </p:pic>
      <p:pic>
        <p:nvPicPr>
          <p:cNvPr id="5" name="Picture 4"/>
          <p:cNvPicPr>
            <a:picLocks noChangeAspect="1"/>
          </p:cNvPicPr>
          <p:nvPr/>
        </p:nvPicPr>
        <p:blipFill>
          <a:blip r:embed="rId3"/>
          <a:stretch>
            <a:fillRect/>
          </a:stretch>
        </p:blipFill>
        <p:spPr>
          <a:xfrm>
            <a:off x="351692" y="2709862"/>
            <a:ext cx="3358661" cy="1438275"/>
          </a:xfrm>
          <a:prstGeom prst="rect">
            <a:avLst/>
          </a:prstGeom>
        </p:spPr>
      </p:pic>
      <p:pic>
        <p:nvPicPr>
          <p:cNvPr id="6" name="Picture 5"/>
          <p:cNvPicPr>
            <a:picLocks noChangeAspect="1"/>
          </p:cNvPicPr>
          <p:nvPr/>
        </p:nvPicPr>
        <p:blipFill>
          <a:blip r:embed="rId4"/>
          <a:stretch>
            <a:fillRect/>
          </a:stretch>
        </p:blipFill>
        <p:spPr>
          <a:xfrm>
            <a:off x="12089" y="4333799"/>
            <a:ext cx="3627925" cy="1466850"/>
          </a:xfrm>
          <a:prstGeom prst="rect">
            <a:avLst/>
          </a:prstGeom>
        </p:spPr>
      </p:pic>
    </p:spTree>
    <p:extLst>
      <p:ext uri="{BB962C8B-B14F-4D97-AF65-F5344CB8AC3E}">
        <p14:creationId xmlns:p14="http://schemas.microsoft.com/office/powerpoint/2010/main" xmlns="" val="560579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0C6044C-071F-4420-A489-367D54C3431B}"/>
              </a:ext>
            </a:extLst>
          </p:cNvPr>
          <p:cNvSpPr>
            <a:spLocks noGrp="1"/>
          </p:cNvSpPr>
          <p:nvPr>
            <p:ph type="title"/>
          </p:nvPr>
        </p:nvSpPr>
        <p:spPr>
          <a:xfrm>
            <a:off x="282722" y="0"/>
            <a:ext cx="8072119" cy="1428115"/>
          </a:xfrm>
        </p:spPr>
        <p:txBody>
          <a:bodyPr/>
          <a:lstStyle/>
          <a:p>
            <a:r>
              <a:rPr lang="en-US" dirty="0" smtClean="0"/>
              <a:t>Parameter Passing: Call By Reference</a:t>
            </a:r>
            <a:endParaRPr lang="x-none" dirty="0"/>
          </a:p>
        </p:txBody>
      </p:sp>
      <p:sp>
        <p:nvSpPr>
          <p:cNvPr id="3" name="Text Placeholder 2">
            <a:extLst>
              <a:ext uri="{FF2B5EF4-FFF2-40B4-BE49-F238E27FC236}">
                <a16:creationId xmlns:a16="http://schemas.microsoft.com/office/drawing/2014/main" xmlns="" id="{2E2E0200-E327-40EB-982C-1F04188E7E5C}"/>
              </a:ext>
            </a:extLst>
          </p:cNvPr>
          <p:cNvSpPr>
            <a:spLocks noGrp="1"/>
          </p:cNvSpPr>
          <p:nvPr>
            <p:ph type="body" idx="1"/>
          </p:nvPr>
        </p:nvSpPr>
        <p:spPr>
          <a:xfrm>
            <a:off x="535940" y="1326483"/>
            <a:ext cx="6593205" cy="3716654"/>
          </a:xfrm>
        </p:spPr>
        <p:txBody>
          <a:bodyPr/>
          <a:lstStyle/>
          <a:p>
            <a:pPr marL="571500" indent="-342900">
              <a:buFont typeface="Arial" panose="020B0604020202020204" pitchFamily="34" charset="0"/>
              <a:buChar char="•"/>
            </a:pPr>
            <a:r>
              <a:rPr lang="en-US" dirty="0"/>
              <a:t>We are passing the address of the argument rather than a copy. Any change to the parameter changes the argument</a:t>
            </a:r>
            <a:r>
              <a:rPr lang="en-US" dirty="0" smtClean="0"/>
              <a:t>.</a:t>
            </a:r>
          </a:p>
          <a:p>
            <a:pPr marL="571500" indent="-342900">
              <a:buFont typeface="Arial" panose="020B0604020202020204" pitchFamily="34" charset="0"/>
              <a:buChar char="•"/>
            </a:pPr>
            <a:r>
              <a:rPr lang="en-US" dirty="0" err="1"/>
              <a:t>my_money</a:t>
            </a:r>
            <a:r>
              <a:rPr lang="en-US" dirty="0"/>
              <a:t> is now 100. Folks send you 100</a:t>
            </a:r>
            <a:endParaRPr lang="x-none" dirty="0"/>
          </a:p>
        </p:txBody>
      </p:sp>
      <p:pic>
        <p:nvPicPr>
          <p:cNvPr id="8" name="Picture 7"/>
          <p:cNvPicPr>
            <a:picLocks noChangeAspect="1"/>
          </p:cNvPicPr>
          <p:nvPr/>
        </p:nvPicPr>
        <p:blipFill>
          <a:blip r:embed="rId2"/>
          <a:stretch>
            <a:fillRect/>
          </a:stretch>
        </p:blipFill>
        <p:spPr>
          <a:xfrm>
            <a:off x="80963" y="2888214"/>
            <a:ext cx="3682146" cy="952500"/>
          </a:xfrm>
          <a:prstGeom prst="rect">
            <a:avLst/>
          </a:prstGeom>
        </p:spPr>
      </p:pic>
      <p:pic>
        <p:nvPicPr>
          <p:cNvPr id="9" name="Picture 8"/>
          <p:cNvPicPr>
            <a:picLocks noChangeAspect="1"/>
          </p:cNvPicPr>
          <p:nvPr/>
        </p:nvPicPr>
        <p:blipFill>
          <a:blip r:embed="rId3"/>
          <a:stretch>
            <a:fillRect/>
          </a:stretch>
        </p:blipFill>
        <p:spPr>
          <a:xfrm>
            <a:off x="107536" y="4313725"/>
            <a:ext cx="3629000" cy="1571625"/>
          </a:xfrm>
          <a:prstGeom prst="rect">
            <a:avLst/>
          </a:prstGeom>
        </p:spPr>
      </p:pic>
      <p:sp>
        <p:nvSpPr>
          <p:cNvPr id="10" name="TextBox 9"/>
          <p:cNvSpPr txBox="1"/>
          <p:nvPr/>
        </p:nvSpPr>
        <p:spPr>
          <a:xfrm>
            <a:off x="5020235" y="3711388"/>
            <a:ext cx="3111749" cy="307777"/>
          </a:xfrm>
          <a:prstGeom prst="rect">
            <a:avLst/>
          </a:prstGeom>
          <a:noFill/>
        </p:spPr>
        <p:txBody>
          <a:bodyPr wrap="none" rtlCol="0">
            <a:spAutoFit/>
          </a:bodyPr>
          <a:lstStyle/>
          <a:p>
            <a:r>
              <a:rPr lang="en-US" dirty="0" smtClean="0"/>
              <a:t>Refer to given Code file </a:t>
            </a:r>
            <a:r>
              <a:rPr lang="en-US" dirty="0" err="1" smtClean="0"/>
              <a:t>passByRef.c</a:t>
            </a:r>
            <a:endParaRPr lang="en-US" dirty="0"/>
          </a:p>
        </p:txBody>
      </p:sp>
    </p:spTree>
    <p:extLst>
      <p:ext uri="{BB962C8B-B14F-4D97-AF65-F5344CB8AC3E}">
        <p14:creationId xmlns:p14="http://schemas.microsoft.com/office/powerpoint/2010/main" xmlns="" val="18925543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0C6044C-071F-4420-A489-367D54C3431B}"/>
              </a:ext>
            </a:extLst>
          </p:cNvPr>
          <p:cNvSpPr>
            <a:spLocks noGrp="1"/>
          </p:cNvSpPr>
          <p:nvPr>
            <p:ph type="title"/>
          </p:nvPr>
        </p:nvSpPr>
        <p:spPr>
          <a:xfrm>
            <a:off x="282722" y="0"/>
            <a:ext cx="8072119" cy="1428115"/>
          </a:xfrm>
        </p:spPr>
        <p:txBody>
          <a:bodyPr/>
          <a:lstStyle/>
          <a:p>
            <a:r>
              <a:rPr lang="en-US" dirty="0" smtClean="0"/>
              <a:t>Parameter Passing: Call By Constant Reference</a:t>
            </a:r>
            <a:endParaRPr lang="x-none" dirty="0"/>
          </a:p>
        </p:txBody>
      </p:sp>
      <p:sp>
        <p:nvSpPr>
          <p:cNvPr id="3" name="Text Placeholder 2">
            <a:extLst>
              <a:ext uri="{FF2B5EF4-FFF2-40B4-BE49-F238E27FC236}">
                <a16:creationId xmlns:a16="http://schemas.microsoft.com/office/drawing/2014/main" xmlns="" id="{2E2E0200-E327-40EB-982C-1F04188E7E5C}"/>
              </a:ext>
            </a:extLst>
          </p:cNvPr>
          <p:cNvSpPr>
            <a:spLocks noGrp="1"/>
          </p:cNvSpPr>
          <p:nvPr>
            <p:ph type="body" idx="1"/>
          </p:nvPr>
        </p:nvSpPr>
        <p:spPr>
          <a:xfrm>
            <a:off x="535940" y="1326483"/>
            <a:ext cx="6593205" cy="3716654"/>
          </a:xfrm>
        </p:spPr>
        <p:txBody>
          <a:bodyPr/>
          <a:lstStyle/>
          <a:p>
            <a:pPr marL="571500" indent="-342900">
              <a:buFont typeface="Arial" panose="020B0604020202020204" pitchFamily="34" charset="0"/>
              <a:buChar char="•"/>
            </a:pPr>
            <a:r>
              <a:rPr lang="en-US" dirty="0"/>
              <a:t>We are passing the address of argument, not a copy. We are not allowed to change the parameter. This particular example generates a compiler error. Folks aren’t allowed to change the amount of money you need!</a:t>
            </a:r>
            <a:endParaRPr lang="x-none" dirty="0"/>
          </a:p>
        </p:txBody>
      </p:sp>
      <p:pic>
        <p:nvPicPr>
          <p:cNvPr id="4" name="Picture 3"/>
          <p:cNvPicPr>
            <a:picLocks noChangeAspect="1"/>
          </p:cNvPicPr>
          <p:nvPr/>
        </p:nvPicPr>
        <p:blipFill>
          <a:blip r:embed="rId2"/>
          <a:stretch>
            <a:fillRect/>
          </a:stretch>
        </p:blipFill>
        <p:spPr>
          <a:xfrm>
            <a:off x="2444017" y="3014136"/>
            <a:ext cx="4355368" cy="3886693"/>
          </a:xfrm>
          <a:prstGeom prst="rect">
            <a:avLst/>
          </a:prstGeom>
        </p:spPr>
      </p:pic>
    </p:spTree>
    <p:extLst>
      <p:ext uri="{BB962C8B-B14F-4D97-AF65-F5344CB8AC3E}">
        <p14:creationId xmlns:p14="http://schemas.microsoft.com/office/powerpoint/2010/main" xmlns="" val="318008498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55363" y="363416"/>
            <a:ext cx="8624868" cy="5719029"/>
          </a:xfrm>
          <a:prstGeom prst="rect">
            <a:avLst/>
          </a:prstGeom>
        </p:spPr>
      </p:pic>
    </p:spTree>
    <p:extLst>
      <p:ext uri="{BB962C8B-B14F-4D97-AF65-F5344CB8AC3E}">
        <p14:creationId xmlns:p14="http://schemas.microsoft.com/office/powerpoint/2010/main" xmlns="" val="166936316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889907" y="1635369"/>
            <a:ext cx="6942574" cy="3245460"/>
          </a:xfrm>
          <a:prstGeom prst="rect">
            <a:avLst/>
          </a:prstGeom>
        </p:spPr>
      </p:pic>
      <p:sp>
        <p:nvSpPr>
          <p:cNvPr id="3" name="TextBox 2"/>
          <p:cNvSpPr txBox="1"/>
          <p:nvPr/>
        </p:nvSpPr>
        <p:spPr>
          <a:xfrm>
            <a:off x="2940423" y="5360894"/>
            <a:ext cx="3101788" cy="523220"/>
          </a:xfrm>
          <a:prstGeom prst="rect">
            <a:avLst/>
          </a:prstGeom>
          <a:noFill/>
        </p:spPr>
        <p:txBody>
          <a:bodyPr wrap="square" rtlCol="0">
            <a:spAutoFit/>
          </a:bodyPr>
          <a:lstStyle/>
          <a:p>
            <a:r>
              <a:rPr lang="en-US" dirty="0" smtClean="0"/>
              <a:t>Refer to given Code file  </a:t>
            </a:r>
            <a:r>
              <a:rPr lang="en-US" dirty="0" err="1" smtClean="0"/>
              <a:t>returnByRef.c</a:t>
            </a:r>
            <a:endParaRPr lang="en-US" dirty="0"/>
          </a:p>
        </p:txBody>
      </p:sp>
    </p:spTree>
    <p:extLst>
      <p:ext uri="{BB962C8B-B14F-4D97-AF65-F5344CB8AC3E}">
        <p14:creationId xmlns:p14="http://schemas.microsoft.com/office/powerpoint/2010/main" xmlns="" val="304241673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42F79A9-9B40-438E-835B-F819C3A87055}"/>
              </a:ext>
            </a:extLst>
          </p:cNvPr>
          <p:cNvSpPr>
            <a:spLocks noGrp="1"/>
          </p:cNvSpPr>
          <p:nvPr>
            <p:ph type="title"/>
          </p:nvPr>
        </p:nvSpPr>
        <p:spPr/>
        <p:txBody>
          <a:bodyPr/>
          <a:lstStyle/>
          <a:p>
            <a:r>
              <a:rPr lang="en-US" dirty="0"/>
              <a:t>Pointers</a:t>
            </a:r>
            <a:endParaRPr lang="x-none" dirty="0"/>
          </a:p>
        </p:txBody>
      </p:sp>
      <p:sp>
        <p:nvSpPr>
          <p:cNvPr id="3" name="Text Placeholder 2">
            <a:extLst>
              <a:ext uri="{FF2B5EF4-FFF2-40B4-BE49-F238E27FC236}">
                <a16:creationId xmlns:a16="http://schemas.microsoft.com/office/drawing/2014/main" xmlns="" id="{E1619E19-5563-4BB1-B18A-43E81F549A8B}"/>
              </a:ext>
            </a:extLst>
          </p:cNvPr>
          <p:cNvSpPr>
            <a:spLocks noGrp="1"/>
          </p:cNvSpPr>
          <p:nvPr>
            <p:ph type="body" idx="1"/>
          </p:nvPr>
        </p:nvSpPr>
        <p:spPr>
          <a:xfrm>
            <a:off x="421640" y="1326482"/>
            <a:ext cx="6707505" cy="5184045"/>
          </a:xfrm>
        </p:spPr>
        <p:txBody>
          <a:bodyPr/>
          <a:lstStyle/>
          <a:p>
            <a:pPr marL="571500" indent="-342900">
              <a:buFont typeface="Arial" panose="020B0604020202020204" pitchFamily="34" charset="0"/>
              <a:buChar char="•"/>
            </a:pPr>
            <a:r>
              <a:rPr lang="en-US" dirty="0"/>
              <a:t>Pointer is a variable whose value is a memory address. Normally, a variable directly contains a specific value. A pointer contains the memory address of a variable that, in turn, contains a specific value. In this sense, a variable name directly references a value, and a pointer indirectly references a value.</a:t>
            </a:r>
          </a:p>
          <a:p>
            <a:pPr marL="571500" indent="-342900">
              <a:buFont typeface="Arial" panose="020B0604020202020204" pitchFamily="34" charset="0"/>
              <a:buChar char="•"/>
            </a:pPr>
            <a:r>
              <a:rPr lang="en-US" dirty="0"/>
              <a:t>Example:</a:t>
            </a:r>
          </a:p>
          <a:p>
            <a:pPr marL="1028700" lvl="1" indent="-342900">
              <a:buFont typeface="Arial" panose="020B0604020202020204" pitchFamily="34" charset="0"/>
              <a:buChar char="•"/>
            </a:pPr>
            <a:r>
              <a:rPr lang="en-US" sz="2400" dirty="0">
                <a:solidFill>
                  <a:srgbClr val="FF0000"/>
                </a:solidFill>
              </a:rPr>
              <a:t>int num;</a:t>
            </a:r>
          </a:p>
          <a:p>
            <a:pPr marL="1028700" lvl="1" indent="-342900">
              <a:buFont typeface="Arial" panose="020B0604020202020204" pitchFamily="34" charset="0"/>
              <a:buChar char="•"/>
            </a:pPr>
            <a:r>
              <a:rPr lang="en-US" sz="2400" dirty="0">
                <a:solidFill>
                  <a:srgbClr val="FF0000"/>
                </a:solidFill>
              </a:rPr>
              <a:t>int *value;</a:t>
            </a:r>
          </a:p>
          <a:p>
            <a:pPr marL="1028700" lvl="1" indent="-342900">
              <a:buFont typeface="Arial" panose="020B0604020202020204" pitchFamily="34" charset="0"/>
              <a:buChar char="•"/>
            </a:pPr>
            <a:r>
              <a:rPr lang="en-US" sz="2400" dirty="0">
                <a:solidFill>
                  <a:srgbClr val="FF0000"/>
                </a:solidFill>
              </a:rPr>
              <a:t>value=&amp;num;</a:t>
            </a:r>
            <a:endParaRPr lang="x-none" sz="2400" dirty="0">
              <a:solidFill>
                <a:srgbClr val="FF0000"/>
              </a:solidFill>
            </a:endParaRPr>
          </a:p>
        </p:txBody>
      </p:sp>
    </p:spTree>
    <p:extLst>
      <p:ext uri="{BB962C8B-B14F-4D97-AF65-F5344CB8AC3E}">
        <p14:creationId xmlns:p14="http://schemas.microsoft.com/office/powerpoint/2010/main" xmlns="" val="18855152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42F79A9-9B40-438E-835B-F819C3A87055}"/>
              </a:ext>
            </a:extLst>
          </p:cNvPr>
          <p:cNvSpPr>
            <a:spLocks noGrp="1"/>
          </p:cNvSpPr>
          <p:nvPr>
            <p:ph type="title"/>
          </p:nvPr>
        </p:nvSpPr>
        <p:spPr/>
        <p:txBody>
          <a:bodyPr/>
          <a:lstStyle/>
          <a:p>
            <a:r>
              <a:rPr lang="en-US" dirty="0"/>
              <a:t>Pointers</a:t>
            </a:r>
            <a:endParaRPr lang="x-none" dirty="0"/>
          </a:p>
        </p:txBody>
      </p:sp>
      <p:sp>
        <p:nvSpPr>
          <p:cNvPr id="3" name="Text Placeholder 2">
            <a:extLst>
              <a:ext uri="{FF2B5EF4-FFF2-40B4-BE49-F238E27FC236}">
                <a16:creationId xmlns:a16="http://schemas.microsoft.com/office/drawing/2014/main" xmlns="" id="{E1619E19-5563-4BB1-B18A-43E81F549A8B}"/>
              </a:ext>
            </a:extLst>
          </p:cNvPr>
          <p:cNvSpPr>
            <a:spLocks noGrp="1"/>
          </p:cNvSpPr>
          <p:nvPr>
            <p:ph type="body" idx="1"/>
          </p:nvPr>
        </p:nvSpPr>
        <p:spPr>
          <a:xfrm>
            <a:off x="421640" y="1326482"/>
            <a:ext cx="6707505" cy="5184045"/>
          </a:xfrm>
        </p:spPr>
        <p:txBody>
          <a:bodyPr/>
          <a:lstStyle/>
          <a:p>
            <a:pPr marL="571500" indent="-342900">
              <a:buFont typeface="Arial" panose="020B0604020202020204" pitchFamily="34" charset="0"/>
              <a:buChar char="•"/>
            </a:pPr>
            <a:endParaRPr lang="x-none" dirty="0"/>
          </a:p>
        </p:txBody>
      </p:sp>
      <p:pic>
        <p:nvPicPr>
          <p:cNvPr id="5" name="Picture 4">
            <a:extLst>
              <a:ext uri="{FF2B5EF4-FFF2-40B4-BE49-F238E27FC236}">
                <a16:creationId xmlns:a16="http://schemas.microsoft.com/office/drawing/2014/main" xmlns="" id="{4C8D2B51-CA91-463B-9B94-045879CAF706}"/>
              </a:ext>
            </a:extLst>
          </p:cNvPr>
          <p:cNvPicPr>
            <a:picLocks noChangeAspect="1"/>
          </p:cNvPicPr>
          <p:nvPr/>
        </p:nvPicPr>
        <p:blipFill>
          <a:blip r:embed="rId2"/>
          <a:stretch>
            <a:fillRect/>
          </a:stretch>
        </p:blipFill>
        <p:spPr>
          <a:xfrm>
            <a:off x="1481328" y="1544905"/>
            <a:ext cx="4791456" cy="2993758"/>
          </a:xfrm>
          <a:prstGeom prst="rect">
            <a:avLst/>
          </a:prstGeom>
        </p:spPr>
      </p:pic>
    </p:spTree>
    <p:extLst>
      <p:ext uri="{BB962C8B-B14F-4D97-AF65-F5344CB8AC3E}">
        <p14:creationId xmlns:p14="http://schemas.microsoft.com/office/powerpoint/2010/main" xmlns="" val="19869839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42F79A9-9B40-438E-835B-F819C3A87055}"/>
              </a:ext>
            </a:extLst>
          </p:cNvPr>
          <p:cNvSpPr>
            <a:spLocks noGrp="1"/>
          </p:cNvSpPr>
          <p:nvPr>
            <p:ph type="title"/>
          </p:nvPr>
        </p:nvSpPr>
        <p:spPr/>
        <p:txBody>
          <a:bodyPr/>
          <a:lstStyle/>
          <a:p>
            <a:r>
              <a:rPr lang="en-US" dirty="0"/>
              <a:t>Pointers</a:t>
            </a:r>
            <a:endParaRPr lang="x-none" dirty="0"/>
          </a:p>
        </p:txBody>
      </p:sp>
      <p:sp>
        <p:nvSpPr>
          <p:cNvPr id="3" name="Text Placeholder 2">
            <a:extLst>
              <a:ext uri="{FF2B5EF4-FFF2-40B4-BE49-F238E27FC236}">
                <a16:creationId xmlns:a16="http://schemas.microsoft.com/office/drawing/2014/main" xmlns="" id="{E1619E19-5563-4BB1-B18A-43E81F549A8B}"/>
              </a:ext>
            </a:extLst>
          </p:cNvPr>
          <p:cNvSpPr>
            <a:spLocks noGrp="1"/>
          </p:cNvSpPr>
          <p:nvPr>
            <p:ph type="body" idx="1"/>
          </p:nvPr>
        </p:nvSpPr>
        <p:spPr>
          <a:xfrm>
            <a:off x="421640" y="1326482"/>
            <a:ext cx="6707505" cy="5184045"/>
          </a:xfrm>
        </p:spPr>
        <p:txBody>
          <a:bodyPr/>
          <a:lstStyle/>
          <a:p>
            <a:pPr marL="571500" indent="-342900">
              <a:buFont typeface="Arial" panose="020B0604020202020204" pitchFamily="34" charset="0"/>
              <a:buChar char="•"/>
            </a:pPr>
            <a:r>
              <a:rPr lang="en-US" dirty="0" smtClean="0"/>
              <a:t>Practice these on Dev</a:t>
            </a:r>
            <a:endParaRPr lang="x-none" dirty="0"/>
          </a:p>
        </p:txBody>
      </p:sp>
      <p:pic>
        <p:nvPicPr>
          <p:cNvPr id="6" name="Picture 5">
            <a:extLst>
              <a:ext uri="{FF2B5EF4-FFF2-40B4-BE49-F238E27FC236}">
                <a16:creationId xmlns:a16="http://schemas.microsoft.com/office/drawing/2014/main" xmlns="" id="{D93CADDC-2B57-4DC4-98FC-62B360410B9C}"/>
              </a:ext>
            </a:extLst>
          </p:cNvPr>
          <p:cNvPicPr>
            <a:picLocks noChangeAspect="1"/>
          </p:cNvPicPr>
          <p:nvPr/>
        </p:nvPicPr>
        <p:blipFill>
          <a:blip r:embed="rId2"/>
          <a:stretch>
            <a:fillRect/>
          </a:stretch>
        </p:blipFill>
        <p:spPr>
          <a:xfrm>
            <a:off x="613409" y="1659204"/>
            <a:ext cx="5720717" cy="4070084"/>
          </a:xfrm>
          <a:prstGeom prst="rect">
            <a:avLst/>
          </a:prstGeom>
        </p:spPr>
      </p:pic>
    </p:spTree>
    <p:extLst>
      <p:ext uri="{BB962C8B-B14F-4D97-AF65-F5344CB8AC3E}">
        <p14:creationId xmlns:p14="http://schemas.microsoft.com/office/powerpoint/2010/main" xmlns="" val="157405935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6099C1C-2933-472C-9E88-EEF0CC51D154}"/>
              </a:ext>
            </a:extLst>
          </p:cNvPr>
          <p:cNvSpPr>
            <a:spLocks noGrp="1"/>
          </p:cNvSpPr>
          <p:nvPr>
            <p:ph type="title"/>
          </p:nvPr>
        </p:nvSpPr>
        <p:spPr/>
        <p:txBody>
          <a:bodyPr/>
          <a:lstStyle/>
          <a:p>
            <a:r>
              <a:rPr lang="en-US" dirty="0"/>
              <a:t>VOID POINTER</a:t>
            </a:r>
            <a:br>
              <a:rPr lang="en-US" dirty="0"/>
            </a:br>
            <a:endParaRPr lang="x-none" dirty="0"/>
          </a:p>
        </p:txBody>
      </p:sp>
      <p:sp>
        <p:nvSpPr>
          <p:cNvPr id="3" name="Text Placeholder 2">
            <a:extLst>
              <a:ext uri="{FF2B5EF4-FFF2-40B4-BE49-F238E27FC236}">
                <a16:creationId xmlns:a16="http://schemas.microsoft.com/office/drawing/2014/main" xmlns="" id="{5002141B-A0AA-480D-AF10-48B2460941AD}"/>
              </a:ext>
            </a:extLst>
          </p:cNvPr>
          <p:cNvSpPr>
            <a:spLocks noGrp="1"/>
          </p:cNvSpPr>
          <p:nvPr>
            <p:ph type="body" idx="1"/>
          </p:nvPr>
        </p:nvSpPr>
        <p:spPr>
          <a:xfrm>
            <a:off x="535940" y="1326483"/>
            <a:ext cx="6593205" cy="3716654"/>
          </a:xfrm>
        </p:spPr>
        <p:txBody>
          <a:bodyPr/>
          <a:lstStyle/>
          <a:p>
            <a:pPr marL="571500" indent="-342900">
              <a:buFont typeface="Arial" panose="020B0604020202020204" pitchFamily="34" charset="0"/>
              <a:buChar char="•"/>
            </a:pPr>
            <a:r>
              <a:rPr lang="en-US" sz="2400" dirty="0"/>
              <a:t>Void pointers are pointers that can point to any data type. One limitation of void pointers is that they cannot be directly de-referenced.</a:t>
            </a:r>
            <a:endParaRPr lang="x-none" sz="2400" dirty="0"/>
          </a:p>
        </p:txBody>
      </p:sp>
      <p:pic>
        <p:nvPicPr>
          <p:cNvPr id="5" name="Picture 4">
            <a:extLst>
              <a:ext uri="{FF2B5EF4-FFF2-40B4-BE49-F238E27FC236}">
                <a16:creationId xmlns:a16="http://schemas.microsoft.com/office/drawing/2014/main" xmlns="" id="{D8DF05BE-FCE1-4DFD-B175-08031C736E49}"/>
              </a:ext>
            </a:extLst>
          </p:cNvPr>
          <p:cNvPicPr>
            <a:picLocks noChangeAspect="1"/>
          </p:cNvPicPr>
          <p:nvPr/>
        </p:nvPicPr>
        <p:blipFill>
          <a:blip r:embed="rId2"/>
          <a:stretch>
            <a:fillRect/>
          </a:stretch>
        </p:blipFill>
        <p:spPr>
          <a:xfrm>
            <a:off x="1162050" y="2426366"/>
            <a:ext cx="5165598" cy="3716653"/>
          </a:xfrm>
          <a:prstGeom prst="rect">
            <a:avLst/>
          </a:prstGeom>
        </p:spPr>
      </p:pic>
    </p:spTree>
    <p:extLst>
      <p:ext uri="{BB962C8B-B14F-4D97-AF65-F5344CB8AC3E}">
        <p14:creationId xmlns:p14="http://schemas.microsoft.com/office/powerpoint/2010/main" xmlns="" val="88360869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6099C1C-2933-472C-9E88-EEF0CC51D154}"/>
              </a:ext>
            </a:extLst>
          </p:cNvPr>
          <p:cNvSpPr>
            <a:spLocks noGrp="1"/>
          </p:cNvSpPr>
          <p:nvPr>
            <p:ph type="title"/>
          </p:nvPr>
        </p:nvSpPr>
        <p:spPr/>
        <p:txBody>
          <a:bodyPr/>
          <a:lstStyle/>
          <a:p>
            <a:r>
              <a:rPr lang="en-US" dirty="0"/>
              <a:t>NULL POINTER</a:t>
            </a:r>
            <a:br>
              <a:rPr lang="en-US" dirty="0"/>
            </a:br>
            <a:endParaRPr lang="x-none" dirty="0"/>
          </a:p>
        </p:txBody>
      </p:sp>
      <p:sp>
        <p:nvSpPr>
          <p:cNvPr id="3" name="Text Placeholder 2">
            <a:extLst>
              <a:ext uri="{FF2B5EF4-FFF2-40B4-BE49-F238E27FC236}">
                <a16:creationId xmlns:a16="http://schemas.microsoft.com/office/drawing/2014/main" xmlns="" id="{5002141B-A0AA-480D-AF10-48B2460941AD}"/>
              </a:ext>
            </a:extLst>
          </p:cNvPr>
          <p:cNvSpPr>
            <a:spLocks noGrp="1"/>
          </p:cNvSpPr>
          <p:nvPr>
            <p:ph type="body" idx="1"/>
          </p:nvPr>
        </p:nvSpPr>
        <p:spPr>
          <a:xfrm>
            <a:off x="535940" y="1326482"/>
            <a:ext cx="6593205" cy="5074317"/>
          </a:xfrm>
        </p:spPr>
        <p:txBody>
          <a:bodyPr/>
          <a:lstStyle/>
          <a:p>
            <a:pPr marL="571500" indent="-342900">
              <a:buFont typeface="Arial" panose="020B0604020202020204" pitchFamily="34" charset="0"/>
              <a:buChar char="•"/>
            </a:pPr>
            <a:r>
              <a:rPr lang="en-US" sz="2400" dirty="0"/>
              <a:t>A null pointer is a regular pointer of any pointer type which has a special value that indicates that it is not pointing to any valid reference or memory address.</a:t>
            </a:r>
          </a:p>
          <a:p>
            <a:pPr marL="571500" indent="-342900">
              <a:buFont typeface="Arial" panose="020B0604020202020204" pitchFamily="34" charset="0"/>
              <a:buChar char="•"/>
            </a:pPr>
            <a:r>
              <a:rPr lang="en-US" sz="2400" dirty="0"/>
              <a:t>Example:</a:t>
            </a:r>
          </a:p>
          <a:p>
            <a:pPr marL="228600" indent="0"/>
            <a:r>
              <a:rPr lang="en-US" sz="1800" dirty="0">
                <a:solidFill>
                  <a:srgbClr val="FF0000"/>
                </a:solidFill>
              </a:rPr>
              <a:t>	</a:t>
            </a:r>
            <a:r>
              <a:rPr lang="en-US" sz="2000" dirty="0">
                <a:solidFill>
                  <a:schemeClr val="tx1"/>
                </a:solidFill>
              </a:rPr>
              <a:t>int *p;</a:t>
            </a:r>
          </a:p>
          <a:p>
            <a:pPr marL="685800" lvl="1" indent="0"/>
            <a:r>
              <a:rPr lang="en-US" sz="2000" dirty="0">
                <a:solidFill>
                  <a:schemeClr val="tx1"/>
                </a:solidFill>
              </a:rPr>
              <a:t>     p=0;</a:t>
            </a:r>
          </a:p>
          <a:p>
            <a:pPr marL="228600" indent="0"/>
            <a:endParaRPr lang="en-US" sz="2400" dirty="0">
              <a:solidFill>
                <a:srgbClr val="FF0000"/>
              </a:solidFill>
            </a:endParaRPr>
          </a:p>
          <a:p>
            <a:pPr marL="571500" indent="-342900">
              <a:buFont typeface="Arial" panose="020B0604020202020204" pitchFamily="34" charset="0"/>
              <a:buChar char="•"/>
            </a:pPr>
            <a:r>
              <a:rPr lang="en-US" sz="1600" dirty="0">
                <a:solidFill>
                  <a:srgbClr val="FF0000"/>
                </a:solidFill>
              </a:rPr>
              <a:t>Do not confuse null pointers with void pointers. A null pointer is a value that any pointer may take to represent that it is pointing to nowhere, while a void pointer is a special type of pointer that can point to some where without a specific type.</a:t>
            </a:r>
          </a:p>
        </p:txBody>
      </p:sp>
    </p:spTree>
    <p:extLst>
      <p:ext uri="{BB962C8B-B14F-4D97-AF65-F5344CB8AC3E}">
        <p14:creationId xmlns:p14="http://schemas.microsoft.com/office/powerpoint/2010/main" xmlns="" val="24754893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3C5B31-E666-43C5-8B6B-F86706C35EDC}"/>
              </a:ext>
            </a:extLst>
          </p:cNvPr>
          <p:cNvSpPr>
            <a:spLocks noGrp="1"/>
          </p:cNvSpPr>
          <p:nvPr>
            <p:ph type="title"/>
          </p:nvPr>
        </p:nvSpPr>
        <p:spPr/>
        <p:txBody>
          <a:bodyPr/>
          <a:lstStyle/>
          <a:p>
            <a:r>
              <a:rPr lang="en-US" dirty="0"/>
              <a:t>OOP vs Procedural Language:</a:t>
            </a:r>
            <a:endParaRPr lang="x-none" dirty="0"/>
          </a:p>
        </p:txBody>
      </p:sp>
      <p:sp>
        <p:nvSpPr>
          <p:cNvPr id="3" name="Text Placeholder 2">
            <a:extLst>
              <a:ext uri="{FF2B5EF4-FFF2-40B4-BE49-F238E27FC236}">
                <a16:creationId xmlns:a16="http://schemas.microsoft.com/office/drawing/2014/main" xmlns="" id="{EDB48B8B-968D-4D57-B56D-E00EE3B8D220}"/>
              </a:ext>
            </a:extLst>
          </p:cNvPr>
          <p:cNvSpPr>
            <a:spLocks noGrp="1"/>
          </p:cNvSpPr>
          <p:nvPr>
            <p:ph type="body" idx="1"/>
          </p:nvPr>
        </p:nvSpPr>
        <p:spPr>
          <a:xfrm>
            <a:off x="535940" y="1326483"/>
            <a:ext cx="6593205" cy="3716654"/>
          </a:xfrm>
        </p:spPr>
        <p:txBody>
          <a:bodyPr/>
          <a:lstStyle/>
          <a:p>
            <a:pPr marL="571500" indent="-342900">
              <a:buFont typeface="Arial" panose="020B0604020202020204" pitchFamily="34" charset="0"/>
              <a:buChar char="•"/>
            </a:pPr>
            <a:endParaRPr lang="x-none" dirty="0"/>
          </a:p>
        </p:txBody>
      </p:sp>
      <p:pic>
        <p:nvPicPr>
          <p:cNvPr id="5" name="Picture 4">
            <a:extLst>
              <a:ext uri="{FF2B5EF4-FFF2-40B4-BE49-F238E27FC236}">
                <a16:creationId xmlns:a16="http://schemas.microsoft.com/office/drawing/2014/main" xmlns="" id="{14F48F3A-34C7-439C-94F3-DEA7E486E22C}"/>
              </a:ext>
            </a:extLst>
          </p:cNvPr>
          <p:cNvPicPr>
            <a:picLocks noChangeAspect="1"/>
          </p:cNvPicPr>
          <p:nvPr/>
        </p:nvPicPr>
        <p:blipFill>
          <a:blip r:embed="rId2"/>
          <a:stretch>
            <a:fillRect/>
          </a:stretch>
        </p:blipFill>
        <p:spPr>
          <a:xfrm>
            <a:off x="678625" y="1865376"/>
            <a:ext cx="6450520" cy="2533544"/>
          </a:xfrm>
          <a:prstGeom prst="rect">
            <a:avLst/>
          </a:prstGeom>
        </p:spPr>
      </p:pic>
    </p:spTree>
    <p:extLst>
      <p:ext uri="{BB962C8B-B14F-4D97-AF65-F5344CB8AC3E}">
        <p14:creationId xmlns:p14="http://schemas.microsoft.com/office/powerpoint/2010/main" xmlns="" val="7452509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Abstraction </a:t>
            </a:r>
          </a:p>
        </p:txBody>
      </p:sp>
      <p:sp>
        <p:nvSpPr>
          <p:cNvPr id="3" name="Text Placeholder 2"/>
          <p:cNvSpPr>
            <a:spLocks noGrp="1"/>
          </p:cNvSpPr>
          <p:nvPr>
            <p:ph type="body" idx="1"/>
          </p:nvPr>
        </p:nvSpPr>
        <p:spPr>
          <a:xfrm>
            <a:off x="421640" y="1326482"/>
            <a:ext cx="7551928" cy="4617117"/>
          </a:xfrm>
        </p:spPr>
        <p:txBody>
          <a:bodyPr/>
          <a:lstStyle/>
          <a:p>
            <a:pPr>
              <a:buFont typeface="Arial" pitchFamily="34" charset="0"/>
              <a:buChar char="•"/>
            </a:pPr>
            <a:r>
              <a:rPr lang="en-US" sz="1800" b="1" dirty="0"/>
              <a:t>Abstraction</a:t>
            </a:r>
            <a:r>
              <a:rPr lang="en-US" sz="1800" dirty="0"/>
              <a:t> means displaying only essential information and hiding the details. </a:t>
            </a:r>
          </a:p>
          <a:p>
            <a:pPr>
              <a:buFont typeface="Arial" pitchFamily="34" charset="0"/>
              <a:buChar char="•"/>
            </a:pPr>
            <a:r>
              <a:rPr lang="en-US" sz="1800" b="1" dirty="0"/>
              <a:t>Data abstraction </a:t>
            </a:r>
            <a:r>
              <a:rPr lang="en-US" sz="1800" dirty="0"/>
              <a:t>refers to providing only essential information about the data to the outside world, hiding the background details or implementation.</a:t>
            </a:r>
          </a:p>
          <a:p>
            <a:pPr marL="685800" indent="-457200">
              <a:buFont typeface="+mj-lt"/>
              <a:buAutoNum type="arabicPeriod"/>
            </a:pPr>
            <a:r>
              <a:rPr lang="en-US" sz="1800" b="1" dirty="0"/>
              <a:t>Abstraction using Classes:</a:t>
            </a:r>
            <a:r>
              <a:rPr lang="en-US" sz="1800" dirty="0"/>
              <a:t> </a:t>
            </a:r>
          </a:p>
          <a:p>
            <a:pPr marL="1143000" lvl="1" indent="-457200">
              <a:buFont typeface="+mj-lt"/>
              <a:buAutoNum type="arabicPeriod"/>
            </a:pPr>
            <a:r>
              <a:rPr lang="en-US" sz="1400" dirty="0"/>
              <a:t>Class helps us to group data members and member functions using available </a:t>
            </a:r>
            <a:r>
              <a:rPr lang="en-US" sz="1400" b="1" dirty="0"/>
              <a:t>access </a:t>
            </a:r>
            <a:r>
              <a:rPr lang="en-US" sz="1400" b="1" dirty="0" err="1"/>
              <a:t>specifiers</a:t>
            </a:r>
            <a:r>
              <a:rPr lang="en-US" sz="1400" dirty="0"/>
              <a:t>. </a:t>
            </a:r>
          </a:p>
          <a:p>
            <a:pPr marL="1143000" lvl="1" indent="-457200">
              <a:buFont typeface="+mj-lt"/>
              <a:buAutoNum type="arabicPeriod"/>
            </a:pPr>
            <a:r>
              <a:rPr lang="en-US" sz="1400" dirty="0"/>
              <a:t>A Class can decide which data member will be visible to outside world and which is not.</a:t>
            </a:r>
          </a:p>
          <a:p>
            <a:pPr marL="1143000" lvl="1" indent="-457200">
              <a:buFont typeface="+mj-lt"/>
              <a:buAutoNum type="arabicPeriod"/>
            </a:pPr>
            <a:r>
              <a:rPr lang="en-US" sz="1400" dirty="0"/>
              <a:t>Members declared as </a:t>
            </a:r>
            <a:r>
              <a:rPr lang="en-US" sz="1400" b="1" dirty="0"/>
              <a:t>public</a:t>
            </a:r>
            <a:r>
              <a:rPr lang="en-US" sz="1400" dirty="0"/>
              <a:t> in a class, can be accessed from anywhere in the program.</a:t>
            </a:r>
          </a:p>
          <a:p>
            <a:pPr marL="1143000" lvl="1" indent="-457200">
              <a:buFont typeface="+mj-lt"/>
              <a:buAutoNum type="arabicPeriod"/>
            </a:pPr>
            <a:r>
              <a:rPr lang="en-US" sz="1400" dirty="0"/>
              <a:t>Members declared as </a:t>
            </a:r>
            <a:r>
              <a:rPr lang="en-US" sz="1400" b="1" dirty="0"/>
              <a:t>private</a:t>
            </a:r>
            <a:r>
              <a:rPr lang="en-US" sz="1400" dirty="0"/>
              <a:t> in a class, can be accessed only from within the class. They are not allowed to be accessed from any part of code outside the class.</a:t>
            </a:r>
          </a:p>
          <a:p>
            <a:pPr marL="571500" lvl="1" indent="-342900">
              <a:buAutoNum type="arabicPeriod" startAt="2"/>
            </a:pPr>
            <a:r>
              <a:rPr lang="en-US" b="1" dirty="0">
                <a:solidFill>
                  <a:schemeClr val="dk1"/>
                </a:solidFill>
                <a:latin typeface="Arial"/>
                <a:ea typeface="Arial"/>
                <a:cs typeface="Arial"/>
                <a:sym typeface="Arial"/>
              </a:rPr>
              <a:t>Abstraction in Header files: </a:t>
            </a:r>
          </a:p>
          <a:p>
            <a:pPr marL="571500" lvl="1" indent="-342900"/>
            <a:r>
              <a:rPr lang="en-US" sz="1400" b="1" dirty="0">
                <a:solidFill>
                  <a:schemeClr val="dk1"/>
                </a:solidFill>
                <a:latin typeface="Arial"/>
                <a:cs typeface="Arial"/>
                <a:sym typeface="Arial"/>
              </a:rPr>
              <a:t>	</a:t>
            </a:r>
            <a:r>
              <a:rPr lang="en-US" sz="1400" dirty="0"/>
              <a:t>For example, consider the </a:t>
            </a:r>
            <a:r>
              <a:rPr lang="en-US" sz="1400" b="1" dirty="0" err="1"/>
              <a:t>pow</a:t>
            </a:r>
            <a:r>
              <a:rPr lang="en-US" sz="1400" b="1" dirty="0"/>
              <a:t>() </a:t>
            </a:r>
            <a:r>
              <a:rPr lang="en-US" sz="1400" dirty="0"/>
              <a:t>method present </a:t>
            </a:r>
            <a:r>
              <a:rPr lang="en-US" sz="1400" b="1" dirty="0"/>
              <a:t>in </a:t>
            </a:r>
            <a:r>
              <a:rPr lang="en-US" sz="1400" b="1" dirty="0" err="1"/>
              <a:t>math.h</a:t>
            </a:r>
            <a:r>
              <a:rPr lang="en-US" sz="1400" b="1" dirty="0"/>
              <a:t> </a:t>
            </a:r>
            <a:r>
              <a:rPr lang="en-US" sz="1400" dirty="0"/>
              <a:t>header file. Whenever we need to calculate power of a number, we simply call the function </a:t>
            </a:r>
            <a:r>
              <a:rPr lang="en-US" sz="1400" dirty="0" err="1"/>
              <a:t>pow</a:t>
            </a:r>
            <a:r>
              <a:rPr lang="en-US" sz="1400" dirty="0"/>
              <a:t>() present in the </a:t>
            </a:r>
            <a:r>
              <a:rPr lang="en-US" sz="1400" dirty="0" err="1"/>
              <a:t>math.h</a:t>
            </a:r>
            <a:r>
              <a:rPr lang="en-US" sz="1400" dirty="0"/>
              <a:t> header file and pass the numbers as arguments without knowing the underlying algorithm according to which the function is actually calculating power of numbers.</a:t>
            </a:r>
            <a:endParaRPr lang="en-US" b="1" dirty="0">
              <a:solidFill>
                <a:schemeClr val="dk1"/>
              </a:solidFill>
              <a:latin typeface="Arial"/>
              <a:ea typeface="Arial"/>
              <a:cs typeface="Arial"/>
              <a:sym typeface="Arial"/>
            </a:endParaRPr>
          </a:p>
          <a:p>
            <a:pPr marL="1143000" lvl="1" indent="-457200"/>
            <a:endParaRPr lang="en-US" sz="1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584199" y="365759"/>
            <a:ext cx="7415790" cy="5855384"/>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Encapsulation</a:t>
            </a:r>
          </a:p>
        </p:txBody>
      </p:sp>
      <p:sp>
        <p:nvSpPr>
          <p:cNvPr id="3" name="Text Placeholder 2"/>
          <p:cNvSpPr>
            <a:spLocks noGrp="1"/>
          </p:cNvSpPr>
          <p:nvPr>
            <p:ph type="body" idx="1"/>
          </p:nvPr>
        </p:nvSpPr>
        <p:spPr/>
        <p:txBody>
          <a:bodyPr/>
          <a:lstStyle/>
          <a:p>
            <a:pPr>
              <a:buFont typeface="Arial" pitchFamily="34" charset="0"/>
              <a:buChar char="•"/>
            </a:pPr>
            <a:r>
              <a:rPr lang="en-US" dirty="0"/>
              <a:t>When all the data members and member functions are combined in a single unit called class, this process is called </a:t>
            </a:r>
            <a:r>
              <a:rPr lang="en-US" b="1" i="1" dirty="0"/>
              <a:t>Encapsulation</a:t>
            </a:r>
            <a:r>
              <a:rPr lang="en-US" dirty="0"/>
              <a:t>. </a:t>
            </a:r>
          </a:p>
          <a:p>
            <a:pPr>
              <a:buFont typeface="Arial" pitchFamily="34" charset="0"/>
              <a:buChar char="•"/>
            </a:pPr>
            <a:r>
              <a:rPr lang="en-US" dirty="0"/>
              <a:t>In other words, wrapping the data together and the functions that manipulate them.</a:t>
            </a:r>
          </a:p>
          <a:p>
            <a:pPr>
              <a:buFont typeface="Arial" pitchFamily="34" charset="0"/>
              <a:buChar char="•"/>
            </a:pPr>
            <a:r>
              <a:rPr lang="en-US" dirty="0"/>
              <a:t>Preventing unauthorized access to some piece of information or functionality.</a:t>
            </a:r>
          </a:p>
          <a:p>
            <a:pPr>
              <a:buFont typeface="Arial" pitchFamily="34" charset="0"/>
              <a:buChar char="•"/>
            </a:pPr>
            <a:r>
              <a:rPr lang="en-US" dirty="0"/>
              <a:t>safety (information hiding) and usability (multiple instances)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1899137" y="538163"/>
            <a:ext cx="4909625" cy="5781675"/>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87791" y="1871003"/>
            <a:ext cx="6921304" cy="2308324"/>
          </a:xfrm>
          <a:prstGeom prst="rect">
            <a:avLst/>
          </a:prstGeom>
        </p:spPr>
        <p:txBody>
          <a:bodyPr wrap="square">
            <a:spAutoFit/>
          </a:bodyPr>
          <a:lstStyle/>
          <a:p>
            <a:r>
              <a:rPr lang="en-US" sz="1800" dirty="0" smtClean="0"/>
              <a:t>Above class adds numbers together, and returns the sum. The public members </a:t>
            </a:r>
            <a:r>
              <a:rPr lang="en-US" sz="1800" b="1" dirty="0" err="1" smtClean="0"/>
              <a:t>addNum</a:t>
            </a:r>
            <a:r>
              <a:rPr lang="en-US" sz="1800" dirty="0" smtClean="0"/>
              <a:t> and </a:t>
            </a:r>
            <a:r>
              <a:rPr lang="en-US" sz="1800" b="1" dirty="0" err="1" smtClean="0"/>
              <a:t>getTotal</a:t>
            </a:r>
            <a:r>
              <a:rPr lang="en-US" sz="1800" b="1" dirty="0" smtClean="0"/>
              <a:t> </a:t>
            </a:r>
            <a:r>
              <a:rPr lang="en-US" sz="1800" dirty="0" smtClean="0"/>
              <a:t>are the interfaces to the outside world and a user needs to know them to use the class. The private member </a:t>
            </a:r>
            <a:r>
              <a:rPr lang="en-US" sz="1800" b="1" dirty="0" smtClean="0"/>
              <a:t>total</a:t>
            </a:r>
            <a:r>
              <a:rPr lang="en-US" sz="1800" dirty="0" smtClean="0"/>
              <a:t> is something that is hidden from the outside world, but is needed for the class to operate properly.</a:t>
            </a:r>
          </a:p>
          <a:p>
            <a:endParaRPr lang="en-US" sz="1800" dirty="0" smtClean="0"/>
          </a:p>
          <a:p>
            <a:r>
              <a:rPr lang="en-US" sz="1800" dirty="0" smtClean="0"/>
              <a:t>Encapsulation also leads to data hiding or abstraction.</a:t>
            </a:r>
          </a:p>
          <a:p>
            <a:endParaRPr lang="en-US" sz="1800" dirty="0"/>
          </a:p>
        </p:txBody>
      </p:sp>
      <p:sp>
        <p:nvSpPr>
          <p:cNvPr id="3" name="Rectangle 2"/>
          <p:cNvSpPr/>
          <p:nvPr/>
        </p:nvSpPr>
        <p:spPr>
          <a:xfrm>
            <a:off x="962796" y="799198"/>
            <a:ext cx="4790889" cy="800219"/>
          </a:xfrm>
          <a:prstGeom prst="rect">
            <a:avLst/>
          </a:prstGeom>
        </p:spPr>
        <p:txBody>
          <a:bodyPr wrap="square">
            <a:spAutoFit/>
          </a:bodyPr>
          <a:lstStyle/>
          <a:p>
            <a:pPr>
              <a:buSzPts val="1400"/>
            </a:pPr>
            <a:r>
              <a:rPr lang="en-US" sz="4600" dirty="0" smtClean="0">
                <a:solidFill>
                  <a:srgbClr val="464649"/>
                </a:solidFill>
                <a:latin typeface="Caladea"/>
                <a:ea typeface="Caladea"/>
                <a:cs typeface="Caladea"/>
                <a:sym typeface="Caladea"/>
              </a:rPr>
              <a:t>Encapsulation</a:t>
            </a:r>
            <a:endParaRPr lang="en-US" sz="4600" dirty="0">
              <a:solidFill>
                <a:srgbClr val="464649"/>
              </a:solidFill>
              <a:latin typeface="Caladea"/>
              <a:ea typeface="Caladea"/>
              <a:cs typeface="Caladea"/>
              <a:sym typeface="Caladea"/>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4827</TotalTime>
  <Words>1091</Words>
  <Application>Microsoft Office PowerPoint</Application>
  <PresentationFormat>On-screen Show (4:3)</PresentationFormat>
  <Paragraphs>265</Paragraphs>
  <Slides>39</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39</vt:i4>
      </vt:variant>
    </vt:vector>
  </HeadingPairs>
  <TitlesOfParts>
    <vt:vector size="46" baseType="lpstr">
      <vt:lpstr>Arial</vt:lpstr>
      <vt:lpstr>Caladea</vt:lpstr>
      <vt:lpstr>Calibri</vt:lpstr>
      <vt:lpstr>Wingdings</vt:lpstr>
      <vt:lpstr>Consolas</vt:lpstr>
      <vt:lpstr>urw-din</vt:lpstr>
      <vt:lpstr>Office Theme</vt:lpstr>
      <vt:lpstr>CS-2001 Data Structures</vt:lpstr>
      <vt:lpstr>Agenda </vt:lpstr>
      <vt:lpstr>OOP vs Procedural Language:</vt:lpstr>
      <vt:lpstr>OOP vs Procedural Language:</vt:lpstr>
      <vt:lpstr>Abstraction </vt:lpstr>
      <vt:lpstr>Slide 6</vt:lpstr>
      <vt:lpstr>Encapsulation</vt:lpstr>
      <vt:lpstr>Slide 8</vt:lpstr>
      <vt:lpstr>Slide 9</vt:lpstr>
      <vt:lpstr>Inheritance</vt:lpstr>
      <vt:lpstr>Types of Inheritance</vt:lpstr>
      <vt:lpstr>Slide 12</vt:lpstr>
      <vt:lpstr>Slide 13</vt:lpstr>
      <vt:lpstr>Slide 14</vt:lpstr>
      <vt:lpstr>Slide 15</vt:lpstr>
      <vt:lpstr>Slide 16</vt:lpstr>
      <vt:lpstr>Slide 17</vt:lpstr>
      <vt:lpstr>Slide 18</vt:lpstr>
      <vt:lpstr>Polymorphism</vt:lpstr>
      <vt:lpstr>1. Compile-time polymorphism</vt:lpstr>
      <vt:lpstr>Compile-time polymorphism: Function Overloading</vt:lpstr>
      <vt:lpstr>Compile-time polymorphism:  Operator Overloading</vt:lpstr>
      <vt:lpstr>2. Run-time polymorphism</vt:lpstr>
      <vt:lpstr>Slide 24</vt:lpstr>
      <vt:lpstr>Run-time polymorphism: Virtual Function</vt:lpstr>
      <vt:lpstr>Run-time polymorphism: Virtual Function</vt:lpstr>
      <vt:lpstr>Run-time polymorphism: Virtual Function</vt:lpstr>
      <vt:lpstr>Run-time polymorphism: Pure Virtual Function</vt:lpstr>
      <vt:lpstr>Functions</vt:lpstr>
      <vt:lpstr>Parameter Passing: Call By Value</vt:lpstr>
      <vt:lpstr>Parameter Passing: Call By Reference</vt:lpstr>
      <vt:lpstr>Parameter Passing: Call By Constant Reference</vt:lpstr>
      <vt:lpstr>Slide 33</vt:lpstr>
      <vt:lpstr>Slide 34</vt:lpstr>
      <vt:lpstr>Pointers</vt:lpstr>
      <vt:lpstr>Pointers</vt:lpstr>
      <vt:lpstr>Pointers</vt:lpstr>
      <vt:lpstr>VOID POINTER </vt:lpstr>
      <vt:lpstr>NULL POINTER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Farah Sadia</dc:creator>
  <cp:lastModifiedBy>Mubashra.Fayyaz</cp:lastModifiedBy>
  <cp:revision>137</cp:revision>
  <dcterms:modified xsi:type="dcterms:W3CDTF">2021-09-08T03:51:32Z</dcterms:modified>
</cp:coreProperties>
</file>