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1" r:id="rId14"/>
    <p:sldId id="275" r:id="rId15"/>
    <p:sldId id="268" r:id="rId16"/>
    <p:sldId id="269" r:id="rId17"/>
    <p:sldId id="272" r:id="rId18"/>
    <p:sldId id="27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19" autoAdjust="0"/>
  </p:normalViewPr>
  <p:slideViewPr>
    <p:cSldViewPr>
      <p:cViewPr varScale="1">
        <p:scale>
          <a:sx n="67" d="100"/>
          <a:sy n="67" d="100"/>
        </p:scale>
        <p:origin x="189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E269AA-5166-4FAD-A688-6138C453A0F8}" type="datetimeFigureOut">
              <a:rPr lang="en-US" smtClean="0"/>
              <a:t>9/8/2021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C674B-F9FE-47D8-B2B2-99E51225765F}" type="slidenum">
              <a:rPr lang="en-US" smtClean="0"/>
              <a:t>‹#›</a:t>
            </a:fld>
            <a:endParaRPr lang="en-US"/>
          </a:p>
        </p:txBody>
      </p:sp>
    </p:spTree>
    <p:extLst>
      <p:ext uri="{BB962C8B-B14F-4D97-AF65-F5344CB8AC3E}">
        <p14:creationId xmlns:p14="http://schemas.microsoft.com/office/powerpoint/2010/main" val="80811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eginnersbook.com/2017/08/cpp-variabl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Dltvsfree.cpp</a:t>
            </a:r>
            <a:endParaRPr lang="en-US" dirty="0"/>
          </a:p>
        </p:txBody>
      </p:sp>
      <p:sp>
        <p:nvSpPr>
          <p:cNvPr id="4" name="Slide Number Placeholder 3"/>
          <p:cNvSpPr>
            <a:spLocks noGrp="1"/>
          </p:cNvSpPr>
          <p:nvPr>
            <p:ph type="sldNum" sz="quarter" idx="10"/>
          </p:nvPr>
        </p:nvSpPr>
        <p:spPr/>
        <p:txBody>
          <a:bodyPr/>
          <a:lstStyle/>
          <a:p>
            <a:fld id="{4FAC674B-F9FE-47D8-B2B2-99E51225765F}" type="slidenum">
              <a:rPr lang="en-US" smtClean="0"/>
              <a:t>8</a:t>
            </a:fld>
            <a:endParaRPr lang="en-US"/>
          </a:p>
        </p:txBody>
      </p:sp>
    </p:spTree>
    <p:extLst>
      <p:ext uri="{BB962C8B-B14F-4D97-AF65-F5344CB8AC3E}">
        <p14:creationId xmlns:p14="http://schemas.microsoft.com/office/powerpoint/2010/main" val="18950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AC674B-F9FE-47D8-B2B2-99E51225765F}" type="slidenum">
              <a:rPr lang="en-US" smtClean="0"/>
              <a:t>12</a:t>
            </a:fld>
            <a:endParaRPr lang="en-US"/>
          </a:p>
        </p:txBody>
      </p:sp>
    </p:spTree>
    <p:extLst>
      <p:ext uri="{BB962C8B-B14F-4D97-AF65-F5344CB8AC3E}">
        <p14:creationId xmlns:p14="http://schemas.microsoft.com/office/powerpoint/2010/main" val="135913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sz="1100" b="0" i="0" u="none" strike="noStrike" cap="none" dirty="0">
                <a:solidFill>
                  <a:srgbClr val="000000"/>
                </a:solidFill>
                <a:latin typeface="Arial"/>
                <a:ea typeface="Arial"/>
                <a:cs typeface="Arial"/>
                <a:sym typeface="Arial"/>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p>
          <a:p>
            <a:r>
              <a:rPr lang="en-US" sz="1100" b="1" i="0" u="none" strike="noStrike" cap="none" dirty="0">
                <a:solidFill>
                  <a:srgbClr val="000000"/>
                </a:solidFill>
                <a:latin typeface="Arial"/>
                <a:ea typeface="Arial"/>
                <a:cs typeface="Arial"/>
                <a:sym typeface="Arial"/>
              </a:rPr>
              <a:t>Can a destructor be virtual?</a:t>
            </a:r>
            <a:r>
              <a:rPr lang="en-US" sz="1100" b="0" i="0" u="none" strike="noStrike" cap="none" dirty="0">
                <a:solidFill>
                  <a:srgbClr val="000000"/>
                </a:solidFill>
                <a:latin typeface="Arial"/>
                <a:ea typeface="Arial"/>
                <a:cs typeface="Arial"/>
                <a:sym typeface="Arial"/>
              </a:rPr>
              <a:t> </a:t>
            </a:r>
            <a:r>
              <a:rPr lang="en-US" dirty="0"/>
              <a:t/>
            </a:r>
            <a:br>
              <a:rPr lang="en-US" dirty="0"/>
            </a:br>
            <a:r>
              <a:rPr lang="en-US" sz="1100" b="0" i="0" u="none" strike="noStrike" cap="none" dirty="0">
                <a:solidFill>
                  <a:srgbClr val="000000"/>
                </a:solidFill>
                <a:latin typeface="Arial"/>
                <a:ea typeface="Arial"/>
                <a:cs typeface="Arial"/>
                <a:sym typeface="Arial"/>
              </a:rPr>
              <a:t>Yes, In fact, it is always a good idea to make destructors virtual in base class when we have a virtual function. </a:t>
            </a:r>
          </a:p>
          <a:p>
            <a:r>
              <a:rPr lang="en-US" sz="1100" b="1" i="0" u="none" strike="noStrike" cap="none" dirty="0">
                <a:solidFill>
                  <a:srgbClr val="000000"/>
                </a:solidFill>
                <a:latin typeface="Arial"/>
                <a:ea typeface="Arial"/>
                <a:cs typeface="Arial"/>
                <a:sym typeface="Arial"/>
              </a:rPr>
              <a:t>When does the destructor get called?</a:t>
            </a:r>
          </a:p>
          <a:p>
            <a:r>
              <a:rPr lang="en-US" sz="1100" b="0" i="0" u="none" strike="noStrike" cap="none" dirty="0">
                <a:solidFill>
                  <a:srgbClr val="000000"/>
                </a:solidFill>
                <a:latin typeface="Arial"/>
                <a:ea typeface="Arial"/>
                <a:cs typeface="Arial"/>
                <a:sym typeface="Arial"/>
              </a:rPr>
              <a:t>A destructor is </a:t>
            </a:r>
            <a:r>
              <a:rPr lang="en-US" sz="1100" b="1" i="0" u="none" strike="noStrike" cap="none" dirty="0">
                <a:solidFill>
                  <a:srgbClr val="000000"/>
                </a:solidFill>
                <a:latin typeface="Arial"/>
                <a:ea typeface="Arial"/>
                <a:cs typeface="Arial"/>
                <a:sym typeface="Arial"/>
              </a:rPr>
              <a:t>automatically called</a:t>
            </a:r>
            <a:r>
              <a:rPr lang="en-US" sz="1100" b="0" i="0" u="none" strike="noStrike" cap="none" dirty="0">
                <a:solidFill>
                  <a:srgbClr val="000000"/>
                </a:solidFill>
                <a:latin typeface="Arial"/>
                <a:ea typeface="Arial"/>
                <a:cs typeface="Arial"/>
                <a:sym typeface="Arial"/>
              </a:rPr>
              <a:t> when:</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1) The program finished execution.</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2) When a scope (the { } parenthesis) containing </a:t>
            </a:r>
            <a:r>
              <a:rPr lang="en-US" sz="1100" b="1" i="0" u="none" strike="noStrike" cap="none" dirty="0">
                <a:solidFill>
                  <a:srgbClr val="000000"/>
                </a:solidFill>
                <a:latin typeface="Arial"/>
                <a:ea typeface="Arial"/>
                <a:cs typeface="Arial"/>
                <a:sym typeface="Arial"/>
                <a:hlinkClick r:id="rId3"/>
              </a:rPr>
              <a:t>local variable</a:t>
            </a:r>
            <a:r>
              <a:rPr lang="en-US" sz="1100" b="0" i="0" u="none" strike="noStrike" cap="none" dirty="0">
                <a:solidFill>
                  <a:srgbClr val="000000"/>
                </a:solidFill>
                <a:latin typeface="Arial"/>
                <a:ea typeface="Arial"/>
                <a:cs typeface="Arial"/>
                <a:sym typeface="Arial"/>
              </a:rPr>
              <a:t> ends.</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3) When you call the delete operator.</a:t>
            </a:r>
          </a:p>
          <a:p>
            <a:endParaRPr lang="en-US" dirty="0"/>
          </a:p>
        </p:txBody>
      </p:sp>
    </p:spTree>
    <p:extLst>
      <p:ext uri="{BB962C8B-B14F-4D97-AF65-F5344CB8AC3E}">
        <p14:creationId xmlns:p14="http://schemas.microsoft.com/office/powerpoint/2010/main" val="288964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C674B-F9FE-47D8-B2B2-99E51225765F}" type="slidenum">
              <a:rPr lang="en-US" smtClean="0"/>
              <a:t>16</a:t>
            </a:fld>
            <a:endParaRPr lang="en-US"/>
          </a:p>
        </p:txBody>
      </p:sp>
    </p:spTree>
    <p:extLst>
      <p:ext uri="{BB962C8B-B14F-4D97-AF65-F5344CB8AC3E}">
        <p14:creationId xmlns:p14="http://schemas.microsoft.com/office/powerpoint/2010/main" val="193857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the example above, once the program goes out of scope, the class destructor is called, not once but twice. First due to deletion of a1 and then of a2. The default copy constructor makes a copy of the pointer </a:t>
            </a:r>
            <a:r>
              <a:rPr lang="en-US" sz="1200" b="0" i="1" kern="1200" dirty="0" err="1" smtClean="0">
                <a:solidFill>
                  <a:schemeClr val="tx1"/>
                </a:solidFill>
                <a:effectLst/>
                <a:latin typeface="+mn-lt"/>
                <a:ea typeface="+mn-ea"/>
                <a:cs typeface="+mn-cs"/>
              </a:rPr>
              <a:t>vals</a:t>
            </a:r>
            <a:r>
              <a:rPr lang="en-US" sz="1200" b="0" i="0" kern="1200" dirty="0" smtClean="0">
                <a:solidFill>
                  <a:schemeClr val="tx1"/>
                </a:solidFill>
                <a:effectLst/>
                <a:latin typeface="+mn-lt"/>
                <a:ea typeface="+mn-ea"/>
                <a:cs typeface="+mn-cs"/>
              </a:rPr>
              <a:t> and does not allocate memory for it. Thus, on deletion of a1, the destructor frees </a:t>
            </a:r>
            <a:r>
              <a:rPr lang="en-US" sz="1200" b="0" i="1" kern="1200" dirty="0" err="1" smtClean="0">
                <a:solidFill>
                  <a:schemeClr val="tx1"/>
                </a:solidFill>
                <a:effectLst/>
                <a:latin typeface="+mn-lt"/>
                <a:ea typeface="+mn-ea"/>
                <a:cs typeface="+mn-cs"/>
              </a:rPr>
              <a:t>vals</a:t>
            </a:r>
            <a:r>
              <a:rPr lang="en-US" sz="1200" b="0" i="0" kern="1200" dirty="0" smtClean="0">
                <a:solidFill>
                  <a:schemeClr val="tx1"/>
                </a:solidFill>
                <a:effectLst/>
                <a:latin typeface="+mn-lt"/>
                <a:ea typeface="+mn-ea"/>
                <a:cs typeface="+mn-cs"/>
              </a:rPr>
              <a:t>. All subsequent </a:t>
            </a:r>
            <a:r>
              <a:rPr lang="en-US" sz="1200" b="0" i="1" kern="1200" dirty="0" err="1" smtClean="0">
                <a:solidFill>
                  <a:schemeClr val="tx1"/>
                </a:solidFill>
                <a:effectLst/>
                <a:latin typeface="+mn-lt"/>
                <a:ea typeface="+mn-ea"/>
                <a:cs typeface="+mn-cs"/>
              </a:rPr>
              <a:t>vals</a:t>
            </a:r>
            <a:r>
              <a:rPr lang="en-US" sz="1200" b="0" i="0" kern="1200" dirty="0" smtClean="0">
                <a:solidFill>
                  <a:schemeClr val="tx1"/>
                </a:solidFill>
                <a:effectLst/>
                <a:latin typeface="+mn-lt"/>
                <a:ea typeface="+mn-ea"/>
                <a:cs typeface="+mn-cs"/>
              </a:rPr>
              <a:t> containing instances when trying to be deleted by the destructor causes the program to crash, as </a:t>
            </a:r>
            <a:r>
              <a:rPr lang="en-US" sz="1200" b="0" i="1" kern="1200" dirty="0" err="1" smtClean="0">
                <a:solidFill>
                  <a:schemeClr val="tx1"/>
                </a:solidFill>
                <a:effectLst/>
                <a:latin typeface="+mn-lt"/>
                <a:ea typeface="+mn-ea"/>
                <a:cs typeface="+mn-cs"/>
              </a:rPr>
              <a:t>vals</a:t>
            </a:r>
            <a:r>
              <a:rPr lang="en-US" sz="1200" b="0" i="0" kern="1200" dirty="0" smtClean="0">
                <a:solidFill>
                  <a:schemeClr val="tx1"/>
                </a:solidFill>
                <a:effectLst/>
                <a:latin typeface="+mn-lt"/>
                <a:ea typeface="+mn-ea"/>
                <a:cs typeface="+mn-cs"/>
              </a:rPr>
              <a:t> do not exist anymore.</a:t>
            </a:r>
            <a:endParaRPr lang="en-US" dirty="0" smtClean="0"/>
          </a:p>
          <a:p>
            <a:endParaRPr lang="en-US" dirty="0"/>
          </a:p>
        </p:txBody>
      </p:sp>
      <p:sp>
        <p:nvSpPr>
          <p:cNvPr id="4" name="Slide Number Placeholder 3"/>
          <p:cNvSpPr>
            <a:spLocks noGrp="1"/>
          </p:cNvSpPr>
          <p:nvPr>
            <p:ph type="sldNum" sz="quarter" idx="10"/>
          </p:nvPr>
        </p:nvSpPr>
        <p:spPr/>
        <p:txBody>
          <a:bodyPr/>
          <a:lstStyle/>
          <a:p>
            <a:fld id="{4FAC674B-F9FE-47D8-B2B2-99E51225765F}" type="slidenum">
              <a:rPr lang="en-US" smtClean="0"/>
              <a:t>17</a:t>
            </a:fld>
            <a:endParaRPr lang="en-US"/>
          </a:p>
        </p:txBody>
      </p:sp>
    </p:spTree>
    <p:extLst>
      <p:ext uri="{BB962C8B-B14F-4D97-AF65-F5344CB8AC3E}">
        <p14:creationId xmlns:p14="http://schemas.microsoft.com/office/powerpoint/2010/main" val="422347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07AAF3-2256-40E4-AEDE-A4830A0D9466}"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7AAF3-2256-40E4-AEDE-A4830A0D9466}"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7AAF3-2256-40E4-AEDE-A4830A0D9466}"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7AAF3-2256-40E4-AEDE-A4830A0D9466}"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07AAF3-2256-40E4-AEDE-A4830A0D9466}" type="datetimeFigureOut">
              <a:rPr lang="en-US" smtClean="0"/>
              <a:pPr/>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07AAF3-2256-40E4-AEDE-A4830A0D9466}"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07AAF3-2256-40E4-AEDE-A4830A0D9466}" type="datetimeFigureOut">
              <a:rPr lang="en-US" smtClean="0"/>
              <a:pPr/>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07AAF3-2256-40E4-AEDE-A4830A0D9466}" type="datetimeFigureOut">
              <a:rPr lang="en-US" smtClean="0"/>
              <a:pPr/>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7AAF3-2256-40E4-AEDE-A4830A0D9466}" type="datetimeFigureOut">
              <a:rPr lang="en-US" smtClean="0"/>
              <a:pPr/>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07AAF3-2256-40E4-AEDE-A4830A0D9466}"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07AAF3-2256-40E4-AEDE-A4830A0D9466}" type="datetimeFigureOut">
              <a:rPr lang="en-US" smtClean="0"/>
              <a:pPr/>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1C287-140C-4040-B9AC-721CFCE09A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7AAF3-2256-40E4-AEDE-A4830A0D9466}" type="datetimeFigureOut">
              <a:rPr lang="en-US" smtClean="0"/>
              <a:pPr/>
              <a:t>9/8/2021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1C287-140C-4040-B9AC-721CFCE09A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binary-tree-2/" TargetMode="External"/><Relationship Id="rId2" Type="http://schemas.openxmlformats.org/officeDocument/2006/relationships/hyperlink" Target="https://www.geeksforgeeks.org/data-structures/linked-li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CS-2001 Data Structures</a:t>
            </a:r>
            <a:endParaRPr lang="en-US" dirty="0"/>
          </a:p>
        </p:txBody>
      </p:sp>
      <p:sp>
        <p:nvSpPr>
          <p:cNvPr id="3" name="Subtitle 2"/>
          <p:cNvSpPr>
            <a:spLocks noGrp="1"/>
          </p:cNvSpPr>
          <p:nvPr>
            <p:ph type="subTitle" idx="1"/>
          </p:nvPr>
        </p:nvSpPr>
        <p:spPr/>
        <p:txBody>
          <a:bodyPr/>
          <a:lstStyle/>
          <a:p>
            <a:r>
              <a:rPr lang="en-US" dirty="0" smtClean="0"/>
              <a:t>Fall’21</a:t>
            </a:r>
          </a:p>
          <a:p>
            <a:r>
              <a:rPr lang="en-US" dirty="0" smtClean="0"/>
              <a:t>Week # 01 </a:t>
            </a:r>
          </a:p>
          <a:p>
            <a:r>
              <a:rPr lang="en-US" dirty="0" smtClean="0"/>
              <a:t>Lecture 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should be declared in the public section</a:t>
            </a:r>
          </a:p>
          <a:p>
            <a:r>
              <a:rPr lang="en-US" dirty="0" smtClean="0"/>
              <a:t>They do not have any return type, not even void</a:t>
            </a:r>
          </a:p>
          <a:p>
            <a:r>
              <a:rPr lang="en-US" dirty="0" smtClean="0"/>
              <a:t>They get automatically invoked when the objects are created</a:t>
            </a:r>
          </a:p>
          <a:p>
            <a:r>
              <a:rPr lang="en-US" dirty="0" smtClean="0"/>
              <a:t>They cannot be inherited though derived class can call the base class constructor</a:t>
            </a:r>
          </a:p>
          <a:p>
            <a:r>
              <a:rPr lang="en-US" dirty="0" smtClean="0"/>
              <a:t>Like other functions, they can have default arguments</a:t>
            </a:r>
          </a:p>
          <a:p>
            <a:r>
              <a:rPr lang="en-US" dirty="0" smtClean="0"/>
              <a:t>You cannot refer to their address</a:t>
            </a:r>
          </a:p>
          <a:p>
            <a:r>
              <a:rPr lang="en-US" dirty="0" smtClean="0"/>
              <a:t>Constructors cannot be virtual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idx="1"/>
          </p:nvPr>
        </p:nvSpPr>
        <p:spPr/>
        <p:txBody>
          <a:bodyPr>
            <a:normAutofit fontScale="92500"/>
          </a:bodyPr>
          <a:lstStyle/>
          <a:p>
            <a:r>
              <a:rPr lang="en-US" b="1" dirty="0" smtClean="0"/>
              <a:t>Default constructor </a:t>
            </a:r>
            <a:r>
              <a:rPr lang="en-US" dirty="0" smtClean="0"/>
              <a:t>is the constructor which doesn’t take any argument. It has no parameters.</a:t>
            </a:r>
          </a:p>
          <a:p>
            <a:r>
              <a:rPr lang="en-US" b="1" dirty="0" smtClean="0"/>
              <a:t>Parameterized constructor: </a:t>
            </a:r>
            <a:r>
              <a:rPr lang="en-US" dirty="0" smtClean="0"/>
              <a:t>It is possible to pass arguments to constructors. Typically, these arguments help initialize an object when it is created. </a:t>
            </a:r>
            <a:endParaRPr lang="en-US" b="1" dirty="0" smtClean="0"/>
          </a:p>
          <a:p>
            <a:r>
              <a:rPr lang="en-US" b="1" dirty="0" smtClean="0"/>
              <a:t>Copy constructor: </a:t>
            </a:r>
            <a:r>
              <a:rPr lang="en-US" dirty="0" smtClean="0"/>
              <a:t>A copy constructor is a member function which initializes an object using another object of the same class.</a:t>
            </a:r>
          </a:p>
          <a:p>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 constructor </a:t>
            </a:r>
            <a:r>
              <a:rPr lang="en-US" dirty="0" err="1" smtClean="0"/>
              <a:t>vs</a:t>
            </a:r>
            <a:r>
              <a:rPr lang="en-US" dirty="0" smtClean="0"/>
              <a:t> assignment operator</a:t>
            </a:r>
            <a:endParaRPr lang="en-US" dirty="0"/>
          </a:p>
        </p:txBody>
      </p:sp>
      <p:sp>
        <p:nvSpPr>
          <p:cNvPr id="3" name="Content Placeholder 2"/>
          <p:cNvSpPr>
            <a:spLocks noGrp="1"/>
          </p:cNvSpPr>
          <p:nvPr>
            <p:ph idx="1"/>
          </p:nvPr>
        </p:nvSpPr>
        <p:spPr/>
        <p:txBody>
          <a:bodyPr/>
          <a:lstStyle/>
          <a:p>
            <a:r>
              <a:rPr lang="en-US" dirty="0" smtClean="0"/>
              <a:t>Copy constructor is called when a new object is created from an existing object, as a copy of the existing object.</a:t>
            </a:r>
          </a:p>
          <a:p>
            <a:r>
              <a:rPr lang="en-US" dirty="0" smtClean="0"/>
              <a:t>Assignment operator is called when an already initialized object is assigned a new value from another existing object.</a:t>
            </a:r>
          </a:p>
          <a:p>
            <a:r>
              <a:rPr lang="en-US" dirty="0" smtClean="0"/>
              <a:t>Refer to typesofconstructors.cpp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 </a:t>
            </a:r>
            <a:r>
              <a:rPr lang="en-US" dirty="0" err="1" smtClean="0"/>
              <a:t>vs</a:t>
            </a:r>
            <a:r>
              <a:rPr lang="en-US" dirty="0" smtClean="0"/>
              <a:t> shallow copy</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228600" y="1219200"/>
            <a:ext cx="3623333" cy="2133600"/>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4343400" y="1219200"/>
            <a:ext cx="3048000" cy="2258898"/>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914400" y="3505200"/>
            <a:ext cx="6838950" cy="2743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a:t>
            </a:r>
          </a:p>
        </p:txBody>
      </p:sp>
      <p:sp>
        <p:nvSpPr>
          <p:cNvPr id="3" name="Text Placeholder 2"/>
          <p:cNvSpPr>
            <a:spLocks noGrp="1"/>
          </p:cNvSpPr>
          <p:nvPr>
            <p:ph type="body" idx="1"/>
          </p:nvPr>
        </p:nvSpPr>
        <p:spPr>
          <a:xfrm>
            <a:off x="421640" y="1326482"/>
            <a:ext cx="6707505" cy="5013357"/>
          </a:xfrm>
        </p:spPr>
        <p:txBody>
          <a:bodyPr/>
          <a:lstStyle/>
          <a:p>
            <a:pPr>
              <a:buFont typeface="Arial" pitchFamily="34" charset="0"/>
              <a:buChar char="•"/>
            </a:pPr>
            <a:r>
              <a:rPr lang="en-US" sz="1800" dirty="0"/>
              <a:t>Destructor is a member function which destructs or deletes an object. </a:t>
            </a:r>
          </a:p>
          <a:p>
            <a:pPr>
              <a:buFont typeface="Arial" pitchFamily="34" charset="0"/>
              <a:buChar char="•"/>
            </a:pPr>
            <a:r>
              <a:rPr lang="en-US" sz="1800" dirty="0"/>
              <a:t>Destructor function is automatically invoked when the objects are destroyed.</a:t>
            </a:r>
          </a:p>
          <a:p>
            <a:pPr>
              <a:buFont typeface="Arial" pitchFamily="34" charset="0"/>
              <a:buChar char="•"/>
            </a:pPr>
            <a:r>
              <a:rPr lang="en-US" sz="1800" dirty="0"/>
              <a:t>It cannot be declared static or const.</a:t>
            </a:r>
          </a:p>
          <a:p>
            <a:pPr>
              <a:buFont typeface="Arial" pitchFamily="34" charset="0"/>
              <a:buChar char="•"/>
            </a:pPr>
            <a:r>
              <a:rPr lang="en-US" sz="1800" dirty="0"/>
              <a:t>The destructor does not have arguments.</a:t>
            </a:r>
          </a:p>
          <a:p>
            <a:pPr>
              <a:buFont typeface="Arial" pitchFamily="34" charset="0"/>
              <a:buChar char="•"/>
            </a:pPr>
            <a:r>
              <a:rPr lang="en-US" sz="1800" dirty="0"/>
              <a:t>It has no return type not even void.</a:t>
            </a:r>
          </a:p>
          <a:p>
            <a:pPr>
              <a:buFont typeface="Arial" pitchFamily="34" charset="0"/>
              <a:buChar char="•"/>
            </a:pPr>
            <a:r>
              <a:rPr lang="en-US" sz="1800" dirty="0"/>
              <a:t>A destructor should be declared in the public section of the class.</a:t>
            </a:r>
          </a:p>
          <a:p>
            <a:pPr>
              <a:buFont typeface="Arial" pitchFamily="34" charset="0"/>
              <a:buChar char="•"/>
            </a:pPr>
            <a:r>
              <a:rPr lang="en-US" sz="1800" dirty="0"/>
              <a:t>The programmer cannot access the address of destructor.</a:t>
            </a:r>
          </a:p>
          <a:p>
            <a:pPr>
              <a:buFont typeface="Arial" pitchFamily="34" charset="0"/>
              <a:buChar char="•"/>
            </a:pPr>
            <a:r>
              <a:rPr lang="en-US" sz="1800" dirty="0"/>
              <a:t>There can only one destructor in a class with class name preceded by ~, no parameters and no return type.</a:t>
            </a:r>
          </a:p>
          <a:p>
            <a:pPr>
              <a:buFont typeface="Arial" pitchFamily="34" charset="0"/>
              <a:buChar char="•"/>
            </a:pPr>
            <a:r>
              <a:rPr lang="en-US" sz="1800" dirty="0">
                <a:solidFill>
                  <a:srgbClr val="FF0000"/>
                </a:solidFill>
              </a:rPr>
              <a:t>The main reason of a destructor is to wipe of all the data members initialize by a constructor and the object life cycle.</a:t>
            </a:r>
          </a:p>
        </p:txBody>
      </p:sp>
    </p:spTree>
    <p:extLst>
      <p:ext uri="{BB962C8B-B14F-4D97-AF65-F5344CB8AC3E}">
        <p14:creationId xmlns:p14="http://schemas.microsoft.com/office/powerpoint/2010/main" val="395064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Initializer</a:t>
            </a:r>
            <a:r>
              <a:rPr lang="en-US" dirty="0" smtClean="0"/>
              <a:t> list</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Initializer List is used in initializing the data members of a class. The list of members to be initialized is indicated with constructor as a comma-separated list followed by a </a:t>
            </a:r>
            <a:r>
              <a:rPr lang="en-US" dirty="0" smtClean="0"/>
              <a:t>colon.</a:t>
            </a:r>
          </a:p>
          <a:p>
            <a:endParaRPr lang="en-US" dirty="0" smtClean="0"/>
          </a:p>
          <a:p>
            <a:pPr marL="0" lvl="0" indent="0" eaLnBrk="0" fontAlgn="base" hangingPunct="0">
              <a:spcBef>
                <a:spcPct val="0"/>
              </a:spcBef>
              <a:spcAft>
                <a:spcPct val="0"/>
              </a:spcAft>
              <a:buNone/>
            </a:pPr>
            <a:r>
              <a:rPr lang="en-US" sz="3100" dirty="0">
                <a:solidFill>
                  <a:srgbClr val="000000"/>
                </a:solidFill>
                <a:latin typeface="Consolas" panose="020B0609020204030204" pitchFamily="49" charset="0"/>
              </a:rPr>
              <a:t>Point(</a:t>
            </a:r>
            <a:r>
              <a:rPr lang="en-US" sz="3100" b="1" dirty="0" err="1">
                <a:solidFill>
                  <a:srgbClr val="808080"/>
                </a:solidFill>
                <a:latin typeface="Consolas" panose="020B0609020204030204" pitchFamily="49" charset="0"/>
              </a:rPr>
              <a:t>int</a:t>
            </a:r>
            <a:r>
              <a:rPr lang="en-US" sz="3100" dirty="0">
                <a:solidFill>
                  <a:srgbClr val="273239"/>
                </a:solidFill>
                <a:latin typeface="Consolas" panose="020B0609020204030204" pitchFamily="49" charset="0"/>
              </a:rPr>
              <a:t> </a:t>
            </a:r>
            <a:r>
              <a:rPr lang="en-US" sz="3100" dirty="0" err="1">
                <a:solidFill>
                  <a:srgbClr val="000000"/>
                </a:solidFill>
                <a:latin typeface="Consolas" panose="020B0609020204030204" pitchFamily="49" charset="0"/>
              </a:rPr>
              <a:t>i</a:t>
            </a:r>
            <a:r>
              <a:rPr lang="en-US" sz="3100" dirty="0">
                <a:solidFill>
                  <a:srgbClr val="000000"/>
                </a:solidFill>
                <a:latin typeface="Consolas" panose="020B0609020204030204" pitchFamily="49" charset="0"/>
              </a:rPr>
              <a:t> = 0, </a:t>
            </a:r>
            <a:r>
              <a:rPr lang="en-US" sz="3100" b="1" dirty="0" err="1">
                <a:solidFill>
                  <a:srgbClr val="808080"/>
                </a:solidFill>
                <a:latin typeface="Consolas" panose="020B0609020204030204" pitchFamily="49" charset="0"/>
              </a:rPr>
              <a:t>int</a:t>
            </a:r>
            <a:r>
              <a:rPr lang="en-US" sz="3100" dirty="0">
                <a:solidFill>
                  <a:srgbClr val="273239"/>
                </a:solidFill>
                <a:latin typeface="Consolas" panose="020B0609020204030204" pitchFamily="49" charset="0"/>
              </a:rPr>
              <a:t> </a:t>
            </a:r>
            <a:r>
              <a:rPr lang="en-US" sz="3100" dirty="0">
                <a:solidFill>
                  <a:srgbClr val="000000"/>
                </a:solidFill>
                <a:latin typeface="Consolas" panose="020B0609020204030204" pitchFamily="49" charset="0"/>
              </a:rPr>
              <a:t>j = 0):x(</a:t>
            </a:r>
            <a:r>
              <a:rPr lang="en-US" sz="3100" dirty="0" err="1">
                <a:solidFill>
                  <a:srgbClr val="000000"/>
                </a:solidFill>
                <a:latin typeface="Consolas" panose="020B0609020204030204" pitchFamily="49" charset="0"/>
              </a:rPr>
              <a:t>i</a:t>
            </a:r>
            <a:r>
              <a:rPr lang="en-US" sz="3100" dirty="0">
                <a:solidFill>
                  <a:srgbClr val="000000"/>
                </a:solidFill>
                <a:latin typeface="Consolas" panose="020B0609020204030204" pitchFamily="49" charset="0"/>
              </a:rPr>
              <a:t>), y(j) {}</a:t>
            </a:r>
            <a:endParaRPr lang="en-US" sz="3100" dirty="0"/>
          </a:p>
          <a:p>
            <a:pPr marL="0" lvl="0" indent="0" eaLnBrk="0" fontAlgn="base" hangingPunct="0">
              <a:spcBef>
                <a:spcPct val="0"/>
              </a:spcBef>
              <a:spcAft>
                <a:spcPct val="0"/>
              </a:spcAft>
              <a:buNone/>
            </a:pPr>
            <a:r>
              <a:rPr lang="en-US" sz="3100" dirty="0">
                <a:solidFill>
                  <a:srgbClr val="273239"/>
                </a:solidFill>
                <a:latin typeface="Consolas" panose="020B0609020204030204" pitchFamily="49" charset="0"/>
              </a:rPr>
              <a:t>    </a:t>
            </a:r>
            <a:r>
              <a:rPr lang="en-US" sz="3100" dirty="0" smtClean="0">
                <a:solidFill>
                  <a:srgbClr val="008200"/>
                </a:solidFill>
                <a:latin typeface="Consolas" panose="020B0609020204030204" pitchFamily="49" charset="0"/>
              </a:rPr>
              <a:t>constructor can </a:t>
            </a:r>
            <a:r>
              <a:rPr lang="en-US" sz="3100" dirty="0">
                <a:solidFill>
                  <a:srgbClr val="008200"/>
                </a:solidFill>
                <a:latin typeface="Consolas" panose="020B0609020204030204" pitchFamily="49" charset="0"/>
              </a:rPr>
              <a:t>be written as:</a:t>
            </a:r>
            <a:endParaRPr lang="en-US" sz="3100" dirty="0"/>
          </a:p>
          <a:p>
            <a:pPr marL="0" lvl="0" indent="0" eaLnBrk="0" fontAlgn="base" hangingPunct="0">
              <a:spcBef>
                <a:spcPct val="0"/>
              </a:spcBef>
              <a:spcAft>
                <a:spcPct val="0"/>
              </a:spcAft>
              <a:buNone/>
            </a:pPr>
            <a:r>
              <a:rPr lang="en-US" sz="3100" dirty="0">
                <a:solidFill>
                  <a:srgbClr val="273239"/>
                </a:solidFill>
                <a:latin typeface="Consolas" panose="020B0609020204030204" pitchFamily="49" charset="0"/>
              </a:rPr>
              <a:t>        </a:t>
            </a:r>
            <a:r>
              <a:rPr lang="en-US" sz="3100" dirty="0">
                <a:latin typeface="Consolas" panose="020B0609020204030204" pitchFamily="49" charset="0"/>
              </a:rPr>
              <a:t>Point(</a:t>
            </a:r>
            <a:r>
              <a:rPr lang="en-US" sz="3100" dirty="0" err="1">
                <a:latin typeface="Consolas" panose="020B0609020204030204" pitchFamily="49" charset="0"/>
              </a:rPr>
              <a:t>int</a:t>
            </a:r>
            <a:r>
              <a:rPr lang="en-US" sz="3100" dirty="0">
                <a:latin typeface="Consolas" panose="020B0609020204030204" pitchFamily="49" charset="0"/>
              </a:rPr>
              <a:t> </a:t>
            </a:r>
            <a:r>
              <a:rPr lang="en-US" sz="3100" dirty="0" err="1">
                <a:latin typeface="Consolas" panose="020B0609020204030204" pitchFamily="49" charset="0"/>
              </a:rPr>
              <a:t>i</a:t>
            </a:r>
            <a:r>
              <a:rPr lang="en-US" sz="3100" dirty="0">
                <a:latin typeface="Consolas" panose="020B0609020204030204" pitchFamily="49" charset="0"/>
              </a:rPr>
              <a:t> = 0, </a:t>
            </a:r>
            <a:r>
              <a:rPr lang="en-US" sz="3100" dirty="0" err="1">
                <a:latin typeface="Consolas" panose="020B0609020204030204" pitchFamily="49" charset="0"/>
              </a:rPr>
              <a:t>int</a:t>
            </a:r>
            <a:r>
              <a:rPr lang="en-US" sz="3100" dirty="0">
                <a:latin typeface="Consolas" panose="020B0609020204030204" pitchFamily="49" charset="0"/>
              </a:rPr>
              <a:t> j = 0) {</a:t>
            </a:r>
            <a:endParaRPr lang="en-US" sz="3100" dirty="0"/>
          </a:p>
          <a:p>
            <a:pPr marL="0" lvl="0" indent="0" eaLnBrk="0" fontAlgn="base" hangingPunct="0">
              <a:spcBef>
                <a:spcPct val="0"/>
              </a:spcBef>
              <a:spcAft>
                <a:spcPct val="0"/>
              </a:spcAft>
              <a:buNone/>
            </a:pPr>
            <a:r>
              <a:rPr lang="en-US" sz="3100" dirty="0">
                <a:latin typeface="Consolas" panose="020B0609020204030204" pitchFamily="49" charset="0"/>
              </a:rPr>
              <a:t>            x = </a:t>
            </a:r>
            <a:r>
              <a:rPr lang="en-US" sz="3100" dirty="0" err="1">
                <a:latin typeface="Consolas" panose="020B0609020204030204" pitchFamily="49" charset="0"/>
              </a:rPr>
              <a:t>i</a:t>
            </a:r>
            <a:r>
              <a:rPr lang="en-US" sz="3100" dirty="0">
                <a:latin typeface="Consolas" panose="020B0609020204030204" pitchFamily="49" charset="0"/>
              </a:rPr>
              <a:t>;</a:t>
            </a:r>
            <a:endParaRPr lang="en-US" sz="3100" dirty="0"/>
          </a:p>
          <a:p>
            <a:pPr marL="0" lvl="0" indent="0" eaLnBrk="0" fontAlgn="base" hangingPunct="0">
              <a:spcBef>
                <a:spcPct val="0"/>
              </a:spcBef>
              <a:spcAft>
                <a:spcPct val="0"/>
              </a:spcAft>
              <a:buNone/>
            </a:pPr>
            <a:r>
              <a:rPr lang="en-US" sz="3100" dirty="0">
                <a:latin typeface="Consolas" panose="020B0609020204030204" pitchFamily="49" charset="0"/>
              </a:rPr>
              <a:t>            y = j;</a:t>
            </a:r>
            <a:endParaRPr lang="en-US" sz="3100" dirty="0"/>
          </a:p>
          <a:p>
            <a:pPr marL="0" lvl="0" indent="0" eaLnBrk="0" fontAlgn="base" hangingPunct="0">
              <a:spcBef>
                <a:spcPct val="0"/>
              </a:spcBef>
              <a:spcAft>
                <a:spcPct val="0"/>
              </a:spcAft>
              <a:buNone/>
            </a:pPr>
            <a:r>
              <a:rPr lang="en-US" sz="3100" dirty="0">
                <a:latin typeface="Consolas" panose="020B0609020204030204" pitchFamily="49" charset="0"/>
              </a:rPr>
              <a:t>        }</a:t>
            </a:r>
            <a:endParaRPr lang="en-US" sz="3100" dirty="0"/>
          </a:p>
          <a:p>
            <a:pPr marL="0" lvl="0" indent="0" eaLnBrk="0" fontAlgn="base" hangingPunct="0">
              <a:spcBef>
                <a:spcPct val="0"/>
              </a:spcBef>
              <a:spcAft>
                <a:spcPct val="0"/>
              </a:spcAft>
              <a:buNone/>
            </a:pPr>
            <a:r>
              <a:rPr lang="en-US" sz="3100" dirty="0">
                <a:solidFill>
                  <a:srgbClr val="273239"/>
                </a:solidFill>
                <a:latin typeface="Consolas" panose="020B0609020204030204" pitchFamily="49" charset="0"/>
              </a:rPr>
              <a:t>      </a:t>
            </a:r>
            <a:endParaRPr lang="en-US" sz="3100" dirty="0">
              <a:latin typeface="Arial" panose="020B0604020202020204" pitchFamily="34" charset="0"/>
            </a:endParaRPr>
          </a:p>
        </p:txBody>
      </p:sp>
      <p:sp>
        <p:nvSpPr>
          <p:cNvPr id="4" name="Rectangle 1"/>
          <p:cNvSpPr>
            <a:spLocks noChangeArrowheads="1"/>
          </p:cNvSpPr>
          <p:nvPr/>
        </p:nvSpPr>
        <p:spPr bwMode="auto">
          <a:xfrm>
            <a:off x="0" y="143961"/>
            <a:ext cx="76944"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three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rule basically states that </a:t>
            </a:r>
            <a:r>
              <a:rPr lang="en-US" b="1" dirty="0"/>
              <a:t>if a class defines one (or more) of the following</a:t>
            </a:r>
            <a:r>
              <a:rPr lang="en-US" b="1" dirty="0" smtClean="0"/>
              <a:t>,  </a:t>
            </a:r>
            <a:r>
              <a:rPr lang="en-US" b="1" dirty="0"/>
              <a:t>it should explicitly define all </a:t>
            </a:r>
            <a:r>
              <a:rPr lang="en-US" b="1" dirty="0" smtClean="0"/>
              <a:t>three:</a:t>
            </a:r>
          </a:p>
          <a:p>
            <a:pPr lvl="1" fontAlgn="base"/>
            <a:r>
              <a:rPr lang="en-US" dirty="0"/>
              <a:t>destructor</a:t>
            </a:r>
          </a:p>
          <a:p>
            <a:pPr lvl="1" fontAlgn="base"/>
            <a:r>
              <a:rPr lang="en-US" dirty="0"/>
              <a:t>copy constructor</a:t>
            </a:r>
          </a:p>
          <a:p>
            <a:pPr lvl="1" fontAlgn="base"/>
            <a:r>
              <a:rPr lang="en-US" dirty="0"/>
              <a:t>copy assignment </a:t>
            </a:r>
            <a:r>
              <a:rPr lang="en-US" dirty="0" smtClean="0"/>
              <a:t>operator</a:t>
            </a:r>
          </a:p>
          <a:p>
            <a:pPr marL="457200" lvl="1" indent="0" fontAlgn="base">
              <a:buNone/>
            </a:pPr>
            <a:r>
              <a:rPr lang="en-US" dirty="0"/>
              <a:t>The default constructors and assignment operators do shallow copy and we create our own constructor and assignment operators when we need to perform a deep copy (For example when a class contains pointers pointing to dynamically allocated resources).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suppose our class does not have a copy constructor. Copying an object will copy all of its data members to the target object. In this case when the object is destroyed the destructor runs twice. Also the destructor has the same information for each object being destroyed. In the absence of an appropriately defined copy constructor, the destructor is executed twice when it should only execute once. This duplicate execution is a source for trouble</a:t>
            </a:r>
            <a:r>
              <a:rPr lang="en-US" dirty="0" smtClean="0"/>
              <a:t>.</a:t>
            </a:r>
          </a:p>
          <a:p>
            <a:r>
              <a:rPr lang="en-US" dirty="0" smtClean="0"/>
              <a:t>Refer to ruleofthree.cpp</a:t>
            </a:r>
            <a:endParaRPr lang="en-US" dirty="0"/>
          </a:p>
        </p:txBody>
      </p:sp>
    </p:spTree>
    <p:extLst>
      <p:ext uri="{BB962C8B-B14F-4D97-AF65-F5344CB8AC3E}">
        <p14:creationId xmlns:p14="http://schemas.microsoft.com/office/powerpoint/2010/main" val="253204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8EB23-0F07-4426-95A4-E92852854671}"/>
              </a:ext>
            </a:extLst>
          </p:cNvPr>
          <p:cNvSpPr>
            <a:spLocks noGrp="1"/>
          </p:cNvSpPr>
          <p:nvPr>
            <p:ph type="title"/>
          </p:nvPr>
        </p:nvSpPr>
        <p:spPr/>
        <p:txBody>
          <a:bodyPr/>
          <a:lstStyle/>
          <a:p>
            <a:r>
              <a:rPr lang="en-US" dirty="0"/>
              <a:t>POINTERS TO FUNCTIONS</a:t>
            </a:r>
            <a:endParaRPr lang="x-none" dirty="0"/>
          </a:p>
        </p:txBody>
      </p:sp>
      <p:sp>
        <p:nvSpPr>
          <p:cNvPr id="3" name="Text Placeholder 2">
            <a:extLst>
              <a:ext uri="{FF2B5EF4-FFF2-40B4-BE49-F238E27FC236}">
                <a16:creationId xmlns="" xmlns:a16="http://schemas.microsoft.com/office/drawing/2014/main" id="{1710A8F3-7B3A-4C82-A621-C7E110AB541C}"/>
              </a:ext>
            </a:extLst>
          </p:cNvPr>
          <p:cNvSpPr>
            <a:spLocks noGrp="1"/>
          </p:cNvSpPr>
          <p:nvPr>
            <p:ph type="body" idx="1"/>
          </p:nvPr>
        </p:nvSpPr>
        <p:spPr>
          <a:xfrm>
            <a:off x="421640" y="859536"/>
            <a:ext cx="6707505" cy="4183601"/>
          </a:xfrm>
        </p:spPr>
        <p:txBody>
          <a:bodyPr/>
          <a:lstStyle/>
          <a:p>
            <a:pPr marL="571500" indent="-342900">
              <a:buFont typeface="Arial" panose="020B0604020202020204" pitchFamily="34" charset="0"/>
              <a:buChar char="•"/>
            </a:pPr>
            <a:r>
              <a:rPr lang="en-US" dirty="0"/>
              <a:t>A pointer to the function, it is very handy for a lot of situations. </a:t>
            </a:r>
          </a:p>
          <a:p>
            <a:pPr marL="571500" indent="-342900">
              <a:buFont typeface="Arial" panose="020B0604020202020204" pitchFamily="34" charset="0"/>
              <a:buChar char="•"/>
            </a:pPr>
            <a:r>
              <a:rPr lang="en-US" dirty="0"/>
              <a:t>Function Pointers can only hold compatible functions. </a:t>
            </a:r>
          </a:p>
          <a:p>
            <a:pPr marL="228600" indent="0"/>
            <a:r>
              <a:rPr lang="en-US" dirty="0" err="1">
                <a:solidFill>
                  <a:srgbClr val="FF0000"/>
                </a:solidFill>
              </a:rPr>
              <a:t>return_type</a:t>
            </a:r>
            <a:r>
              <a:rPr lang="en-US" dirty="0">
                <a:solidFill>
                  <a:srgbClr val="FF0000"/>
                </a:solidFill>
              </a:rPr>
              <a:t> ( * </a:t>
            </a:r>
            <a:r>
              <a:rPr lang="en-US" dirty="0" err="1">
                <a:solidFill>
                  <a:srgbClr val="FF0000"/>
                </a:solidFill>
              </a:rPr>
              <a:t>function_Ptr_name</a:t>
            </a:r>
            <a:r>
              <a:rPr lang="en-US" dirty="0">
                <a:solidFill>
                  <a:srgbClr val="FF0000"/>
                </a:solidFill>
              </a:rPr>
              <a:t>) (parameters)</a:t>
            </a:r>
            <a:endParaRPr lang="x-none" dirty="0">
              <a:solidFill>
                <a:srgbClr val="FF0000"/>
              </a:solidFill>
            </a:endParaRPr>
          </a:p>
          <a:p>
            <a:endParaRPr lang="x-none" dirty="0"/>
          </a:p>
        </p:txBody>
      </p:sp>
      <p:pic>
        <p:nvPicPr>
          <p:cNvPr id="5" name="Picture 4">
            <a:extLst>
              <a:ext uri="{FF2B5EF4-FFF2-40B4-BE49-F238E27FC236}">
                <a16:creationId xmlns="" xmlns:a16="http://schemas.microsoft.com/office/drawing/2014/main" id="{E125DFFD-FBFF-41D7-BF6C-CB8E4A2FD4EE}"/>
              </a:ext>
            </a:extLst>
          </p:cNvPr>
          <p:cNvPicPr>
            <a:picLocks noChangeAspect="1"/>
          </p:cNvPicPr>
          <p:nvPr/>
        </p:nvPicPr>
        <p:blipFill>
          <a:blip r:embed="rId2"/>
          <a:stretch>
            <a:fillRect/>
          </a:stretch>
        </p:blipFill>
        <p:spPr>
          <a:xfrm>
            <a:off x="4571999" y="2674399"/>
            <a:ext cx="4466907" cy="4183601"/>
          </a:xfrm>
          <a:prstGeom prst="rect">
            <a:avLst/>
          </a:prstGeom>
        </p:spPr>
      </p:pic>
    </p:spTree>
    <p:extLst>
      <p:ext uri="{BB962C8B-B14F-4D97-AF65-F5344CB8AC3E}">
        <p14:creationId xmlns:p14="http://schemas.microsoft.com/office/powerpoint/2010/main" val="202862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Dynamic memory management</a:t>
            </a:r>
          </a:p>
          <a:p>
            <a:r>
              <a:rPr lang="en-US" dirty="0" smtClean="0"/>
              <a:t>constructors, destructors</a:t>
            </a:r>
          </a:p>
          <a:p>
            <a:r>
              <a:rPr lang="en-US" dirty="0" smtClean="0"/>
              <a:t>copy constructor and assignment operator</a:t>
            </a:r>
          </a:p>
          <a:p>
            <a:r>
              <a:rPr lang="en-US" dirty="0" smtClean="0"/>
              <a:t>their usage and issues</a:t>
            </a:r>
          </a:p>
          <a:p>
            <a:r>
              <a:rPr lang="en-US" dirty="0" smtClean="0"/>
              <a:t>function pointers in classes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81000" y="304800"/>
            <a:ext cx="8305800" cy="58213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Refers </a:t>
            </a:r>
            <a:r>
              <a:rPr lang="en-US" sz="2400" dirty="0"/>
              <a:t>to performing memory allocation manually by </a:t>
            </a:r>
            <a:r>
              <a:rPr lang="en-US" sz="2400" dirty="0" smtClean="0"/>
              <a:t>programmer.</a:t>
            </a:r>
          </a:p>
          <a:p>
            <a:r>
              <a:rPr lang="en-US" sz="2400" dirty="0"/>
              <a:t>Dynamically allocated memory is allocated on </a:t>
            </a:r>
            <a:r>
              <a:rPr lang="en-US" sz="2400" b="1" dirty="0"/>
              <a:t>Heap</a:t>
            </a:r>
            <a:r>
              <a:rPr lang="en-US" sz="2400" dirty="0"/>
              <a:t> and non-static and local variables </a:t>
            </a:r>
            <a:r>
              <a:rPr lang="en-US" sz="2400" dirty="0" smtClean="0"/>
              <a:t>get </a:t>
            </a:r>
            <a:r>
              <a:rPr lang="en-US" sz="2400" dirty="0"/>
              <a:t>memory allocated on </a:t>
            </a:r>
            <a:r>
              <a:rPr lang="en-US" sz="2400" b="1" dirty="0" smtClean="0"/>
              <a:t>Stack.</a:t>
            </a:r>
          </a:p>
          <a:p>
            <a:endParaRPr lang="en-US" sz="2400" b="1" dirty="0" smtClean="0"/>
          </a:p>
          <a:p>
            <a:r>
              <a:rPr lang="en-US" sz="2400" b="1" dirty="0" smtClean="0"/>
              <a:t>Why ?</a:t>
            </a:r>
          </a:p>
          <a:p>
            <a:r>
              <a:rPr lang="en-US" sz="2400" dirty="0" smtClean="0"/>
              <a:t>We are free to allocate and </a:t>
            </a:r>
            <a:r>
              <a:rPr lang="en-US" sz="2400" dirty="0" err="1" smtClean="0"/>
              <a:t>deallocate</a:t>
            </a:r>
            <a:r>
              <a:rPr lang="en-US" sz="2400" dirty="0" smtClean="0"/>
              <a:t> memory whenever we need and whenever we don’t need anymore. There are many cases where this flexibility helps. Examples of such cases are </a:t>
            </a:r>
            <a:r>
              <a:rPr lang="en-US" sz="2400" u="sng" dirty="0" smtClean="0">
                <a:hlinkClick r:id="rId2"/>
              </a:rPr>
              <a:t>Linked List</a:t>
            </a:r>
            <a:r>
              <a:rPr lang="en-US" sz="2400" dirty="0" smtClean="0"/>
              <a:t>, </a:t>
            </a:r>
            <a:r>
              <a:rPr lang="en-US" sz="2400" u="sng" dirty="0" smtClean="0">
                <a:hlinkClick r:id="rId3"/>
              </a:rPr>
              <a:t>Tree</a:t>
            </a:r>
            <a:r>
              <a:rPr lang="en-US" sz="2400" dirty="0" smtClean="0"/>
              <a:t>, etc.</a:t>
            </a:r>
          </a:p>
          <a:p>
            <a:endParaRPr lang="en-US" sz="2400" dirty="0" smtClean="0"/>
          </a:p>
          <a:p>
            <a:r>
              <a:rPr lang="en-US" sz="2400" b="1" dirty="0" smtClean="0"/>
              <a:t>How?</a:t>
            </a:r>
          </a:p>
          <a:p>
            <a:r>
              <a:rPr lang="en-US" sz="2400" dirty="0" err="1" smtClean="0"/>
              <a:t>Malloc</a:t>
            </a:r>
            <a:r>
              <a:rPr lang="en-US" sz="2400" dirty="0" smtClean="0"/>
              <a:t>()/</a:t>
            </a:r>
            <a:r>
              <a:rPr lang="en-US" sz="2400" dirty="0" err="1" smtClean="0"/>
              <a:t>Calloc</a:t>
            </a:r>
            <a:r>
              <a:rPr lang="en-US" sz="2400" dirty="0" smtClean="0"/>
              <a:t>()</a:t>
            </a:r>
          </a:p>
          <a:p>
            <a:r>
              <a:rPr lang="en-US" sz="2400" dirty="0" smtClean="0"/>
              <a:t>New/delete</a:t>
            </a:r>
          </a:p>
          <a:p>
            <a:endParaRPr lang="en-US" sz="2400" b="1" dirty="0" smtClean="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Normal Vs Dynamically allocated memory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normal variables like “</a:t>
            </a:r>
            <a:r>
              <a:rPr lang="en-US" dirty="0" err="1" smtClean="0"/>
              <a:t>int</a:t>
            </a:r>
            <a:r>
              <a:rPr lang="en-US" dirty="0" smtClean="0"/>
              <a:t> a”, “char </a:t>
            </a:r>
            <a:r>
              <a:rPr lang="en-US" dirty="0" err="1" smtClean="0"/>
              <a:t>str</a:t>
            </a:r>
            <a:r>
              <a:rPr lang="en-US" dirty="0" smtClean="0"/>
              <a:t>[10]”, etc, memory is automatically allocated and </a:t>
            </a:r>
            <a:r>
              <a:rPr lang="en-US" dirty="0" err="1" smtClean="0"/>
              <a:t>deallocated</a:t>
            </a:r>
            <a:r>
              <a:rPr lang="en-US" dirty="0" smtClean="0"/>
              <a:t>. </a:t>
            </a:r>
          </a:p>
          <a:p>
            <a:r>
              <a:rPr lang="en-US" dirty="0" smtClean="0"/>
              <a:t>For dynamically allocated memory like “</a:t>
            </a:r>
            <a:r>
              <a:rPr lang="en-US" dirty="0" err="1" smtClean="0"/>
              <a:t>int</a:t>
            </a:r>
            <a:r>
              <a:rPr lang="en-US" dirty="0" smtClean="0"/>
              <a:t> *p = new </a:t>
            </a:r>
            <a:r>
              <a:rPr lang="en-US" dirty="0" err="1" smtClean="0"/>
              <a:t>int</a:t>
            </a:r>
            <a:r>
              <a:rPr lang="en-US" dirty="0" smtClean="0"/>
              <a:t>[10]”, it is programmers responsibility to </a:t>
            </a:r>
            <a:r>
              <a:rPr lang="en-US" dirty="0" err="1" smtClean="0"/>
              <a:t>deallocate</a:t>
            </a:r>
            <a:r>
              <a:rPr lang="en-US" dirty="0" smtClean="0"/>
              <a:t> memory when no longer needed.</a:t>
            </a:r>
          </a:p>
          <a:p>
            <a:r>
              <a:rPr lang="en-US" b="1" dirty="0" smtClean="0"/>
              <a:t>Memory Leak:</a:t>
            </a:r>
          </a:p>
          <a:p>
            <a:pPr fontAlgn="base"/>
            <a:r>
              <a:rPr lang="en-US" dirty="0" smtClean="0"/>
              <a:t>Memory leak occurs when programmers create a memory in heap and forget to delete it. </a:t>
            </a:r>
          </a:p>
          <a:p>
            <a:pPr fontAlgn="base"/>
            <a:r>
              <a:rPr lang="en-US" dirty="0" smtClean="0"/>
              <a:t>it reduces the performance of the computer by reducing the amount of available memory.</a:t>
            </a:r>
          </a:p>
          <a:p>
            <a:endParaRPr lang="en-US" b="1" dirty="0" smtClean="0"/>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a:t>
            </a:r>
            <a:r>
              <a:rPr lang="en-US" dirty="0" err="1" smtClean="0"/>
              <a:t>calloc</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library functions that allocate memory dynamically on runtime.</a:t>
            </a:r>
          </a:p>
          <a:p>
            <a:r>
              <a:rPr lang="en-US" dirty="0" smtClean="0"/>
              <a:t>a pointer to the block of memory is returned otherwise </a:t>
            </a:r>
            <a:r>
              <a:rPr lang="en-US" b="1" dirty="0" smtClean="0"/>
              <a:t>NULL</a:t>
            </a:r>
            <a:r>
              <a:rPr lang="en-US" dirty="0" smtClean="0"/>
              <a:t> value is returned which indicates the failure of allocation.</a:t>
            </a:r>
          </a:p>
          <a:p>
            <a:r>
              <a:rPr lang="en-US" dirty="0" err="1" smtClean="0"/>
              <a:t>malloc</a:t>
            </a:r>
            <a:r>
              <a:rPr lang="en-US" dirty="0" smtClean="0"/>
              <a:t>() doesn’t initialize the allocated memory while </a:t>
            </a:r>
            <a:r>
              <a:rPr lang="en-US" dirty="0" err="1" smtClean="0"/>
              <a:t>calloc</a:t>
            </a:r>
            <a:r>
              <a:rPr lang="en-US" dirty="0" smtClean="0"/>
              <a:t>() allocates the memory and also initializes the allocated memory block to zero.</a:t>
            </a:r>
          </a:p>
          <a:p>
            <a:endParaRPr lang="en-US" dirty="0" smtClean="0"/>
          </a:p>
          <a:p>
            <a:r>
              <a:rPr lang="en-US" dirty="0" smtClean="0"/>
              <a:t>void* </a:t>
            </a:r>
            <a:r>
              <a:rPr lang="en-US" dirty="0" err="1" smtClean="0"/>
              <a:t>malloc</a:t>
            </a:r>
            <a:r>
              <a:rPr lang="en-US" dirty="0" smtClean="0"/>
              <a:t>(</a:t>
            </a:r>
            <a:r>
              <a:rPr lang="en-US" dirty="0" err="1" smtClean="0"/>
              <a:t>size_t</a:t>
            </a:r>
            <a:r>
              <a:rPr lang="en-US" dirty="0" smtClean="0"/>
              <a:t> size);</a:t>
            </a:r>
          </a:p>
          <a:p>
            <a:r>
              <a:rPr lang="en-US" dirty="0" smtClean="0"/>
              <a:t>void* </a:t>
            </a:r>
            <a:r>
              <a:rPr lang="en-US" dirty="0" err="1" smtClean="0"/>
              <a:t>calloc</a:t>
            </a:r>
            <a:r>
              <a:rPr lang="en-US" dirty="0" smtClean="0"/>
              <a:t>(</a:t>
            </a:r>
            <a:r>
              <a:rPr lang="en-US" dirty="0" err="1" smtClean="0"/>
              <a:t>size_t</a:t>
            </a:r>
            <a:r>
              <a:rPr lang="en-US" dirty="0" smtClean="0"/>
              <a:t> num, </a:t>
            </a:r>
            <a:r>
              <a:rPr lang="en-US" dirty="0" err="1" smtClean="0"/>
              <a:t>size_t</a:t>
            </a:r>
            <a:r>
              <a:rPr lang="en-US" dirty="0" smtClean="0"/>
              <a:t> size);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delete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 supports </a:t>
            </a:r>
            <a:r>
              <a:rPr lang="en-US" dirty="0" err="1" smtClean="0"/>
              <a:t>malloc</a:t>
            </a:r>
            <a:r>
              <a:rPr lang="en-US" dirty="0" smtClean="0"/>
              <a:t>/</a:t>
            </a:r>
            <a:r>
              <a:rPr lang="en-US" dirty="0" err="1" smtClean="0"/>
              <a:t>calloc</a:t>
            </a:r>
            <a:r>
              <a:rPr lang="en-US" dirty="0" smtClean="0"/>
              <a:t> functions and also has two operators </a:t>
            </a:r>
            <a:r>
              <a:rPr lang="en-US" b="1" dirty="0" smtClean="0"/>
              <a:t>new</a:t>
            </a:r>
            <a:r>
              <a:rPr lang="en-US" dirty="0" smtClean="0"/>
              <a:t> and </a:t>
            </a:r>
            <a:r>
              <a:rPr lang="en-US" b="1" dirty="0" smtClean="0"/>
              <a:t>delete</a:t>
            </a:r>
            <a:r>
              <a:rPr lang="en-US" dirty="0" smtClean="0"/>
              <a:t> that perform the task of allocating and freeing the memory in a better and easier way.</a:t>
            </a:r>
          </a:p>
          <a:p>
            <a:r>
              <a:rPr lang="en-US" dirty="0" smtClean="0"/>
              <a:t>new operator initializes the memory and returns the address of the newly allocated and initialized memory to the pointer variable.</a:t>
            </a:r>
          </a:p>
          <a:p>
            <a:pPr algn="ctr">
              <a:buNone/>
            </a:pPr>
            <a:r>
              <a:rPr lang="en-US" dirty="0" err="1" smtClean="0"/>
              <a:t>int</a:t>
            </a:r>
            <a:r>
              <a:rPr lang="en-US" dirty="0" smtClean="0"/>
              <a:t> *p = new </a:t>
            </a:r>
            <a:r>
              <a:rPr lang="en-US" dirty="0" err="1" smtClean="0"/>
              <a:t>int</a:t>
            </a:r>
            <a:r>
              <a:rPr lang="en-US" dirty="0" smtClean="0"/>
              <a:t>; (declaring)</a:t>
            </a:r>
          </a:p>
          <a:p>
            <a:pPr algn="ctr">
              <a:buNone/>
            </a:pPr>
            <a:r>
              <a:rPr lang="en-US" dirty="0" err="1" smtClean="0"/>
              <a:t>int</a:t>
            </a:r>
            <a:r>
              <a:rPr lang="en-US" dirty="0" smtClean="0"/>
              <a:t> *p = new </a:t>
            </a:r>
            <a:r>
              <a:rPr lang="en-US" dirty="0" err="1" smtClean="0"/>
              <a:t>int</a:t>
            </a:r>
            <a:r>
              <a:rPr lang="en-US" dirty="0" smtClean="0"/>
              <a:t>(25); (initializing)</a:t>
            </a:r>
          </a:p>
          <a:p>
            <a:pPr algn="ctr">
              <a:buNone/>
            </a:pPr>
            <a:r>
              <a:rPr lang="en-US" dirty="0" smtClean="0"/>
              <a:t> float *q = new float(75.25);</a:t>
            </a:r>
          </a:p>
          <a:p>
            <a:pPr algn="ctr">
              <a:buNone/>
            </a:pPr>
            <a:r>
              <a:rPr lang="en-US" dirty="0" err="1" smtClean="0"/>
              <a:t>int</a:t>
            </a:r>
            <a:r>
              <a:rPr lang="en-US" dirty="0" smtClean="0"/>
              <a:t> *p = new </a:t>
            </a:r>
            <a:r>
              <a:rPr lang="en-US" dirty="0" err="1" smtClean="0"/>
              <a:t>int</a:t>
            </a:r>
            <a:r>
              <a:rPr lang="en-US" dirty="0" smtClean="0"/>
              <a:t>[10] (allocation of array)</a:t>
            </a:r>
          </a:p>
          <a:p>
            <a:r>
              <a:rPr lang="en-US" dirty="0" smtClean="0"/>
              <a:t>normal arrays are </a:t>
            </a:r>
            <a:r>
              <a:rPr lang="en-US" dirty="0" err="1" smtClean="0"/>
              <a:t>deallocated</a:t>
            </a:r>
            <a:r>
              <a:rPr lang="en-US" dirty="0" smtClean="0"/>
              <a:t> by </a:t>
            </a:r>
            <a:r>
              <a:rPr lang="en-US" dirty="0" err="1" smtClean="0"/>
              <a:t>compiler,dynamically</a:t>
            </a:r>
            <a:r>
              <a:rPr lang="en-US" dirty="0" smtClean="0"/>
              <a:t> allocated arrays always remain there until either they are </a:t>
            </a:r>
            <a:r>
              <a:rPr lang="en-US" dirty="0" err="1" smtClean="0"/>
              <a:t>deallocated</a:t>
            </a:r>
            <a:r>
              <a:rPr lang="en-US" dirty="0" smtClean="0"/>
              <a:t> by programmer or program terminates</a:t>
            </a:r>
          </a:p>
          <a:p>
            <a:pPr algn="ctr">
              <a:buNone/>
            </a:pPr>
            <a:r>
              <a:rPr lang="en-US" dirty="0" smtClean="0"/>
              <a:t>delete p;</a:t>
            </a:r>
          </a:p>
          <a:p>
            <a:pPr algn="ctr">
              <a:buNone/>
            </a:pPr>
            <a:r>
              <a:rPr lang="en-US" dirty="0" smtClean="0"/>
              <a:t>delete[] p; (freeing array)</a:t>
            </a:r>
          </a:p>
          <a:p>
            <a:pPr algn="ct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err="1" smtClean="0"/>
              <a:t>vs</a:t>
            </a:r>
            <a:r>
              <a:rPr lang="en-US" dirty="0" smtClean="0"/>
              <a:t> free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delete operator should only be used either for the pointers pointing to the memory allocated using new operator or for a NULL pointer, and free() should only be used either for the pointers pointing to the memory allocated using </a:t>
            </a:r>
            <a:r>
              <a:rPr lang="en-US" dirty="0" err="1" smtClean="0"/>
              <a:t>malloc</a:t>
            </a:r>
            <a:r>
              <a:rPr lang="en-US" dirty="0" smtClean="0"/>
              <a:t>() or for a NULL pointer.</a:t>
            </a:r>
          </a:p>
          <a:p>
            <a:pPr fontAlgn="base"/>
            <a:r>
              <a:rPr lang="en-US" dirty="0" smtClean="0"/>
              <a:t>The most important reason why free() should not be used for de-allocating memory allocated using NEW is that, it does not call the destructor of that object while delete operator does.</a:t>
            </a:r>
          </a:p>
          <a:p>
            <a:pPr fontAlgn="base"/>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some coding examples.  </a:t>
            </a:r>
            <a:endParaRPr lang="en-US" dirty="0"/>
          </a:p>
        </p:txBody>
      </p:sp>
      <p:sp>
        <p:nvSpPr>
          <p:cNvPr id="3" name="Content Placeholder 2"/>
          <p:cNvSpPr>
            <a:spLocks noGrp="1"/>
          </p:cNvSpPr>
          <p:nvPr>
            <p:ph idx="1"/>
          </p:nvPr>
        </p:nvSpPr>
        <p:spPr/>
        <p:txBody>
          <a:bodyPr/>
          <a:lstStyle/>
          <a:p>
            <a:r>
              <a:rPr lang="en-US" dirty="0" smtClean="0"/>
              <a:t>New/ delete: newdlt.cpp</a:t>
            </a:r>
          </a:p>
          <a:p>
            <a:r>
              <a:rPr lang="en-US" dirty="0" smtClean="0"/>
              <a:t>Dynamic Memory Allocation for Arrays: DMAA.cpp</a:t>
            </a:r>
          </a:p>
          <a:p>
            <a:r>
              <a:rPr lang="en-US" dirty="0" smtClean="0"/>
              <a:t>Dynamic Memory Allocation for </a:t>
            </a:r>
            <a:r>
              <a:rPr lang="en-US" dirty="0" err="1" smtClean="0"/>
              <a:t>Objects:DMAO.cpp</a:t>
            </a:r>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870</Words>
  <Application>Microsoft Office PowerPoint</Application>
  <PresentationFormat>On-screen Show (4:3)</PresentationFormat>
  <Paragraphs>112</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Office Theme</vt:lpstr>
      <vt:lpstr>CS-2001 Data Structures</vt:lpstr>
      <vt:lpstr>Agenda</vt:lpstr>
      <vt:lpstr>PowerPoint Presentation</vt:lpstr>
      <vt:lpstr>Dynamic Memory Management</vt:lpstr>
      <vt:lpstr>Normal Vs Dynamically allocated memory</vt:lpstr>
      <vt:lpstr>Malloc()/calloc()</vt:lpstr>
      <vt:lpstr>New/ delete </vt:lpstr>
      <vt:lpstr>Delete vs free</vt:lpstr>
      <vt:lpstr>Lets see some coding examples.  </vt:lpstr>
      <vt:lpstr>Constructors</vt:lpstr>
      <vt:lpstr>Types of constructors</vt:lpstr>
      <vt:lpstr>Copy constructor vs assignment operator</vt:lpstr>
      <vt:lpstr>Deep copy vs shallow copy</vt:lpstr>
      <vt:lpstr>Destructor:</vt:lpstr>
      <vt:lpstr>Initializer list</vt:lpstr>
      <vt:lpstr>Rule of three</vt:lpstr>
      <vt:lpstr>Example</vt:lpstr>
      <vt:lpstr>Function pointers</vt:lpstr>
      <vt:lpstr>POINTERS TO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CS-2001 Data Structures</dc:title>
  <dc:creator>Mubashra.Fayyaz</dc:creator>
  <cp:lastModifiedBy>hp</cp:lastModifiedBy>
  <cp:revision>7</cp:revision>
  <dcterms:created xsi:type="dcterms:W3CDTF">2021-09-08T04:02:58Z</dcterms:created>
  <dcterms:modified xsi:type="dcterms:W3CDTF">2021-09-09T03:02:42Z</dcterms:modified>
</cp:coreProperties>
</file>