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685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 Black" pitchFamily="34" charset="0"/>
                <a:cs typeface="Arial" pitchFamily="34" charset="0"/>
              </a:rPr>
              <a:t>Software Construction and Development</a:t>
            </a:r>
            <a:endParaRPr lang="en-US" sz="2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6600" y="6019800"/>
            <a:ext cx="1981200" cy="381000"/>
          </a:xfrm>
        </p:spPr>
        <p:txBody>
          <a:bodyPr>
            <a:normAutofit lnSpcReduction="10000"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Garamond" pitchFamily="18" charset="0"/>
              </a:rPr>
              <a:t>1/10</a:t>
            </a:r>
            <a:endParaRPr lang="en-US" sz="2000" b="1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45327" y="1108364"/>
            <a:ext cx="4419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Documentation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14400" y="5070764"/>
            <a:ext cx="4419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chemeClr val="tx1"/>
                </a:solidFill>
                <a:latin typeface="Garamond" pitchFamily="18" charset="0"/>
              </a:rPr>
              <a:t>Dr. Malik </a:t>
            </a:r>
            <a:r>
              <a:rPr lang="en-US" sz="2000" b="1" dirty="0" err="1" smtClean="0">
                <a:solidFill>
                  <a:schemeClr val="tx1"/>
                </a:solidFill>
                <a:latin typeface="Garamond" pitchFamily="18" charset="0"/>
              </a:rPr>
              <a:t>Daler</a:t>
            </a:r>
            <a:r>
              <a:rPr lang="en-US" sz="2000" b="1" dirty="0" smtClean="0">
                <a:solidFill>
                  <a:schemeClr val="tx1"/>
                </a:solidFill>
                <a:latin typeface="Garamond" pitchFamily="18" charset="0"/>
              </a:rPr>
              <a:t> Ali </a:t>
            </a:r>
            <a:r>
              <a:rPr lang="en-US" sz="2000" b="1" dirty="0" err="1" smtClean="0">
                <a:solidFill>
                  <a:schemeClr val="tx1"/>
                </a:solidFill>
                <a:latin typeface="Garamond" pitchFamily="18" charset="0"/>
              </a:rPr>
              <a:t>Awan</a:t>
            </a:r>
            <a:endParaRPr lang="en-US" sz="2000" b="1" dirty="0">
              <a:solidFill>
                <a:schemeClr val="tx1"/>
              </a:solidFill>
              <a:latin typeface="Garamond" pitchFamily="18" charset="0"/>
            </a:endParaRPr>
          </a:p>
        </p:txBody>
      </p:sp>
      <p:pic>
        <p:nvPicPr>
          <p:cNvPr id="4098" name="Picture 2" descr="E:\IUB Department\Dr. Daler Ali\Software Engineering Department\Courses\5th Semester\Software Construction and Development\thumnai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927" y="1565564"/>
            <a:ext cx="7010400" cy="3505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62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685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 Black" pitchFamily="34" charset="0"/>
                <a:cs typeface="Arial" pitchFamily="34" charset="0"/>
              </a:rPr>
              <a:t>UML Diagram</a:t>
            </a:r>
            <a:endParaRPr lang="en-US" sz="2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6600" y="6019800"/>
            <a:ext cx="1981200" cy="381000"/>
          </a:xfrm>
        </p:spPr>
        <p:txBody>
          <a:bodyPr>
            <a:normAutofit lnSpcReduction="10000"/>
          </a:bodyPr>
          <a:lstStyle/>
          <a:p>
            <a:r>
              <a:rPr lang="en-US" sz="2000" b="1" smtClean="0">
                <a:solidFill>
                  <a:schemeClr val="tx1"/>
                </a:solidFill>
                <a:latin typeface="Garamond" pitchFamily="18" charset="0"/>
              </a:rPr>
              <a:t>10/10</a:t>
            </a:r>
            <a:endParaRPr lang="en-US" sz="2000" b="1" dirty="0">
              <a:solidFill>
                <a:schemeClr val="tx1"/>
              </a:solidFill>
              <a:latin typeface="Garamond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7286625" cy="44672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302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685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 Black" pitchFamily="34" charset="0"/>
                <a:cs typeface="Arial" pitchFamily="34" charset="0"/>
              </a:rPr>
              <a:t>A Quick Glance on Diagram list</a:t>
            </a:r>
            <a:endParaRPr lang="en-US" sz="2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6600" y="6019800"/>
            <a:ext cx="1981200" cy="381000"/>
          </a:xfrm>
        </p:spPr>
        <p:txBody>
          <a:bodyPr>
            <a:normAutofit lnSpcReduction="10000"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Garamond" pitchFamily="18" charset="0"/>
              </a:rPr>
              <a:t>2/10</a:t>
            </a:r>
            <a:endParaRPr lang="en-US" sz="2000" b="1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95400" y="1752600"/>
            <a:ext cx="64008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Flowchart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Context Diagram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Diagram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Flow Diagram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Entity Relationship Diagram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Sequence Diagram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Case Diagram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Activity Diagram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Diagram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12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685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 Black" pitchFamily="34" charset="0"/>
                <a:cs typeface="Arial" pitchFamily="34" charset="0"/>
              </a:rPr>
              <a:t>Flowchart</a:t>
            </a:r>
            <a:endParaRPr lang="en-US" sz="2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6600" y="6019800"/>
            <a:ext cx="1981200" cy="381000"/>
          </a:xfrm>
        </p:spPr>
        <p:txBody>
          <a:bodyPr>
            <a:normAutofit lnSpcReduction="10000"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Garamond" pitchFamily="18" charset="0"/>
              </a:rPr>
              <a:t>3/10</a:t>
            </a:r>
            <a:endParaRPr lang="en-US" sz="2000" b="1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1000" y="1066800"/>
            <a:ext cx="2895600" cy="420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Purpose: A flowchart visually represents the logic of a process, showing different steps with arrows connecting them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Case: Used in algorithm design, process modeling, and decision-making structures.</a:t>
            </a:r>
            <a:endPara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85800"/>
            <a:ext cx="5410200" cy="407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49250"/>
              </p:ext>
            </p:extLst>
          </p:nvPr>
        </p:nvGraphicFramePr>
        <p:xfrm>
          <a:off x="381000" y="4648201"/>
          <a:ext cx="8382000" cy="1828800"/>
        </p:xfrm>
        <a:graphic>
          <a:graphicData uri="http://schemas.openxmlformats.org/drawingml/2006/table">
            <a:tbl>
              <a:tblPr/>
              <a:tblGrid>
                <a:gridCol w="4191000"/>
                <a:gridCol w="4191000"/>
              </a:tblGrid>
              <a:tr h="33528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Meaning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/>
                        <a:t>🟩 </a:t>
                      </a:r>
                      <a:r>
                        <a:rPr lang="en-US" b="1" dirty="0"/>
                        <a:t>Terminator</a:t>
                      </a:r>
                      <a:r>
                        <a:rPr lang="en-US" dirty="0"/>
                        <a:t> (Start/End)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Oval shape for </a:t>
                      </a:r>
                      <a:r>
                        <a:rPr lang="en-US" b="1" dirty="0"/>
                        <a:t>Start/End</a:t>
                      </a:r>
                      <a:r>
                        <a:rPr lang="en-US" dirty="0"/>
                        <a:t> points.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/>
                        <a:t>⬜ </a:t>
                      </a:r>
                      <a:r>
                        <a:rPr lang="en-US" b="1" dirty="0"/>
                        <a:t>Process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Rectangle for </a:t>
                      </a:r>
                      <a:r>
                        <a:rPr lang="en-US" b="1" dirty="0"/>
                        <a:t>actions or calculations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/>
                        <a:t>🔷 </a:t>
                      </a:r>
                      <a:r>
                        <a:rPr lang="en-US" b="1" dirty="0"/>
                        <a:t>Decision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Diamond shape for </a:t>
                      </a:r>
                      <a:r>
                        <a:rPr lang="en-US" b="1" dirty="0"/>
                        <a:t>yes/no conditions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/>
                        <a:t>🔄 </a:t>
                      </a:r>
                      <a:r>
                        <a:rPr lang="en-US" b="1" dirty="0"/>
                        <a:t>Arrows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the </a:t>
                      </a:r>
                      <a:r>
                        <a:rPr lang="en-US" b="1" dirty="0"/>
                        <a:t>flow of control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7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685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 Black" pitchFamily="34" charset="0"/>
                <a:cs typeface="Arial" pitchFamily="34" charset="0"/>
              </a:rPr>
              <a:t>Context Diagram</a:t>
            </a:r>
            <a:endParaRPr lang="en-US" sz="2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6600" y="6019800"/>
            <a:ext cx="1981200" cy="381000"/>
          </a:xfrm>
        </p:spPr>
        <p:txBody>
          <a:bodyPr>
            <a:normAutofit lnSpcReduction="10000"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Garamond" pitchFamily="18" charset="0"/>
              </a:rPr>
              <a:t>4/10</a:t>
            </a:r>
            <a:endParaRPr lang="en-US" sz="2000" b="1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3127" y="1524000"/>
            <a:ext cx="3117274" cy="4495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sz="1600" dirty="0">
                <a:solidFill>
                  <a:schemeClr val="tx1"/>
                </a:solidFill>
              </a:rPr>
              <a:t>Purpose: Shows the entire system as a single process and how external entities (users, other systems) interact with it.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Use Case: Helps define system scope and boundaries before breaking it into smaller components.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43477"/>
            <a:ext cx="5867400" cy="4776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313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685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 Black" pitchFamily="34" charset="0"/>
                <a:cs typeface="Arial" pitchFamily="34" charset="0"/>
              </a:rPr>
              <a:t>System Diagram</a:t>
            </a:r>
            <a:endParaRPr lang="en-US" sz="2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6600" y="6019800"/>
            <a:ext cx="1981200" cy="381000"/>
          </a:xfrm>
        </p:spPr>
        <p:txBody>
          <a:bodyPr>
            <a:normAutofit lnSpcReduction="10000"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Garamond" pitchFamily="18" charset="0"/>
              </a:rPr>
              <a:t>5/10</a:t>
            </a:r>
            <a:endParaRPr lang="en-US" sz="2000" b="1" dirty="0">
              <a:solidFill>
                <a:schemeClr val="tx1"/>
              </a:solidFill>
              <a:latin typeface="Garamond" pitchFamily="18" charset="0"/>
            </a:endParaRPr>
          </a:p>
        </p:txBody>
      </p:sp>
      <p:pic>
        <p:nvPicPr>
          <p:cNvPr id="3074" name="Picture 2" descr="E:\IUB Department\Dr. Daler Ali\Software Engineering Department\Courses\5th Semester\Software Construction and Development\example-2-system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85800"/>
            <a:ext cx="7848600" cy="4528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8154" y="3178419"/>
            <a:ext cx="4367646" cy="33733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Purpose: Represents the major components of a system and their relationships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 </a:t>
            </a:r>
            <a:r>
              <a:rPr lang="en-US" dirty="0"/>
              <a:t>Case: Used to plan high-level software architecture</a:t>
            </a:r>
            <a:r>
              <a:rPr lang="en-US" dirty="0" smtClean="0"/>
              <a:t>. Example</a:t>
            </a:r>
            <a:r>
              <a:rPr lang="en-US" dirty="0"/>
              <a:t>: E-Commerce System </a:t>
            </a:r>
            <a:r>
              <a:rPr lang="en-US" dirty="0" smtClean="0"/>
              <a:t>Diagram Components</a:t>
            </a:r>
            <a:r>
              <a:rPr lang="en-US" dirty="0"/>
              <a:t>: Frontend (Website/App), Backend, Payment Gateway, </a:t>
            </a:r>
            <a:r>
              <a:rPr lang="en-US" dirty="0" smtClean="0"/>
              <a:t>Database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Arrows</a:t>
            </a:r>
            <a:r>
              <a:rPr lang="en-US" dirty="0"/>
              <a:t>: Show interaction &amp; data </a:t>
            </a:r>
            <a:r>
              <a:rPr lang="en-US" dirty="0" smtClean="0"/>
              <a:t>flow.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99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685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 Black" pitchFamily="34" charset="0"/>
                <a:cs typeface="Arial" pitchFamily="34" charset="0"/>
              </a:rPr>
              <a:t>Data Flow Diagram DFD</a:t>
            </a:r>
            <a:endParaRPr lang="en-US" sz="2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6600" y="6019800"/>
            <a:ext cx="1981200" cy="381000"/>
          </a:xfrm>
        </p:spPr>
        <p:txBody>
          <a:bodyPr>
            <a:normAutofit lnSpcReduction="10000"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Garamond" pitchFamily="18" charset="0"/>
              </a:rPr>
              <a:t>6/10</a:t>
            </a:r>
            <a:endParaRPr lang="en-US" sz="2000" b="1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95400" y="1752600"/>
            <a:ext cx="64008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E:\IUB Department\Dr. Daler Ali\Software Engineering Department\Courses\5th Semester\Software Construction and Development\image_170426695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0" t="20704" r="31720" b="20704"/>
          <a:stretch/>
        </p:blipFill>
        <p:spPr bwMode="auto">
          <a:xfrm>
            <a:off x="1447801" y="1371600"/>
            <a:ext cx="58674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78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2100"/>
            <a:ext cx="7772400" cy="685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 Black" pitchFamily="34" charset="0"/>
                <a:cs typeface="Arial" pitchFamily="34" charset="0"/>
              </a:rPr>
              <a:t>ER Diagram</a:t>
            </a:r>
            <a:endParaRPr lang="en-US" sz="2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6600" y="6019800"/>
            <a:ext cx="1981200" cy="381000"/>
          </a:xfrm>
        </p:spPr>
        <p:txBody>
          <a:bodyPr>
            <a:normAutofit lnSpcReduction="10000"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Garamond" pitchFamily="18" charset="0"/>
              </a:rPr>
              <a:t>7/10</a:t>
            </a:r>
            <a:endParaRPr lang="en-US" sz="2000" b="1" dirty="0">
              <a:solidFill>
                <a:schemeClr val="tx1"/>
              </a:solidFill>
              <a:latin typeface="Garamond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838200"/>
            <a:ext cx="5592762" cy="3702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158324"/>
              </p:ext>
            </p:extLst>
          </p:nvPr>
        </p:nvGraphicFramePr>
        <p:xfrm>
          <a:off x="457200" y="4495800"/>
          <a:ext cx="8229600" cy="146304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Meaning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🟦 </a:t>
                      </a:r>
                      <a:r>
                        <a:rPr lang="en-US" b="1" dirty="0"/>
                        <a:t>Entity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Table or object (e.g., User, Order)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🔗 </a:t>
                      </a:r>
                      <a:r>
                        <a:rPr lang="en-US" b="1" dirty="0"/>
                        <a:t>Relationship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Links between entities (e.g., Places Order)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🔶 </a:t>
                      </a:r>
                      <a:r>
                        <a:rPr lang="en-US" b="1"/>
                        <a:t>Attributes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Properties of an entity (e.g., Name, Email)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841957"/>
            <a:ext cx="2895600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Purpose: Defines how database entities relate to each other.</a:t>
            </a:r>
            <a:b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Use Case: Used in database design before actual implementation.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16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685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 Black" pitchFamily="34" charset="0"/>
                <a:cs typeface="Arial" pitchFamily="34" charset="0"/>
              </a:rPr>
              <a:t>Sequence Diagram</a:t>
            </a:r>
            <a:endParaRPr lang="en-US" sz="2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6600" y="6019800"/>
            <a:ext cx="1981200" cy="381000"/>
          </a:xfrm>
        </p:spPr>
        <p:txBody>
          <a:bodyPr>
            <a:normAutofit lnSpcReduction="10000"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Garamond" pitchFamily="18" charset="0"/>
              </a:rPr>
              <a:t>8/10</a:t>
            </a:r>
            <a:endParaRPr lang="en-US" sz="2000" b="1" dirty="0">
              <a:solidFill>
                <a:schemeClr val="tx1"/>
              </a:solidFill>
              <a:latin typeface="Garamond" pitchFamily="18" charset="0"/>
            </a:endParaRPr>
          </a:p>
        </p:txBody>
      </p:sp>
      <p:pic>
        <p:nvPicPr>
          <p:cNvPr id="8194" name="Picture 2" descr="E:\IUB Department\Dr. Daler Ali\Software Engineering Department\Courses\5th Semester\Software Construction and Development\sequenc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7" b="4642"/>
          <a:stretch/>
        </p:blipFill>
        <p:spPr bwMode="auto">
          <a:xfrm>
            <a:off x="1828800" y="1168399"/>
            <a:ext cx="5562600" cy="459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72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685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 Black" pitchFamily="34" charset="0"/>
                <a:cs typeface="Arial" pitchFamily="34" charset="0"/>
              </a:rPr>
              <a:t>Use Case Diagram</a:t>
            </a:r>
            <a:endParaRPr lang="en-US" sz="2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6600" y="6019800"/>
            <a:ext cx="1981200" cy="381000"/>
          </a:xfrm>
        </p:spPr>
        <p:txBody>
          <a:bodyPr>
            <a:normAutofit lnSpcReduction="10000"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Garamond" pitchFamily="18" charset="0"/>
              </a:rPr>
              <a:t>9/10</a:t>
            </a:r>
            <a:endParaRPr lang="en-US" sz="2000" b="1" dirty="0">
              <a:solidFill>
                <a:schemeClr val="tx1"/>
              </a:solidFill>
              <a:latin typeface="Garamond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799"/>
            <a:ext cx="563880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050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259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Software Construction and Development</vt:lpstr>
      <vt:lpstr>A Quick Glance on Diagram list</vt:lpstr>
      <vt:lpstr>Flowchart</vt:lpstr>
      <vt:lpstr>Context Diagram</vt:lpstr>
      <vt:lpstr>System Diagram</vt:lpstr>
      <vt:lpstr>Data Flow Diagram DFD</vt:lpstr>
      <vt:lpstr>ER Diagram</vt:lpstr>
      <vt:lpstr>Sequence Diagram</vt:lpstr>
      <vt:lpstr>Use Case Diagram</vt:lpstr>
      <vt:lpstr>UML Diagram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Construction and Development</dc:title>
  <dc:creator>SAEEDCOMPUTERS</dc:creator>
  <cp:lastModifiedBy>SAEEDCOMPUTERS</cp:lastModifiedBy>
  <cp:revision>20</cp:revision>
  <dcterms:created xsi:type="dcterms:W3CDTF">2006-08-16T00:00:00Z</dcterms:created>
  <dcterms:modified xsi:type="dcterms:W3CDTF">2025-03-16T17:27:27Z</dcterms:modified>
</cp:coreProperties>
</file>