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1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698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6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31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806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1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5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4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1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72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4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6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72FE-6ECD-4E09-A62F-70AAFD412495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743AA1-B688-4A35-A0E4-AEDCBDE08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3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287" y="-299808"/>
            <a:ext cx="8984974" cy="2460575"/>
          </a:xfrm>
        </p:spPr>
        <p:txBody>
          <a:bodyPr/>
          <a:lstStyle/>
          <a:p>
            <a:pPr algn="ctr"/>
            <a:r>
              <a:rPr lang="en-US" sz="4200" smtClean="0">
                <a:solidFill>
                  <a:srgbClr val="FF0000"/>
                </a:solidFill>
              </a:rPr>
              <a:t>Forward Gravity modelling of 2D arbitrary-shaped bodies</a:t>
            </a:r>
            <a:endParaRPr lang="en-IN" sz="420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518" y="3255290"/>
            <a:ext cx="3824577" cy="2644165"/>
          </a:xfrm>
        </p:spPr>
        <p:txBody>
          <a:bodyPr>
            <a:normAutofit/>
          </a:bodyPr>
          <a:lstStyle/>
          <a:p>
            <a:pPr algn="ctr"/>
            <a:r>
              <a:rPr lang="en-US" sz="2000" smtClean="0">
                <a:solidFill>
                  <a:srgbClr val="FF0000"/>
                </a:solidFill>
              </a:rPr>
              <a:t>Project By :</a:t>
            </a:r>
          </a:p>
          <a:p>
            <a:pPr algn="ctr"/>
            <a:r>
              <a:rPr lang="en-US" sz="2000" smtClean="0">
                <a:solidFill>
                  <a:srgbClr val="FF0000"/>
                </a:solidFill>
              </a:rPr>
              <a:t>Arindam Barman(23N0012</a:t>
            </a:r>
            <a:r>
              <a:rPr lang="en-US" sz="2000" smtClean="0">
                <a:solidFill>
                  <a:srgbClr val="FF0000"/>
                </a:solidFill>
              </a:rPr>
              <a:t>)</a:t>
            </a:r>
            <a:endParaRPr lang="en-US" sz="20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Inversion of a real gravity data using Least-square method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683" y="1930400"/>
            <a:ext cx="2702146" cy="1075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78" y="3266649"/>
            <a:ext cx="7194669" cy="304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 for least-square Inversion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9" y="1491722"/>
            <a:ext cx="8028630" cy="4792701"/>
          </a:xfrm>
        </p:spPr>
      </p:pic>
    </p:spTree>
    <p:extLst>
      <p:ext uri="{BB962C8B-B14F-4D97-AF65-F5344CB8AC3E}">
        <p14:creationId xmlns:p14="http://schemas.microsoft.com/office/powerpoint/2010/main" val="116842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Estimated depth for various initial guess</a:t>
            </a:r>
            <a:endParaRPr lang="en-IN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8028" y="1848751"/>
            <a:ext cx="4657640" cy="375699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5668" y="2069696"/>
            <a:ext cx="4701732" cy="30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392" y="209005"/>
            <a:ext cx="5283199" cy="469899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0865" y="1743968"/>
            <a:ext cx="4184650" cy="233729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240865" y="4379099"/>
            <a:ext cx="4605866" cy="2310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47733" y="1439333"/>
            <a:ext cx="4529667" cy="33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4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Non-linear </a:t>
            </a:r>
            <a:r>
              <a:rPr lang="en-IN"/>
              <a:t>Gravity Inversion of </a:t>
            </a:r>
            <a:r>
              <a:rPr lang="en-IN" smtClean="0"/>
              <a:t>synthetically </a:t>
            </a:r>
            <a:r>
              <a:rPr lang="en-IN"/>
              <a:t>generated data for a sedimentary basin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6" y="2056471"/>
            <a:ext cx="4214225" cy="312447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67" y="2193301"/>
            <a:ext cx="4083665" cy="28508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734" y="5443843"/>
            <a:ext cx="892386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inversion we compute the depth of the prisms that best fits the observed gravity anomaly.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0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Synthetically generated data of the basin</a:t>
            </a:r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74" y="2008188"/>
            <a:ext cx="578515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220134"/>
            <a:ext cx="8596668" cy="1320800"/>
          </a:xfrm>
        </p:spPr>
        <p:txBody>
          <a:bodyPr/>
          <a:lstStyle/>
          <a:p>
            <a:r>
              <a:rPr lang="en-IN"/>
              <a:t>Comparison between observed and predicted gravity anomaly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548" y="1930400"/>
            <a:ext cx="6300640" cy="4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2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addition of noise</a:t>
            </a:r>
            <a:endParaRPr lang="en-IN"/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4" y="1648741"/>
            <a:ext cx="4093633" cy="26658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3000" y="4893733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</a:t>
            </a:r>
            <a:endParaRPr lang="en-IN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7" y="1702182"/>
            <a:ext cx="4506999" cy="2572713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11" y="4643861"/>
            <a:ext cx="5731510" cy="21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67" y="491067"/>
            <a:ext cx="8596668" cy="1320800"/>
          </a:xfrm>
        </p:spPr>
        <p:txBody>
          <a:bodyPr/>
          <a:lstStyle/>
          <a:p>
            <a:r>
              <a:rPr lang="en-US" smtClean="0"/>
              <a:t>References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30856"/>
            <a:ext cx="10507133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600" b="1" smtClean="0"/>
              <a:t>1. “Rapid </a:t>
            </a:r>
            <a:r>
              <a:rPr lang="en-US" sz="1600" b="1"/>
              <a:t>Gravity </a:t>
            </a:r>
            <a:r>
              <a:rPr lang="en-US" sz="1600" b="1" smtClean="0"/>
              <a:t>Computations for Two-Dimensional Bodies with </a:t>
            </a:r>
            <a:r>
              <a:rPr lang="en-US" sz="1600" b="1"/>
              <a:t>Application to the Mendocino </a:t>
            </a:r>
            <a:endParaRPr lang="en-US" sz="1600" b="1" smtClean="0"/>
          </a:p>
          <a:p>
            <a:pPr marL="0" indent="0">
              <a:buNone/>
            </a:pPr>
            <a:r>
              <a:rPr lang="en-US" sz="1600" b="1" smtClean="0"/>
              <a:t>Submarine </a:t>
            </a:r>
            <a:r>
              <a:rPr lang="en-US" sz="1600" b="1"/>
              <a:t>Fracture </a:t>
            </a:r>
            <a:r>
              <a:rPr lang="en-US" sz="1600" b="1" smtClean="0"/>
              <a:t>Zone” by </a:t>
            </a:r>
            <a:r>
              <a:rPr lang="en-IN" sz="1600" b="1" smtClean="0"/>
              <a:t>MANIK TALWANI, J L AMAR WORAZEL AND  MARK LANDISMAN</a:t>
            </a:r>
          </a:p>
          <a:p>
            <a:pPr marL="0" indent="0">
              <a:buNone/>
            </a:pPr>
            <a:r>
              <a:rPr lang="en-US" sz="1600" b="1" smtClean="0"/>
              <a:t>2. google.com</a:t>
            </a:r>
            <a:endParaRPr lang="en-IN" sz="1600"/>
          </a:p>
          <a:p>
            <a:pPr marL="0" indent="0">
              <a:buNone/>
            </a:pP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881101" y="41910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mtClean="0">
                <a:latin typeface="Algerian" panose="04020705040A02060702" pitchFamily="82" charset="0"/>
              </a:rPr>
              <a:t>THANK YOU</a:t>
            </a:r>
            <a:endParaRPr lang="en-IN" sz="540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1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88" y="180229"/>
            <a:ext cx="8596668" cy="1320800"/>
          </a:xfrm>
        </p:spPr>
        <p:txBody>
          <a:bodyPr/>
          <a:lstStyle/>
          <a:p>
            <a:r>
              <a:rPr lang="en-US" smtClean="0"/>
              <a:t>Forward modeling of gravity anomaly for 2-D bodies 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88" y="1622067"/>
            <a:ext cx="8596668" cy="5434716"/>
          </a:xfrm>
        </p:spPr>
        <p:txBody>
          <a:bodyPr/>
          <a:lstStyle/>
          <a:p>
            <a:r>
              <a:rPr lang="en-US" smtClean="0"/>
              <a:t>Algorithm : Vertical component of gravity is computed by approximating </a:t>
            </a:r>
            <a:r>
              <a:rPr lang="en-US"/>
              <a:t>t</a:t>
            </a:r>
            <a:r>
              <a:rPr lang="en-US" smtClean="0"/>
              <a:t>he </a:t>
            </a:r>
            <a:r>
              <a:rPr lang="en-US"/>
              <a:t>periphery of any </a:t>
            </a:r>
            <a:r>
              <a:rPr lang="en-US" smtClean="0"/>
              <a:t>2-D body closely </a:t>
            </a:r>
            <a:r>
              <a:rPr lang="en-US"/>
              <a:t>by a </a:t>
            </a:r>
            <a:r>
              <a:rPr lang="en-US" smtClean="0"/>
              <a:t>n-sided polygon.</a:t>
            </a:r>
          </a:p>
          <a:p>
            <a:pPr marL="0" indent="0">
              <a:buNone/>
            </a:pPr>
            <a:r>
              <a:rPr lang="en-US" smtClean="0"/>
              <a:t>                                                                 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                                                      The vertical component of gravity </a:t>
            </a:r>
          </a:p>
          <a:p>
            <a:pPr marL="0" indent="0">
              <a:buNone/>
            </a:pPr>
            <a:r>
              <a:rPr lang="en-US" smtClean="0"/>
              <a:t>                                                             </a:t>
            </a:r>
          </a:p>
          <a:p>
            <a:pPr marL="0" indent="0">
              <a:buNone/>
            </a:pPr>
            <a:r>
              <a:rPr lang="en-US" smtClean="0"/>
              <a:t>                                                                                                       where,</a:t>
            </a:r>
            <a:endParaRPr lang="en-US"/>
          </a:p>
          <a:p>
            <a:pPr marL="0" indent="0">
              <a:buNone/>
            </a:pPr>
            <a:r>
              <a:rPr lang="en-US" smtClean="0"/>
              <a:t>                                                                    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                                                                      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03" y="2647777"/>
            <a:ext cx="3785390" cy="3498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923" y="3790929"/>
            <a:ext cx="1832500" cy="6061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5485" y="3814786"/>
            <a:ext cx="1558884" cy="606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968" y="4746930"/>
            <a:ext cx="3492409" cy="747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803" y="6365411"/>
            <a:ext cx="689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Source :</a:t>
            </a:r>
            <a:r>
              <a:rPr lang="en-US" sz="1200"/>
              <a:t>Rapid Gravity </a:t>
            </a:r>
            <a:r>
              <a:rPr lang="en-US" sz="1200" smtClean="0"/>
              <a:t>Computations for Two-Dimensional Bodies….Talwani et al.</a:t>
            </a:r>
            <a:endParaRPr lang="en-IN" sz="1200"/>
          </a:p>
        </p:txBody>
      </p:sp>
      <p:sp>
        <p:nvSpPr>
          <p:cNvPr id="10" name="Rectangle 9"/>
          <p:cNvSpPr/>
          <p:nvPr/>
        </p:nvSpPr>
        <p:spPr>
          <a:xfrm>
            <a:off x="670803" y="6365411"/>
            <a:ext cx="5583693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9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polygon approximation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Total vertical component of gravity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69" y="2638886"/>
            <a:ext cx="2340470" cy="637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54" y="3713145"/>
            <a:ext cx="3507805" cy="12886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85139" y="2759114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and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0463" y="2638886"/>
            <a:ext cx="1884459" cy="6370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612098" y="3713145"/>
            <a:ext cx="3768918" cy="1407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33" y="3612008"/>
            <a:ext cx="3314834" cy="27795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21876" y="3653633"/>
            <a:ext cx="3575304" cy="2797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21328"/>
            <a:ext cx="10103993" cy="1320800"/>
          </a:xfrm>
        </p:spPr>
        <p:txBody>
          <a:bodyPr>
            <a:normAutofit/>
          </a:bodyPr>
          <a:lstStyle/>
          <a:p>
            <a:r>
              <a:rPr lang="en-US" sz="3400" smtClean="0"/>
              <a:t>Synthetic gravity anomaly for spherical shaped body</a:t>
            </a:r>
            <a:endParaRPr lang="en-IN" sz="340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057" y="1930400"/>
            <a:ext cx="2723816" cy="1215136"/>
          </a:xfrm>
          <a:prstGeom prst="rect">
            <a:avLst/>
          </a:prstGeom>
        </p:spPr>
      </p:pic>
      <p:sp>
        <p:nvSpPr>
          <p:cNvPr id="9" name="AutoShape 2" descr="data:image/png;base64,iVBORw0KGgoAAAANSUhEUgAAAioAAAGwCAYAAACHJU4LAAAAOXRFWHRTb2Z0d2FyZQBNYXRwbG90bGliIHZlcnNpb24zLjcuMSwgaHR0cHM6Ly9tYXRwbG90bGliLm9yZy/bCgiHAAAACXBIWXMAAA9hAAAPYQGoP6dpAABmgUlEQVR4nO3dd1gUV9sG8Hu2sBQBRaQJUhXF3ntvscSWqLF3Yz67SUyMMWp6NcYYNRqjsUejRhNLJMbepdgLSkcQEaWXZXe+P1DeEFBZ3WW23L/r4npfdofZ+1kMPJw5c44giqIIIiIiIiMkkzoAERER0ZOwUSEiIiKjxUaFiIiIjBYbFSIiIjJabFSIiIjIaLFRISIiIqPFRoWIiIiMlkLqAC9Cq9Xizp07sLe3hyAIUschIiKiMhBFERkZGfDw8IBM9vQxE5NuVO7cuQMvLy+pYxAREdFziIuLg6en51OPMelGxd7eHkBhoQ4ODno9t1qtxoEDB9CtWzcolUq9ntsUsH7Wz/ots35Lrh1g/eVVf3p6Ory8vIp+jz+NSTcqjy/3ODg4GKRRsbW1hYODg8X+Y2X9rJ/1W179llw7wPrLu/6yTNvgZFoiIiIyWmxUiIiIyGixUSEiIiKjxUaFiIiIjBYbFSIiIjJabFSIiIjIaLFRISIiIqPFRoWIiIiMFhsVIiIiMlpsVIiIiMhosVEhIiIio8VGhYiIiIyWSW9KSETmRasVkZVfgKw8DVQKGRxtlJDJnr1pGRGZLzYqRCSJAo0W52Me4HhECq4mpuN6YjrupOUWO0YmAE52Vqjl7oB6no5o4u2EVgGVoVLIJUpNROWNjQoRlavLCWlYfyoGB64m4UG2utRj5DIBGq0IrQikZObjWEQKjkWkALgNe5UCXWu74tXGnmjpV7lM28QTkelio0JEBieKIg7fvIflh2/jbFRq0eMVbZXoGOiChtUqoqabA3yd7WBvrYBKIYNaI+Jhdj4S03JxKSENF+Mf4sjNe7ibnocdoQnYEZqAep6OeL2dP3rUceMlIiIzxUaFiAzqelI6Ptlz7dGICKCQCehZ1x2vNfNCMx8nKOSlz+m3UghwcbCGi4M16ntVBOANrVZESOwD7AxLwPaQeFyMT8PkTaGo7+mIBX1qo2G1SuVXGBGVCzYqRGQQuWoNFgXfxE/HIqEVASu5DCNbemNcW1+4O9o81zllMgFNfZzQ1McJb3atgV9ORuPnE9G4EJ+G/stOYmBjT7zfOwiONko9V0NEUmGjQkR6dzkhDbO2huPm3UwAQI86bni3R014V7bT22tUrqDCrG6BGN7SG1/su4HtofHYFhKPk7fvY/FrDdDUx0lvr0VE0uE6KkSkV5vOxKL/shO4eTcTzhWssGpkEywf3livTcq/udhb45tB9fHbpJao5mSLhIc5GPzjKSz++ya0WtEgr0lE5YeNChHpRX6BFnN3XsJ7Oy9BrRHRNcgVf81oh65BruXy+k18nLBnWhu80sgTWhFY/HcEJm8KRXZ+Qbm8PhEZBhsVInph6blqjPz5DDaeiYUgAG93D8TKEY1RuYKqXHPYWyvxzaD6+PLVelDKBey7nISBK04h6T/rsxCR6WCjQkQvJCUzD0NWnsbpyFRUUCmwelQTTO4YIOn6JoOaeGHThBZwsrPClTvpGPjjScTez5YsDxE9PzYqRPTcEh7mYNCKU7hyJx2V7aywZWILdKpZPpd6nqWpjxN2TW4Nn8q2iEvNwcAfT+JWcobUsYhIR2xUiOi53E3PxdBVpxGZkoWqFW2wbVJL1KnqKHWsYrycbLH19Zao4VoBd9PzMOjH04i4y2aFyJSwUSEinaVk5mHoqtOIuZ8NL6fCJsWvSgWpY5XKxcEav05sibpVHZGalY/hq88gLpWXgYhMBRsVItJJWo4aI1afxe17WXB3tMam8S3gUfH5FnArL5XsrLBubDMEutrjbnoehv10BnfTOcGWyBSwUSGiMssv0GLS+hBcS0yHcwUVNo5vDi8nW6ljlUklOyusH9cM1ZxsEZuajZGrzyI9t/RNEYnIeLBRIaIyEUUR7+64iFOR92FnJccvY5sa7eWeJ3FxsMbG8c3hYq/CjbsZmLIpDAUardSxiOgp2KgQUZl8dzACO0ITIJcJ+GFYI9T2MK6Js2Xl5WSL1aOawkYpx9Gb97DgjysQRa5gS2Ss2KgQ0TPtv5yExX9HAAA+6lsHHQJdJE70Yup6OmLxaw0gCMCG07FYdypG6khE9ARsVIjoqW4lZ+DNreEAgDGtfTC0eTVpA+lJ99pumNOjJgDgoz+v4lx0qsSJiKg0bFSI6IkyctWYuC4EWfkatPBzwns9a0kdSa8mtPXDy/U9UKAV8X8bQ5HMO4GIjA4bFSIqlSgCc3ZeQWRK4W3IS4c2glJuXj8yBEHA5wPqooZrBdzLyMPkTaFQc3ItkVExr586RKQ3J+4K+OtqMpRyAcuHN4ZzOW8wWF7sVAqsGN4Y9ioFzkU/wLfBN6WORET/wkaFiEq4lpiBndGFPx7eeakmGnhVlDaQgflVqYAvXq0HAFh+5DZO3r4vcSIieoyNChEVk51fgBlbL6BAFNAx0Bnj2vhKHalc9KzrjiHNvCCKwNvbLyOTa8ERGQU2KkRUzKd7ryEyJRuOViI+718HgiBIHancfNC7NgJcKiA5Iw+bbsu4vgqREWCjQkRFjty8hw2nYwEAwwK0cLKzkjhR+bKxkuP7IQ2hlAu48kCG30LvSB2JyOKxUSEiAMDD7Hy8ve0CAGBki2oIdLTM0YRa7g6Y2SUAAPDJvuvcaZlIYmxUiAgAMG/XFSRn5MGvih3e6lpd6jiSGtvKB772IrLyNJj920VotZbZtBEZAzYqRIQDV5Lwx4U7kMsEfDuoAWys5FJHkpRcJmCYvwY2ShlORd7H+tNcYp9IKmxUiCxcWo4a83ZdBgBMbOeH+mZ+K3JZVbEBZnevAQD4cv91JDzMkTgRkWVio0Jk4T7fdw130/Pg52yH6Z0t+5LPfw1t6oUm3pWQla/B+zsv8S4gIgmwUSGyYCdvp2Dz2TgAwOev1IO10rIv+fyXTCbg81fqwkouw6Eb97D7Au8CIipvbFSILFR+gRbv/154yWd4i2po5uskcSLjFOBijymdCu8CWvjHVTzIypc4EZFlYaNCZKFWH49C5L0sOFdQ4e3uNaWOY9QmtfdHDdcKSM3KxzfBN6SOQ2RR2KgQWaA7D3Pw/T8RAID3etaEo41S4kTGzUohw8I+dQAAG8/E4nJCmsSJiCwHGxUiC/TJnmvIztegqU8l9G9YVeo4JqGlf2W8XN8Dogh8sOsy11YhKidsVIgszPGIFOy5lAi5TMCHfS1rL58X9V7PmrC1kiM09iF2hCVIHYfIIrBRIbIg+QVafLC7cALtiBbeqOXuIHEi0+LuaINpj27h/nzfNaTncotlIkNjo0JkQf49gXZm1xpSxzFJY1v7ws/ZDimZ+VgcHCF1HCKzx0aFyEL8ewLtnB6cQPu8rBQyLOhTGwDwy6lo3EjKkDgRkXljo0JkIT7Z+78JtAMacQLti2hXowq613aFRivig12XuWItkQFJ2qgsWLAAgiAU+3Bzc5MyEpFZOh+dij0XEyETgIV9OIFWH97vFQSVQoYzUan442Ki1HGIzJbkIyq1a9dGYmJi0celS5ekjkRkVkRRxKd7rwEABjXxQpAHJ9Dqg5eTLd7o4A+gcNPCvAKNxImIzJPkjYpCoYCbm1vRR5UqVaSORGRW9l1OQmjsQ9go5ZjFCbR6NbGdH1zsVYh/kIP1p2KkjkNklhRSB4iIiICHhwdUKhWaN2+OTz/9FH5+fqUem5eXh7y8vKLP09PTAQBqtRpqtX5vE3x8Pn2f11SwfvOoP79Ai8/3FY6mjG/jjUo28jLVZC71P6+y1q8UgBmd/fHe71fx/T8R6FffzeQnKfN7z/r//b+Gfp2yEEQJZ4Ht27cP2dnZqFGjBu7evYuPP/4Y169fx5UrV1C5cuUSxy9YsAALFy4s8fimTZtga2tbHpGJTMqRRAE7ouVwUIp4v6EGKm6OrHcaEfjyghxJOQI6eWjR11srdSQio5ednY2hQ4ciLS0NDg5PvxwtaaPyX1lZWfD398fs2bMxa9asEs+XNqLi5eWFlJSUZxaqK7VajeDgYHTt2hVKpWn/hfQ8WL/p15+eo0aXxcfxIFuNj/oE4bWmnmX+WnOo/0XoWv+hG/cwcUMYrBQyHJjeGlUr2pRDSsPg9571l0f96enpcHZ2LlOjIvmln3+zs7ND3bp1ERFR+iJKKpUKKpWqxONKpdJgb6ghz20KWL/p1r/q79t4kK1GgEsFDGnuDYVc9ylpply/PpS1/q613dHCLwanI1Ox5J9ILBrcwPDhDIzfe9ZvyPp1Obfkk2n/LS8vD9euXYO7u7vUUYhMWvyDbPx8IgpA4eJuz9OkUNkJgoD3etYCAOwMT+DuykR6JOlPr7feegtHjhxBVFQUzpw5g1dffRXp6ekYNWqUlLGITN43B24iv0CLFn5O6FTTReo4FqGeZ0X0ebS78hf7r0sdh8hsSNqoxMfHY8iQIQgMDMSAAQNgZWWF06dPw9vbW8pYRCbtyp007Hy0s+/cnkFc3K0cvd09EEq5gGMRKTh6857UcYjMgqRzVLZs2SLlyxOZpUUHbgIA+tT3QF1PR4nTWBYvJ1uMbOmD1cej8Nm+62gT4AyZjI0i0YvghWsiMxIa+wAHrydDLhMwo0t1qeNYpCkdA2CvUuBaYjr2XU6SOg6RyWOjQmRGHo+mvNKoKvyqVJA4jWWqZGeFsW18AQDf/n0TGq3RrABBZJLYqBCZiVO37+P4rRQo5QKmduJoipTGtfWFo40St5IzsftCgtRxiEwaGxUiMyCKIhYF3wAAvNa0GrycuFKzlByslZjYrnArkO/+jkCBhqvVEj0vNipEZuBoRArORT+ASiHDlE4BUschAKNb+aCynRWi72djRyhHVYieFxsVIhMniiK+OVA4mjKypTdcHawlTkQAYKdS4I0O/gCA7w5GIL+AoypEz4ONCpGJC756Fxfj02BrJcek9v5Sx6F/Gd7CGy72KiQ8zMGv5+OkjkNkktioEJkwrVbEouDCO33GtvZF5Qol98Ii6Vgr5ZjcsfBS3NJ/IpCr1kiciMj0sFEhMmF7LiXielIG7K0VmNDWT+o4VIrXmnnBw9Ead9PzsPFMrNRxiEwOGxUiE6XVivjuYOFO4xPa+sHR1nJ3ejVmKoUcUzsX3i6+/PAtZOcXSJyIyLSwUSEyUfsuJ+FWciYcrBUY3dpH6jj0FK829kQ1J1ukZOZjE0dViHTCRoXIBGm1Ir7/p3A0ZUxrXzhYczTFmCnlMkzuWDjR+cejkZyrQqQDNipEJij42l1cT8pABZUCY1v7Sh2HyqB/Q09UrWiDexl52HKWoypEZcVGhcjEiKKIJY/mpoxu5cO5KSbCSiHDpEfrqqw4Eom8Ao6qEJUFGxUiE3PoRjKu3EmHrZW8aPM7Mg0DG3vC1UGFpPRc/BYSL3UcIpPARoXIhIiiiO8O3gIAjGjpDSc7K4kTkS6slXK83q5wVGX54dtQcw8gomdio0JkQo5GpOBC3ENYK2VcN8VEDWlWDc4VrBD/IAc7w7gHENGzsFEhMhH/npsyrLk3nLkKrUmysZIXNZnLDt3izspEz8BGhchEnLp9HyExD2ClkOH1dhxNMWXDW3ijkq0S0fez8efFRKnjEBk1NipEJmLJo3VThjT1ggt3SDZpdioFxj2aCL300C1otaLEiYiMFxsVIhMQEvMApyNToZQLeJ07JJuFka184GCtwK3kTOy7nCR1HCKjxUaFyASsOHIbANC/YVV4VLSROA3pg4O1EqMfLda37PAtiCJHVYhKw0aFyMjdvJuB4Kt3IQjgaIqZGdPKBzZKOa7cScfxWylSxyEySmxUiIzc49GUl2q7wb9KBYnTkD5VsrPCa828ABSuq0JEJbFRITJi8Q+ysTv8DgBgEkdTzNL4tn5QyAScvH0f4XEPpY5DZHTYqBAZsZ+ORaFAK6J1QGXU96oodRwygKoVbdC3QVUAwAqOqhCVwEaFyEilZuVjy7nCXXbfaB8gcRoypEntC9fF+etqEm7fy5Q4DZFxYaNCZKTWnoxGrlqLulUd0TqgstRxyICqu9qjSy1XiCKw8kik1HGIjAobFSIjlJVXgF9ORgMA3ujgD0EQpA1EBvdGh8I5SDvC4pGUlitxGiLjwUaFyAhtPhuLtBw1fJ3t0L22m9RxqBw09q6EZj5OUGtErD7OURWix9ioEBmZ/AItfjoWBQB4vZ0f5DKOpliKx6Mqm87EIi1bLXEaIuPARoXIyPwenoCk9Fy42KvQv1FVqeNQOeoQWAU13eyRla/B+tPRUschMgpsVIiMiFYrFi3wNr6tL1QKucSJqDwJglA0qrLmRDRy8jUSJyKSHhsVIiNy4GoSIu9lwcFagSHNqkkdhyTQq647PCvZ4H5WPraFxEkdh0hybFSIjIQoikXLqI9s6QN7a6XEiUgKCrkME9sVrquy8mgkCjRaiRMRSYuNCpGROHX7Pi7Ep0GlkGF0ax+p45CEBjb2QmU7K8Q/yMGeS4lSxyGS1HM1KnFxcTh27Bj++usvhIaGIi8vT9+5iCzO8kdzUwY39YJzBZXEaUhKNlZyjHnUrC4/fBuiKEobiEhCZW5UYmJiMGfOHPj4+MDHxwft27dHjx490KRJEzg6OqJr167Ytm0btFoOUxLp6sqdNByLSIFcJmBCWz+p45ARGNHCB3ZWclxPysDhG/ekjkMkmTI1KtOnT0fdunURERGBDz/8EFeuXEFaWhry8/ORlJSEvXv3ok2bNpg3bx7q1auHc+fOGTo3kVlZ/WjdlB513ODlZCtxGjIGjrZKDG1eOKH6x6PcrJAsl6IsB1lZWeH27duoUqVKiedcXFzQqVMndOrUCfPnz8fevXsRExODpk2b6j0skTlKTMvB7gt3AKBoEiURAIxp7Ys1J6JxOjIVF+Mfop5nRakjEZW7Mo2ofPXVV6U2KaXp2bMnXn311RcKRWRJ1p6MRoFWRDNfJ/4iomI8Ktrg5foeAIBVj0bdiCwN7/ohklBmXgE2nYkFAEzk3BQqxfi2vgCAvZcSEf8gW+I0ROWvTJd+GjZsWObdW0NDQ18oEJEl+fVcHDJyC+BXxQ6darpIHYeMUG0PR7QJcMbxWylYcyIa83oHSR2JqFyVqVHp16+fgWMQWZ4CjRY/Hy8czh/fxg8ybj5ITzC+rS+O30rBlrOxmNa5OhxtuBggWY4yNSrz5883dA4ii7PvchISHuagsp0VBnDzQXqK9jWqINDVHjfuZmDz2VhMau8vdSSicsM5KkQSEEURq45FAgBGtPSGtZKbD9KTCYJQNFdlzYko5BdwvSqyHDo3KhqNBl9//TWaNWsGNzc3ODk5Ffsgomc7G5WKi4+Wyx/RwlvqOGQC+jTwgIu9CnfT8/DHo9vZiSyBzo3KwoULsWjRIgwaNAhpaWmYNWsWBgwYAJlMhgULFhggIpH5eTya8kpjT1TmcvlUBiqFvGgPqFXHIrmsPlkMnRuVjRs3YtWqVXjrrbegUCgwZMgQ/PTTT/jggw9w+vRpQ2QkMiu372Xi72vJAIBxbXwlTkOmZFgzb9g+Wlb/WESK1HGIyoXOjUpSUhLq1q0LAKhQoQLS0tIAAL1798aePXv0m47IDP30aOGuLrVc4V+lgsRpyJQ42ioxuKkXgP+NyhGZO50bFU9PTyQmFm47HhAQgAMHDgAAzp07B5WKQ9hET5OSmYcdofEAgAltOZpCuhvb2hcyATgWkYJrielSxyEyOJ0blf79++PgwYMACjcrnDdvHqpXr46RI0di7Nixeg9IZE7Wn4pBXoEW9T0d0cyXk89Jd15OtuhZ1x0AR1XIMpRpHZV/+/zzz4v+/6uvvgpPT0+cPHkSAQEB6NOnj17DEZmTXLUG60/HAADGt/Ur82rPRP81oa0f/ryYiN3hd/B290C4O9pIHYnIYHRuVP6rRYsWaNGihT6yEJm17aHxSM3KR9WKNuhRx03qOGTC6ntVRDNfJ5yNSsXak9GY06OW1JGIDKbMjYpWq8WVK1eKJtKuWLEC+fn5Rc/L5XK88cYbkMm4hhzRf2m1IlY/mkQ7ro0vFHL+d0IvZmJbP5yNSsWm07GY0jEA9tZcVp/MU5kblS1btuDHH3/EkSNHAABvv/02KlasCIWi8BQpKSmwtrbGuHHjDJOUyIQdvJ6MyJQs2FsrMOjRXRtEL6JTTRf4VbFD5L0s/HouDuO5+zaZqTL/WbdmzRpMmjSp2GNHjhxBVFQUoqKi8NVXX2HDhg16D0hkDh5PehzW3BsVVC98xZUIMpmACY+akzUnolGg4bL6ZJ7K3Khcu3YNQUFP3l68ffv2uHDhgl5CEZmTC3EPcTYqFQqZgNGtfKSOQ2akf8OqcK5ghYSHOdh7OUnqOEQGUeZGJSUlBRUq/G9xqsjISPj4+BR9rlQqkZWVpddwRObg8WhKnwYecHO0ljgNmRNrpRwjW/oAAFYevc1l9ckslblRcXV1xY0bN4o+r1KlSrGJs9euXYObG+9kIPq3uNRs7L1UuEDi+DacQ0D6N7yFN6yVMlxOSMfpyFSp4xDpXZkblc6dO+OTTz4p9TlRFPHZZ5+hc+fOegtGZA7WnIiGVgTaVndGkIeD1HHIDDnZWWFgYy6rT+arzI3K3LlzcfnyZTRv3hzbtm3DhQsXcPHiRWzduhXNmzfHlStX8N577xkyK5FJSctR49dzsQDAOzLIoMa18YUgAP9cT0bE3Qyp4xDpVZkbFX9/fwQHByMjIwODBw9Go0aN0LBhQ7z22mvIzMzEgQMHEBAQYMisRCZl89lYZOVrEOhqj3bVnaWOQ2bMx9kO3YJcAQCrj0dJnIZIv3RadapZs2a4evUqQkNDsXnzZmzevBkhISG4evUqmjdv/kJBPvvsMwiCgBkzZrzQeYiMQX6BFmtOFP7CGN/Wl8vlk8FNbFc4arcjNAH3MvIkTkOkP8+1oEODBg3QoEEDvYU4d+4cVq5ciXr16untnERS+vPiHdxNz4OLvQp9GnhIHYcsQGNvJzSsVhFhsQ+x/lQ0ZnULlDoSkV7o3KiIoojffvsNhw4dQnJyMrTa4osM7dixQ6fzZWZmYtiwYVi1ahU+/vhjXeMQGR1RFLHyaOGkxlGtfKBSyCVORJZiYls/vLExFOtPx+CNDgGwseK/PTJ9Ojcq06dPx8qVK9GxY0e4urq+8JD25MmT0atXL3Tp0uWZjUpeXh7y8v43pJmeng4AUKvVUKvVL5Tjvx6fT9/nNRWs//nrP3H7Pq4nZcDWSo5BjTxM8j3k99806+9YozK8Ktkg7kEOfj0Xg2HNdN+uwVRr1xfWXz7163J+QdRxhSAnJyds2LABPXv21DnYf23ZsgWffPIJzp07B2tra3To0AENGjTA4sWLSz1+wYIFWLhwYYnHN23aBFtb2xfOQ6QPy6/KcD1NhnZuWrziy2XNqXwdTRSwPVoOZ2sRcxtoIOP0KDJC2dnZGDp0KNLS0uDg8PSlG3QeUXF0dISf34vfahkXF4fp06fjwIEDsLYu22qdc+bMwaxZs4o+T09Ph5eXF7p16/bMQnWlVqsRHByMrl27Qqm0vF1JWf/z1X/zbgaunzoFmQDMH9IO1ZxMs4Hm99906++QX4C/vz6KlJwCqHyboGuQi05fb8q16wPrL5/6H18RKQudG5XHoxo///wzbGxsdP3yIiEhIUhOTkbjxo2LHtNoNDh69CiWLl2KvLw8yOXFr6+qVCqoVKoS51IqlQZ7Qw15blPA+nWrf82pOABAjzru8Hd1NFSscsPvv+nV76hUYngLb/xw6DZ+PhmDnvWrPtd5TLF2fWL9hq1fl3Pr3KgMHDgQmzdvhouLC3x8fEq8WGhoaJnO07lzZ1y6dKnYY2PGjEHNmjXxzjvvlGhSiIxdcnoudoUnACi8JZlIKqNa+mDV0Sicj3mA0NgHaFStktSRiJ6bzo3K6NGjERISguHDh7/QZFp7e3vUqVOn2GN2dnaoXLlyiceJTMHak9FQa0Q09amEhvzFQBJycbBGnwYe+C0kHj8di8SyYY2f/UVERkrnRmXPnj3466+/0KZNG0PkITJJWXkF2HiGy+WT8ZjQ1g+/hcRj/+UkxN7PRrXKpjlfikinlWkBwMvLS+8TVx87fPjwE+/4ITJm287HIS1HDV9nO3Sp5Sp1HCIEutmjXY0q0IrAzye4rD6ZLp0blW+++QazZ89GdHS0AeIQmR6NVsTqR78IxrbxhZz3g5KRmPhodG/r+Tg8zM6XOA3R89H50s/w4cORnZ0Nf39/2NralphMm5qaqrdwRKbgrytJiEvNQSVbJV5t5Cl1HKIirQMqo6abPa4nZWDjmVhM7siNY8n06Nyo8NIM0f/8e7n8ES28uWQ5GRVBEDCxnR9mbb2AX05GY3xbX27pQCZH50Zl1KhRhshBZJJCYh4gPO4hrBQyjGjpI3UcohJ61/PAF/uv4256HnaH38HAJrovq08kpTLNUcnKytLppLoeT2SqVh0rHE0Z0LAqqtiXXIyQSGpWChnGtC5c1+enY1HQcdcUIsmVqVEJCAjAp59+ijt37jzxGFEUERwcjB49emDJkiV6C0hkrCLvZeLA1bsAuMAbGbchzarBzkqOG3czcDQiReo4RDop06Wfw4cP4/3338fChQvRoEEDNGnSBB4eHrC2tsaDBw9w9epVnDp1CkqlEnPmzMHEiRMNnZtIcquPR0EUgS61XBDgYi91HKIncrRRYnDTavj5RBR+OhaJ9jWqSB2JqMzK1KgEBgZi27ZtiI+Px7Zt23D06FGcPHkSOTk5cHZ2RsOGDbFq1Sr07NkTMpnOdzwTmZyUzDz8FhIPoHBhLSJjN6a1D9aejMKxiBRcvZOOIA/DrIdFpG86Tab19PTEzJkzMXPmTEPlITIJ60/FIK9Ai/qejmjm6yR1HKJn8nKyRc+67vjzYiJ+Oh6JRYMaSB2JqEw4/EGko5x8DdafjgEATGzn/9z7XRGVt8ejf7vD7yApLVfiNERlw0aFSEe/hcYjNSsfXk426F6by+WT6ajvVRHNfJ1QoBWx9mS01HGIyoSNCpEONFoRqx/dkjyutS8Ucv4nRKbl8ajKxjMxyMwrkDgN0bPxpyyRDoKvJiH6fjYcbZQY1JQLZ5Hp6VzTBX7OdsjILcDWc3FSxyF6JjYqRDr493L5tlY6L+xMJDmZTMC4R+v+rD4ehQKNVuJERE+nc6Pi4+ODDz/8ELGxsYbIQ2S0QmJSERr7EFZyGUa28pY6DtFze6WRJ5zsrJDwMAf7ryRJHYfoqXRuVN58803s2rULfn5+6Nq1K7Zs2YK8vDxDZCMyKj8eebRcfqOqcLG3ljgN0fOzVsoxokVhs73qaCSX1SejpnOjMnXqVISEhCAkJARBQUGYNm0a3N3dMWXKFISGhhoiI5HkIu9lIvgal8sn8zGipTdUChkuxKfhXPQDqeMQPdFzz1GpX78+vvvuOyQkJGD+/Pn46aef0LRpU9SvXx8///wzO3QyKz89Wi6/c00ul0/mwbmCCgMaeQL439wrImP03I2KWq3G1q1b0adPH7z55pto0qQJfvrpJwwaNAhz587FsGHD9JmTSDIpmXnY/mi5/IntuFw+mY/Ho4MHr9/F7XuZEqchKp3Oty2EhoZizZo12Lx5M+RyOUaMGIFvv/0WNWvWLDqmW7duaNeunV6DEkllHZfLJzPlX6UCutRywd/XkrH6eBQ+7V9X6khEJeg8otK0aVNERERg+fLliI+Px9dff12sSQGAoKAgvPbaa3oLSSSVnHwN1p+KBgBMaOfH5fLJ7DxeAG57SDzuZ/LGCDI+Oo+oREZGwtv76bdm2tnZYc2aNc8dishY7Ai/gwfZang52eCl2m5SxyHSu2a+Tqjn6YiL8WlYfzoGk9tzsjgZF51HVJ7VpBCZC60I/HwiGgCXyyfzJQhC0ajK+lMxyFVrJE5EVFyZRlQqVapU5iHv1NTUFwpEZCwupQqITc2Bo40SA5twuXwyXz3quKFqRRskPMzBjrA7qCh1IKJ/KVOjsnjxYgPHIDIuoijinzuFIygjWnjDTsXl8sl8KeQyjG/ri4V/XMXqE9GYWUPqRET/U6afvqNGjTJ0DiKjEhr7ENGZApRygcvlk0UY3NQLSw5GIDY1BxfuC+gtdSCiR17oontOTg7S09OLfRCZg9UnYgAA/Rp4cLl8sgi2VgqMbOkDAPj7joyLdpLR0LlRycrKwpQpU+Di4oIKFSqgUqVKxT6ITF3kvUz8fT0ZADCWoylkQUa18oG1Uob4LAEnIznfkIyDzo3K7Nmz8c8//2DZsmVQqVT46aefsHDhQnh4eGDdunWGyEhUrlYejYQoArUraRHgUkHqOETlxsnOCgMbFy6rv+pYtLRhiB7RuVH5448/sGzZMrz66qtQKBRo27Yt3n//fXz66afYuHGjITISlZuktFxsDy1cLr+Lh1biNETlb2wrb8gg4sTt+7ickCZ1HCLdG5XU1FT4+hYuCOTg4FB0O3KbNm1w9OhR/aYjKmc/n4iCWiOiiXdF+DlInYao/HlWskFD58L5KSuO3JY4DdFzNCp+fn6Ijo4GULhU/tatWwEUjrRUrFhRn9mIylVathobTxdOop3YlqtzkuXq/Gg0ce+lRMTcz5I4DVk6nRuVMWPG4MKFCwCAOXPmFM1VmTlzJt5++229ByQqL+tPRyMrX4NAV3t0qOEsdRwiyVS1A9pVrwytCKw6Fil1HLJwOq9iNXPmzKL/37FjR1y/fh3nz5+Hv78/6tevr9dwROUlV63BmkfL5b/RwZ+bD5LFm9jWF0cj7mPb+XjM6FIDzhVUUkciC/XCm5dUq1YNAwYMYJNCJm3b+Tjcz8qHZyUb9K7nLnUcIsk186mE+l4VkVegxdpHTTyRFJ5rXfCzZ8/i8OHDSE5OhlZb/M6IRYsW6SUYUXkp0Gjx49HC4e2J7fygkMug1nJjNrJsgiDgjfZ+mLQhFOtORWNSB39U4FYSJAGd/9V9+umneP/99xEYGAhXV9diQ+QcLidTtOdSIuIf5DxaQ4KbDxI91jXIDX7OdohMycKWs7EY/2iXZaLypHOj8t133+Hnn3/G6NGjDRCHqHyJoojlhwtvwRzTygc2VnKJExEZD7lMwMR2fnh3xyX8dCwKI1v6wErxwjMGiHSi8784mUyG1q1bGyILUbk7fOMeridlwM5KXrTPCRH9T/9GVeFir0JSei52hSdIHYcskM6NysyZM/HDDz8YIgtRuVv+aEGroc2rwdFWKXEaIuOjUsgxtk3hukI/Ho2EVsvNCql86Xzp56233kKvXr3g7++PoKAgKJXFf7jv2LFDb+GIDCkkJhVno1KhlAsY14bX3omeZGjzavjhn1u4lZyJv6/dRbfablJHIgui84jK1KlTcejQIdSoUQOVK1eGo6NjsQ8iU7H8cOGdPgMaesLN0VriNETGy8FaieEtC3cS/+HQLYgiR1Wo/Og8orJu3Tps374dvXr1MkQeonJx824G/r52F4IATGzP0RSiZxnXxhdrTkThQnwajt9KQdvqVaSORBZC5xEVJycn+Pv7GyILUbl5vNnaS7Xd4F+lgsRpiIyfcwUVXmtaDQCw9J9bEqchS6Jzo7JgwQLMnz8f2dnZhshDZHAJD3OwO/wOAGBSezbdRGX1ens/KOUCzkSl4nx0qtRxyELofOlnyZIluH37NlxdXeHj41NiMm1oaKjewhEZwo9HbqNAK6KVf2XU96oodRwik+HuaINXGnliy7k4LD10C2vHNJM6ElkAnRuVfv36GSAGUflITs/FlnNxAIApnQIkTkNkeia198fW83E4fOMeLiekoU5V3kRBhqVzozJ//nxD5CAqFyuPRiK/QIsm3pXQ0q+y1HGITI6Psx1eru+BXeF38MOhW1g+vLHUkcjMPfcOUyEhIbh27RoEQUBQUBAaNmyoz1xEenc/Mw8bz8QCKBxN4d5URM/n/zoEYFf4Hey/koRbyRkIcLGXOhKZMZ0n0yYnJ6NTp05o2rQppk2bhilTpqBx48bo3Lkz7t27Z4iMRHqx+ngUctQa1PN0RPsavLWS6HkFutmjW5ArRBFYdui21HHIzD3Xgm/p6em4cuUKUlNT8eDBA1y+fBnp6emYNm2aITISvbC0bDXWnYoBAEzpyNEUohf1eI7Xrgt3EHufd4GS4ejcqOzfvx/Lly9HrVq1ih4LCgrCDz/8gH379uk1HJG+rDkZhcy8AtR0s0eXWq5SxyEyefU8K6JtdWdotGLRnllEhqBzo6LVakvckgwASqUSWq1WL6GI9CkjV401J6IBFP4VKJNxNIVIH6Z0LBxV2R4Sj6S0XInTkLnSuVHp1KkTpk+fjjt37hQ9lpCQgJkzZ6Jz5856DUekD+tPxyAtRw2/KnboUcdd6jhEZqO5X2U09amEfI0WK49GSh2HzJTOjcrSpUuRkZEBHx8f+Pv7IyAgAL6+vsjIyMD3339viIxEzy07vwA/HYsCUPjXn5yjKUR6NfnRqMqmszG4n5kncRoyRzrfnuzl5YXQ0FAEBwfj+vXrEEURQUFB6NKliyHyEb2QzWfjkJqVDy8nG/Sp7yF1HCKz075GFdSt6ohLCWn4+UQU3u5eU+pIZGaeex2Vrl27omvXrvrMQqRXuWoNfnw0ye//OgRAIdd5AJGInkEQBEzu6I9JG0Kx7mQMJrbzh6NNyXmMRM/ruRqVgwcP4uDBg0hOTi4xgfbnn3/WSzCiF7UtJB7JGXlwd7TGK408pY5DZLa6BbmhuksFRCRnYu2JaEzvUl3qSGRGdP4Tc+HChejWrRsOHjyIlJQUPHjwoNgHkTHIL9BixeHC0ZRJ7f1hpeBoCpGhyGQCpnYubE5WH49Eeq5a4kRkTnQeUVmxYgXWrl2LESNGGCIPkV78HpaAhIc5qGKvwuCmXlLHITJ7veq6Y8nBCNx6NKoyrTNHVUg/dP4zMz8/H61atTJEFiK9KNBosezwLQDAxLZ+sFbKJU5EZP7kMgFTH61Wu/p4FEdVSG90blTGjx+PTZs2GSILkV7svnAH0fezUclWiaHNq0kdh8hi9K7nAf8qdkjLUeOXR4ssEr0onS/95ObmYuXKlfj7779Rr169EqvULlq0SG/hiHRVoNFiycEIAMD4tn6wUz33jW1EpCO5TMC0ztUxfUs4fjoehdGtfWBvzTuA6MXo/FP84sWLaNCgAQDg8uXLxZ7jRm8ktd/DC0dTnOysMLqVj9RxiCxO73oe+O5gBCLvZeGXk9GY0olzVejF6NyoHDp0SG8vvnz5cixfvhzR0dEAgNq1a+ODDz5Ajx499PYaZDkKNFp8/0/haMrEdhxNIZKCXCZgWqfqmPHr41EVX1Tgf4v0AiS9Z9PT0xOff/45zp8/j/Pnz6NTp07o27cvrly5ImUsMlE7whIQcz8ble2sMLKlt9RxiCzWy/U94Odsh4fZavxyMlrqOGTinqvNPXfuHLZt24bY2Fjk5+cXe27Hjh1lPs/LL79c7PNPPvkEy5cvx+nTp1G7du0Sx+fl5SEv7397SaSnpwMA1Go11Gr9zjB/fD59n9dUmFr96n/PTWnjA6UgvlB2U6tf31i/5davr9r/r4Mf3vrtElYdjcTQplVNZlTFkr/3QPnVr8v5BVEURV1OvmXLFowcORLdunVDcHAwunXrhoiICCQlJaF///5Ys2aNzoEBQKPRYNu2bRg1ahTCwsIQFBRU4pgFCxZg4cKFJR7ftGkTbG1tn+t1yTycuitgS6Qc9koRHzTUwIp3JBNJSisCn4XLkZwroHc1DbpW1elXDZm57OxsDB06FGlpaXBwcHjqsTo3KvXq1cPrr7+OyZMnw97eHhcuXICvry9ef/11uLu7l9pIPM2lS5fQsmVL5ObmokKFCti0aRN69uxZ6rGljah4eXkhJSXlmYXqSq1WIzg4GF27di1xZ5MlMKX68wu06P7dccQ/zMV7PQIxptWLX/YxpfoNgfVbbv36rH1X+B28tf0yHG0UODSrrUncAWTJ33ug/OpPT0+Hs7NzmRoVncfibt++jV69egEAVCoVsrKyIAgCZs6ciU6dOuncqAQGBiI8PBwPHz7E9u3bMWrUKBw5cqTUERWVSgWVSlXicaVSabA31JDnNgWmUP+20FjEP8xFFXsVRrbyhVKPC7yZQv2GxPott3591N6/cTWsOBaNW8mZ+OV0PGZ2raGndIZnyd97wPD163JunSfTOjk5ISMjAwBQtWrVoluUHz58iOzsbF1PBysrKwQEBKBJkyb47LPPUL9+fXz33Xc6n4csU36BFj8cKlyF9o32/lyFlsiIyGUCZj1qTn4+HoUHWfnP+AqiknRuVNq2bYvg4GAAwKBBgzB9+nRMmDABQ4YMQefOnV84kCiKxS7vED3N1vNxSHiYAxd7FVehJTJCL9V2Qy13B2TkFWDlsUip45AJ0vnSz9KlS5GbmwsAmDNnDpRKJY4fP44BAwZg3rx5Op3rvffeQ48ePeDl5YWMjAxs2bIFhw8fxv79+3WNRRYoV63B0n8KR1P+rwNHU4iMkUwm4M2uNTB+3XmsPRGNsa19UcW+5CV8oifRuVFxcnIq+v8ymQyzZ8/G7Nmzn+vF7969ixEjRiAxMRGOjo6oV68e9u/fj65duz7X+ciybDgdg6T0XFStaIMhHE0hMlqda7mgvldFXIh7iBVHbmNe75JzEImeRNIb21evXi3ly5MJy8wrwLLDtwEA0ztXh0rB0RQiYyUIAt7qVgMjVp/F+tMxmNDWD26O1lLHIhMh6cq0RM/r5+NRSM3Kh5+zHQY0qip1HCJ6hjYBzmjm44T8Ai2WHoqQOg6ZEDYqZHIeZudj1dHCSXkzu9aAQs5/xkTGThAEvNmt8A6gX8/FIS5V97tEyTLxJzyZnBVHIpGRV4Ba7g7oVddd6jhEVEbN/SqjbXVnqDVi0ZYXRM+ic6Oydu3a51ovhUgfktNzsfZkFADgrW41IJMJEiciIl08Xldle2g8biVnSpyGTIHOjcqcOXPg5uaGcePG4eTJk4bIRPREPxy6hVy1Fg2rVUSnmi5SxyEiHTWsVgldg1yhFYGv/7ohdRwyATo3KvHx8diwYQMePHiAjh07ombNmvjiiy+QlJRkiHxEReJSs7HpbCwA4O3ugRAEjqYQmaLZ3QMhE4D9V5IQHvdQ6jhk5HRuVORyOfr06YMdO3YgLi4OEydOxMaNG1GtWjX06dMHu3btglarNURWsnBLDkZArRHROqAyWvk7Sx2HiJ5TdVd7vNLIEwDwxb7r0HFvXLIwLzSZ1sXFBa1bt0bLli0hk8lw6dIljB49Gv7+/jh8+LCeIhIBEXczsD00HgDwZrdAidMQ0Yua0bUGrBQynIq8j2MRKVLHISP2XI3K3bt38fXXX6N27dro0KED0tPT8eeffyIqKgp37tzBgAEDMGrUKH1nJQv2xf7r0IpA99quaFStktRxiOgFVa1og5EtvAE8+u9by1EVKp3OjcrLL78MLy8vrF27FhMmTEBCQgI2b96MLl26AABsbGzw5ptvIi4uTu9hyTKdjUrF39eSIZcJmP1STanjEJGe/F/HANirFLhyJx1/XkqUOg4ZKZ0bFRcXFxw5cgSXL1/GjBkziu3985i7uzuioqL0EpAsmyiK+GzfNQDA4KZe8K9SQeJERKQvTnZWmNjODwDwzYEbUGs4v5FK0rlRad++PRo1alTi8fz8fKxbtw5A4QqE3t7eL56OLN5fV5IQFvsQNko5ZnSuLnUcItKzsW184VxBhZj72dhyjiPxVJLOjcqYMWOQlpZW4vGMjAyMGTNGL6GIAKBAo8WX+wvXWRjf1hcuDtzEjMjc2KkUmNY5AEDhnX3Z+QUSJyJjo3OjIopiqetXxMfHw9HRUS+hiADg1/NxiEzJKjY8TETm57Wm1VDNyRb3MvLw0zFOG6DiFGU9sGHDhhAEAYIgoHPnzlAo/velGo0GUVFReOmllwwSkixPdn4BFv9duBfItE4BsLdWSpyIiAzFSiHD290DMXVzGFYcuY3XmnnBxZ4jqFSozI1Kv379AADh4eHo3r07KlT436RGKysr+Pj44JVXXtF7QLJMq49F4V5GHqo52WJoc853IjJ3veu5Y/XxKITHPcS3wRH4bEBdqSORkShzozJ//nwAgI+PDwYPHgxra3a7ZBj3M/Pw49FIAMBb3QNhpeAm30TmThAEzO1VCwNXnMKv52IxprUParjaSx2LjIDOvwFGjRrFJoUMavHfEcjMK0Ddqo7oXddd6jhEVE6a+jjhpdpu0IrAZ3uvSR2HjESZGhUnJyekpBQucVypUiU4OTk98YPoRUTczSjaeHBur1qQybjxIJEleadHTShkAg7duIcTt7i0PpXx0s+3334Le3v7ov/PXWvJUD7Zew0arYjutV3Rwq+y1HGIqJz5OttheAtvrD0ZjU/2XMOfU9vwDxYLV6ZG5d/79owePdpQWcjCHbl5D4dv3INSLuDdHrWkjkNEEpnWuTq2h8TjamI6doYl4JXGnlJHIgnpPEelY8eOWL16damLvhE9rwKNFp/suQoAGNnSB77OdhInIiKpONlZYXKnwkXgvj5wAzn5GokTkZR0blTq1q2L999/H25ubnjllVfw+++/Iz8/3xDZyIJsPR+Pm3czUdFWiWmduFQ+kaUb3coHVSvaIDEtFz8di5Q6DklI50ZlyZIlSEhIwK5du2Bvb49Ro0bBzc0NEydOxJEjRwyRkcxcRq4ai4ILl8qf0bk6HG25uBuRpbNWyjH7pUAAwPIjt5GUlitxIpLKcy1QIZPJ0K1bN6xduxZ3797Fjz/+iLNnz6JTp076zkcWYNnh20jJzIefsx2GteDibkRUqE99DzT2roTsfA2+3H9d6jgkkRdaSSspKQkrVqzAF198gYsXL6JJkyb6ykUWIi41G6uPF+7t8V7PWlDKubgbERUSBAHzXw4CAOwIS0Bo7AOJE5EUdP6tkJ6ejjVr1qBr167w8vLC8uXL8fLLL+PmzZs4c+aMITKSGft8/3XkF2jRyr8yOtdykToOERmZep4VMfDRXT8L/7gKrVaUOBGVtzIvof+Yq6srKlWqhEGDBuHTTz9F06ZNDZGLLMDJ2ynYczERMgF4v1cQ1+cholK9/VIg9l5KxIW4h7xd2QLpPKKya9cuxMfHY/HixWxS6LkVaLRYuLvwduRhzb0R5OEgcSIiMlYu9taY2rnwbsAv9l9HVl6BxImoPOncqHTr1g0yGecR0IvZcDoGN+5moKKtEm92qyF1HCIycmNa+8C7si2SM/Kw7PAtqeNQOdL50g8A/Pbbb9i6dStiY2NLrKESGhqql2Bkvu5n5mFR8E0AwFvdAlHR1kriRERk7FQKOd7vFYQJ685j1bEoDG5SDdUq20odi8rBc62jMmbMGLi4uCAsLAzNmjVD5cqVERkZiR49ehgiI5mZrw/cRHpuAYLcHTCkWTWp4xCRiehSywVtqzsjv0CLT/ZelToOlROdG5Vly5Zh5cqVWLp0KaysrDB79mwEBwdj2rRpXFafnulSfBq2nCvcHXlh39qQc7MxIiojQRAwr3cQ5DIBf125iyM370kdicqBzo1KbGwsWrVqBQCwsbFBRkYGAGDEiBHYvHmzftORWRFFEfN3X4YoAv0aeKCpj5PUkYjIxNRwtcfoVj4AgAW7ryCvgPsAmTudGxU3Nzfcv38fAODt7Y3Tp08DAKKioiCKvL+dnmxnWAJCYx/C1krO3ZGJ6LnN6FIdLvYqRKVkYdVR7gNk7nRuVDp16oQ//vgDADBu3DjMnDkTXbt2xeDBg9G/f3+9ByTzkJ6rxmf7CpfAntqpOtwcrSVORESmyt5aibm9Cv/YWXroFuJSsyVORIak810/K1euhFarBQBMmjQJTk5OOH78OF5++WVMmjRJ7wHJPCw6cBP3MvLg52yHsW18pI5DRCauT30PbD4bi9ORqfjwz6tYNZJbuJgrnUZUCgoK8NFHHyExMbHosUGDBmHJkiWYNm0arKx4mymVdDkhDetORQMAPupXByqFXNpARGTyBEHAh33rQCETEHz1Lv65flfqSGQgOjUqCoUCX331FTQaTl6istFoRczdeQlasfAvoNYBzlJHIiIzUcPVHmPb+AIAFuy+ilw1fzeZI53nqHTp0gWHDx82QBQyR5vOxOBCfBrsVQq835sTaIlIv6Z1rg43B2vEpmZjxZHbUschA9B5jkqPHj0wZ84cXL58GY0bN4adnV2x5/v06aO3cGTakjNy8eVfNwAAb3UPhIs9J9ASkX5VePRH0JRNYVh2+Db6N6wK78p2z/5CMhk6NypvvPEGAGDRokUlnhMEgZeFqMine64hI7cAdas6YngLb6njEJGZ6lXXHVsC4nD8Vgre//0y1o1txt3YzYjOl360Wu0TP9ik0GMnb6Xg9/A7EATgk/51uAItERmMIAj4uF8dqBQyHItIwe/hCVJHIj3iNsikd3kFGry/6zIAYHhzb9TzrChtICIyez7OdpjWuToA4KM/ryE1K/8ZX0GmosyXfnJycnDw4EH07t0bADBnzhzk5eUVPS+Xy/HRRx/B2przECzd8sO3EXkvC84VVHire6DUcYjIQkxo64fd4Xdw424GPt17DV8PrC91JNKDMo+orFu3Dj/++GPR50uXLsXJkycRFhaGsLAwbNiwAcuXLzdISDIdN+9m4IdDtwAA818OgqONUuJERGQprBQyfDqgLgQB+C0kHidvpUgdifSgzI3Kxo0bMXbs2GKPbdq0CYcOHcKhQ4fw1VdfYevWrXoPSKZDoxXxzvaLUGtEdKnlgt713KWOREQWprF3JQxvXjh5/72dl7i2ihkoc6Ny8+ZN1KhRo+hza2tryGT/+/JmzZrh6tWr+k1HJmX9qWiExT5EBZUCH/Wrw1n3RCSJt18KhIu9CtH3s7H0n1tSx6EXVOZGJS0tDQrF/6a03Lt3Dz4+PkWfa7XaYnNWyLIkPMwpWjPlnR414e5oI3EiIrJUDtZKfNi3NgBgxZHbuJGUIXEiehFlblQ8PT1x+fLlJz5/8eJFeHp66iUUmRZRLFwmPztfg6Y+lTCsWTWpIxGRhete2w1darmi4NElaY1WlDoSPacyNyo9e/bEBx98gNzc3BLP5eTkYOHChejVq5dew5Fp2H3hDg7fuAcruQyfDagHGddMISKJCYKAj/rVhr1KgfC4h1h9PFLqSPScytyovPfee0hNTUVgYCC++uor7Nq1C7t378aXX36JwMBAPHjwAO+9954hs5IRSs3Kx8I/CucmTescgACXChInIiIq5O5oU7TH2NcHbuL2vUyJE9HzKPM6Kq6urjh58iTeeOMNvPvuuxDFwmE0QRDQtWtXLFu2DK6urgYLSsZpwe4rSM3KR003e0xs5y91HCKiYgY18cKfFxNxLCIFs3+7iK2vt+RK2SZGp71+fH19sX//fqSmpuLWrcKZ1AEBAXBycjJIODJu+y4lYveFO5DLBHzxSj1YKbjQMREZF0EQ8Pkr9dD926MIiXmAtSejMa6Nr9SxSAfP9ZvFyckJzZo1Q7NmzdikWKj7mXl4//fCydVvtPdHfa+K0gYiInqCqhVtMKdnTQDAV39dR3RKlsSJSBf8E5h0Jooi3v/9Mu4/uuQztXOA1JGIiJ5qaLNqaOVfGblqLWZvvwgt7wIyGWxUSGd/XEzEvstJUMgEfD2wPlQKudSRiIieShAKL1HbWslxNioV60/HSB2JyoiNCukkOSMXHzzaGXlKpwDUqeoocSIiorLxcrLFuz0KLwF9vu86ongJyCSwUaEyE0UR7+24jIfZatT2cMDkjrzkQ0SmZXhzb7Tyr4wctQaztoajQKOVOhI9AxsVKrMdoQn4+9pdKOUCvhlUH0o5//kQkWmRyQR8NbA+7K0VCIt9iOWHb0sdiZ6Bv2moTBIe5mDBH1cAADO61EBNNweJExERPZ+qFW3wUd86AIDvDkbgYvxDaQPRU7FRoWfSaEXM/DUcGbkFaOBVEa+385M6EhHRC+nbwAO96rqj4NHPt1y1RupI9ARsVOiZfjx6G2ejUmFrJcfiwQ2g4CUfIjJxgiDg43514GKvwu17Wfh833WpI9ETSPob57PPPkPTpk1hb28PFxcX9OvXDzdu3JAyEv3H5YR0LDpwEwCwoE9t+DjbSZyIiEg/KtlZ4ctX6wEA1p6MxrGIexInotJI2qgcOXIEkydPxunTpxEcHIyCggJ069YNWVm8ZcwY5GuAN3+7iAKtiB513DCwsafUkYiI9KpDoAtGtPAGALy17QIeZqslTkT/pdNeP/q2f//+Yp+vWbMGLi4uCAkJQbt27SRKRY/9HiNDZEo2XB1U+LR/XQgCN/IiIvMzp2dNnLiVgsiULLz3+xX04vJQRkXSRuW/0tLSAOCJ+wfl5eUhLy+v6PP09HQAgFqthlqt3y748fn0fV5TceByIk7cLRxw+2JAHVSwEizqvbD07z/rt9z6LbF2pQB882pdDFp1BsHXklHRV0A3C6r/38rr+6/L+QVRFI1iwwNRFNG3b188ePAAx44dK/WYBQsWYOHChSUe37RpE2xtbQ0d0WKk5wNfXJAjs0BAB3ct+vtwQSQiMn+H7gj4PUYOhSDizboaeHBKnsFkZ2dj6NChSEtLg4PD05e7MJpGZfLkydizZw+OHz8OT8/S50KUNqLi5eWFlJSUZxaqK7VajeDgYHTt2hVKpVKv5zZmGq2IMb+E4FRkKjxsReyd0QF2NiqpY5U7S/3+P8b6Lbd+S65dqxUxfn0Ijt1KhX8VW+yc1BI2Vpa1l1l5ff/T09Ph7OxcpkbFKC79TJ06Fbt378bRo0ef2KQAgEqlgkpV8pemUqk02BtqyHMbo+UHI3AqMhU2ShlG18iHnY3Kour/L0v7/v8X67fc+i219q9eqYtuiw7j9r1sfH4gAp/2ryt1JEkY+vuvy7klvetHFEVMmTIFO3bswD///ANfX18p41i805H3sfjvwluRF74cBFcbiQMREZWzyhVUGB6ghSAAm87EYt+lRKkjWTxJG5XJkydjw4YN2LRpE+zt7ZGUlISkpCTk5ORIGcsi3c/Mw/QtYdCKwKuNPdG/oYfUkYiIJBFYUcTENoV/OL+z/SLiH2RLnMiySdqoLF++HGlpaejQoQPc3d2LPn799VcpY1kcrVbErK0XcDc9DwEuFfBh39pSRyIiktT0zv5o4FUR6bkFmLIpDPkFvKlAKpJf+intY/To0VLGsjgrj0XiyM17UClk+GFoI9haGcXUJSIiySjlMnw/pCEcbZQIj3uIT/dekzqSxeKmLRYuJCYVX/1VuG3Bwj61EehmL3EiIiLj4OVki0WD6gMoXGL/jwt3JE5kmdioWLB7GXn4v42h0GhF9G3ggcFNvaSORERkVDrXcsX/dfAHALy7/SJuJWdKnMjysFGxUAUaLaZuDi2al/IJl8gnIirVrK410MLPCVn5GvzfxhBk5xdIHcmisFGxUF/+dQOnI1NhZyXHiuGNUUHFeSlERKVRyGVYMqQhXOxVuHk3E3N3XoaRrJVqEdioWKC9lxKx8mgkAODrgfUR4FJB4kRERMbNxd4a3w9pCLlMwM6wBGw8Eyt1JIvBRsXC3ErOwNvbLgAAXm/vhx513SVORERkGpr7Vcbs7oEAgA//uIqQmAcSJ7IMbFQsSEauGhPXhyArX4OWfpXxdrdAqSMREZmUie388FJtN+RrtHhjQwjupudKHcnssVGxEFqtiNm/XUTkvSy4O1rj+6ENoZDz209EpAtBEPDNoPoIdLVHckYeXl8fgly1RupYZo2/qSzEkn8isO9yEpRyAcuGNYJzBcvbEZmISB/sVAqsHNm4aDG4eb9zcq0hsVGxAPsuJWLx3xEAgE/61UXDapUkTkREZNq8K9th6dCGkAnAtpB4/HIyWupIZouNipm7cicNs7YWTp4d29oXg7ioGxGRXrStXgVzetQCAHy05xpO3b4vcSLzxEbFjN3LyMOEX84jR61BuxpV8F7PmlJHIiIyK+Pb+qJ/w6rQaEVM3hSKuFTutKxvbFTMVF6BBpM2hOBOWi78nO3w/RBOniUi0jdBEPDZgLqoW9URqVn5GLP2HNJy1FLHMiv8zWWGRFHE3J2XERLzAPbWCqwa1QSONkqpYxERmSVrpRyrRjaBq4MKt5IzMWVTKNQardSxzAYbFTO04kgkfguJh0wAfhjaCP5VuPIsEZEhuTlaY/WoprBRynEsIgXzd1/hnUB6wkbFzPxx4Q6+2H8dADCvdxDa1agicSIiIstQp6ojlgxpCEEANp2JxerjUVJHMgtsVMzIuehUvPnoDp8xrX0wprWvxImIiCxL1yBXzO1ZeCfQJ3uvIfjqXYkTmT42Kmbi9r1MTFh3HvkaLbrXdsX7vYKkjkREZJHGtfHFsObVIIrAtM1huJyQJnUkk8ZGxQzcz8zDmDXn8DBbjfpeFbF4cOEOn0REVP4EQcCCPrXRtrozctQajF5zjrctvwA2KiYuV63B+HXnEZuaDS8nG6we1QQ2VnKpYxERWTSlXIYfhjVCTTd7pGTmYeTPZ3E/M0/qWCaJjYoJK9BoMXVzGMJiH8LRRok1o5txDx8iIiPhYK3EL2OboWpFG0SlZGHsL+eRnV8gdSyTw0bFRImiiPd2XkLw1buwUsiwckRjBLjwNmQiImPi6mCNdeOaoaKtEhfiHmLyRq6xois2Kibqi/03sPV84Vop3w9piOZ+laWOREREpfCvUgGrRzWFtVKGQzfuYc6OS1xjRQdsVEzQqqORWHHkNgDgswF10b22m8SJiIjoaRp7V8IPQxtBLhPwW0g8vvrrhtSRTAYbFRPzW0g8Ptl7DQDwzks1MbhpNYkTERFRWXSu5YpP+9cBACw7fBs/PvqDk56OjYoJOXjtLt7ZfhEAML6NLya195M4ERER6WJw02p456XCnew/23cdG07HSJzI+LFRMREnbqXg/zaGQqMVMaBRVbzXsxYEgWulEBGZmjc6+GNyR38AwLxdl7EzLF7iRMaNjYoJOBuVivG/nEdegRZdarnii1fqQcYF3YiITNZb3QIxupUPRBF4a9tF7L+cJHUko8VGxciFxT7A2LXnkKPWoH2NKvhhWEMo5fy2ERGZMkEQ8EHvILza2BMarYhpm8Nw9OY9qWMZJf7GM2KXE9Iw8uezyMwrQEu/yvhxRGOoFFx1lojIHMhkAj4fUBc967ohX6PFxPXncTryvtSxjA4bFSN1IykDI1afQUZuAZr6VMLq0U1grWSTQkRkThRyGRYPboiOgVWQq9ZizJpzbFb+g42KEbqVnIFhP53Gg0ebDP48uilsrRRSxyIiIgOwUsiwfHhjtKtRBTlqDZuV/2CjYmSuJ6Vj8I+nkZKZjyB3B6wb0wz21kqpYxERkQFZK+VYOYLNSmnYqBiRK3fSMGTladzPykdtDwdsHN8cjrZsUoiILAGbldKxUTESl+LTMHTVmcLLPZ6O2DS+BSrZWUkdi4iIylFpzcqp25bdrLBRMQJhsQ8w9KfTSMtRo1G1iljPkRQiIov132Zl9JqzOHQjWepYkmGjIrHz0akYsfps0d0968Y1hwPnpBARWbTHzUqXWi7IK9Bi4rrz2HMxUepYkmCjIqFDN5IxfPWZonVSfhnbDBVUvLuHiIgKm5Xlwxujdz13qDUipm4OxbbzcVLHKndsVCSyKzwBE345j1y1Fh0Cq/AWZCIiKkEpl+G71xritaZe0IrA279dxC8no6WOVa7YqEhg/ekYzPg1HAVaEX3qe2DliCawseJibkREVJJcJuCzAXUxro0vAGD+7iv44dAtiKIocbLywUalHImiiKX/RGDe75chisCIFt5YPLgBrBT8NhAR0ZMJgoD3e9XCtM7VAQBf/XUDC/+4Co3W/JsV/oYsJ1qtiI/3XMPXB24CAKZ1CsCHfWtzF2QiIioTQRAwq2sNzOsdBABYezIaUzeHIletkTiZYbFRKQe5ag2mbg7D6uNRAIB5vYMwq1sgBIFNChER6WZcG18sGdIQSrmAvZeSMOrns0jLUUsdy2DYqBjYw+x8jFh9BnsuJUIpF7B4cIOi64xERETPo099D/wypvBO0TNRqRi04hSS0nKljmUQbFQMKC41GwOWn8S56Aewt1bgl7HN0K9hValjERGRGWgV4IxfX2+BKvYq3LibgQHLTuBGUobUsfSOjYqBXIx/iP7LTiDyXhY8HK3x26RWaOXvLHUsIiIyI7U9HLHjjVbwq2KHO2m5eGX5SRw2s1Vs2agYwF9Xkop2QK7l7oCdk1sj0M1e6lhERGSGvJxssX1SKzTzdUJmXgHGrj2H9aeipY6lN2xU9EgURfxw6BZeXx+CHLUGbas7Y+vrLeDqYC11NCIiMmOV7KywYVxzvNrYE1oRmLfrChb+ccUsbl9mo6InuWoNZvwajq/+ugEAGNXSG2tGN4U99+0hIqJyYKWQ4atX62H2S4EAgDUnojFh3Xlk5hVInOzFsFHRg+T0XAxeeRq7wu9ALhPwcb86WNi3DhRyvr1ERFR+BEHA/3UIwLJhjaBSyPDP9WQMWHYC0SlZUkd7bvxN+oIuxaeh7w8ncCHuIRxtlFg/thmGt/CWOhYREVmwnnXd8evrLeFir8LNu5nos/S4yU6yZaPyAraej8MrK04iMS0X/lXssGtya7QK4J09REQkvQZeFfHH1DZoVK0i0nMLMGbtOSw7bHp7BLFReQ55BRq8t/MSZv92EfkFWnSu6YId/9caPs52UkcjIiIq4upgjc0TW2BIMy+IIvDl/huYsjkM2fmmM2+FjYqOEtNyMPjH09h0JhaCAMzsUgOrRjaBow0nzRIRkfFRKeT4bEA9fNK/DpRyAXsuJqL/Dydx+16m1NHKhI2KDk7dvo+Xvz+O8LiHcLBW4OfRTTG9S3VuLEhEREZvWHNvbJ7QAs4VCley7fP9cfxx4Y7UsZ6JjUoZaLQivj8YgWE//W8Rtz+mtkHHQBepoxEREZVZEx8n7J3WBs19nZCVX7hh7ge7LiOvwHh3YGaj8gz3MvIw8ucz+Cb4JrQiMKBRVex4oxW8K3M+ChERmR4XB2tsHN8ckzv6AwDWnYrBoBWnEJeaLXGy0rFReYobaQL6LDuFE7fuw0Ypx9cD62PRoAawsZJLHY2IiOi5KeQyvN29JtaMboqKtkpciE9DryXH8NeVu1JHK4GNSik0WhGLD97C8qsypGTmI9DVHn9MbY1XG3tKHY2IiEhvOtZ0wZ9T26CBV+EtzFO2XMCW2zKjuiuIjUopvg2+iR8OR0KEgMFNqmLXlNYIcOGmgkREZH48K9li6+st8UYHfwgCcCpZhv7LT+NyQprU0QCwUSnV2Da+8K9ih5HVNfi4b21YK3mph4iIzJeVQoZ3XqqJtaMaw1EpIjIlGwOWncRPxyKhlXhjQzYqpXCys8KeKa3Q2Nm0Vu8jIiJ6Ea38K2N2fQ261KyCfI0WH++5hgnrzkvarLBReQI510YhIiILVEEJLBvaAB/3qwOVQoZG3pUkXS9M0kbl6NGjePnll+Hh4QFBEPD7779LGYeIiIhQuAvz8Bbe+GtGO0xq7y9pFkkblaysLNSvXx9Lly6VMgYRERGVwsfZTvIrDAopX7xHjx7o0aOHlBGIiIjIiEnaqOgqLy8PeXl5RZ+np6cDANRqNdRqtV5f6/H59H1eU8H6Wf+//9fSWHL9llw7wPrLq35dzi+IomgUt7YIgoCdO3eiX79+TzxmwYIFWLhwYYnHN23aBFtbWwOmIyIiIn3Jzs7G0KFDkZaWBgcHh6cea1KNSmkjKl5eXkhJSXlmobpSq9UIDg5G165doVQq9XpuU8D6WT/rt8z6Lbl2gPWXV/3p6elwdnYuU6NiUpd+VCoVVCpViceVSqXB3lBDntsUsH7Wz/ots35Lrh1g/YauX5dzcx0VIiIiMlqSjqhkZmbi1q1bRZ9HRUUhPDwcTk5OqFatmoTJiIiIyBhI2qicP38eHTt2LPp81qxZAIBRo0Zh7dq1EqUiIiIiYyFpo9KhQwcYyVxeIiIiMkKco0JERERGi40KERERGS02KkRERGS02KgQERGR0TKpBd/+6/FE3Md7/uiTWq1GdnY20tPTLXLRH9bP+lm/ZdZvybUDrL+86n/8e7ssN9SYdKOSkZEBAPDy8pI4CREREekqIyMDjo6OTz3GaPb6eR5arRZ37tyBvb09BEHQ67kf7yMUFxen932ETAHrZ/2s3zLrt+TaAdZfXvWLooiMjAx4eHhAJnv6LBSTHlGRyWTw9PQ06Gs4ODhY5D/Wx1g/62f9llm/JdcOsP7yqP9ZIymPcTItERERGS02KkRERGS02Kg8gUqlwvz586FSqaSOIgnWz/pZv2XWb8m1A6zfGOs36cm0REREZN44okJERERGi40KERERGS02KkRERGS02KgQERGR0WKjUoply5bB19cX1tbWaNy4MY4dOyZ1JIP47LPP0LRpU9jb28PFxQX9+vXDjRs3ih0jiiIWLFgADw8P2NjYoEOHDrhy5YpEiQ3ns88+gyAImDFjRtFjllB7QkIChg8fjsqVK8PW1hYNGjRASEhI0fPm/B4UFBTg/fffh6+vL2xsbODn54cPP/wQWq226Bhzqv/o0aN4+eWX4eHhAUEQ8Pvvvxd7viy15uXlYerUqXB2doadnR369OmD+Pj4cqzi+T2tfrVajXfeeQd169aFnZ0dPDw8MHLkSNy5c6fYOcy1/v96/fXXIQgCFi9eXOxxqepno/Ifv/76K2bMmIG5c+ciLCwMbdu2RY8ePRAbGyt1NL07cuQIJk+ejNOnTyM4OBgFBQXo1q0bsrKyio758ssvsWjRIixduhTnzp2Dm5sbunbtWrTPkjk4d+4cVq5ciXr16hV73Nxrf/DgAVq3bg2lUol9+/bh6tWr+Oabb1CxYsWiY8z5Pfjiiy+wYsUKLF26FNeuXcOXX36Jr776Ct9//33RMeZUf1ZWFurXr4+lS5eW+nxZap0xYwZ27tyJLVu24Pjx48jMzETv3r2h0WjKq4zn9rT6s7OzERoainnz5iE0NBQ7duzAzZs30adPn2LHmWv9//b777/jzJkz8PDwKPGcZPWLVEyzZs3ESZMmFXusZs2a4rvvvitRovKTnJwsAhCPHDkiiqIoarVa0c3NTfz888+LjsnNzRUdHR3FFStWSBVTrzIyMsTq1auLwcHBYvv27cXp06eLomgZtb/zzjtimzZtnvi8ub8HvXr1EseOHVvssQEDBojDhw8XRdG86wcg7ty5s+jzstT68OFDUalUilu2bCk6JiEhQZTJZOL+/fvLLbs+/Lf+0pw9e1YEIMbExIiiaBn1x8fHi1WrVhUvX74sent7i99++23Rc1LWzxGVf8nPz0dISAi6detW7PFu3brh5MmTEqUqP2lpaQAAJycnAEBUVBSSkpKKvR8qlQrt27c3m/dj8uTJ6NWrF7p06VLscUuofffu3WjSpAkGDhwIFxcXNGzYEKtWrSp63tzfgzZt2uDgwYO4efMmAODChQs4fvw4evbsCcD86/+3stQaEhICtVpd7BgPDw/UqVPH7N4PoPDnoSAIRSOM5l6/VqvFiBEj8Pbbb6N27dolnpeyfpPelFDfUlJSoNFo4OrqWuxxV1dXJCUlSZSqfIiiiFmzZqFNmzaoU6cOABTVXNr7ERMTU+4Z9W3Lli0IDQ3FuXPnSjxn7rUDQGRkJJYvX45Zs2bhvffew9mzZzFt2jSoVCqMHDnS7N+Dd955B2lpaahZsybkcjk0Gg0++eQTDBkyBIBl/Bt4rCy1JiUlwcrKCpUqVSpxjLn9fMzNzcW7776LoUOHFm3MZ+71f/HFF1AoFJg2bVqpz0tZPxuVUgiCUOxzURRLPGZupkyZgosXL+L48eMlnjPH9yMuLg7Tp0/HgQMHYG1t/cTjzLH2x7RaLZo0aYJPP/0UANCwYUNcuXIFy5cvx8iRI4uOM9f34Ndff8WGDRuwadMm1K5dG+Hh4ZgxYwY8PDwwatSoouPMtf7SPE+t5vZ+qNVqvPbaa9BqtVi2bNkzjzeH+kNCQvDdd98hNDRU51rKo35e+vkXZ2dnyOXyEt1hcnJyib80zMnUqVOxe/duHDp0CJ6enkWPu7m5AYBZvh8hISFITk5G48aNoVAooFAocOTIESxZsgQKhaKoPnOs/TF3d3cEBQUVe6xWrVpFE8fN+fsPAG+//TbeffddvPbaa6hbty5GjBiBmTNn4rPPPgNg/vX/W1lqdXNzQ35+Ph48ePDEY0ydWq3GoEGDEBUVheDg4KLRFMC86z927BiSk5NRrVq1op+HMTExePPNN+Hj4wNA2vrZqPyLlZUVGjdujODg4GKPBwcHo1WrVhKlMhxRFDFlyhTs2LED//zzD3x9fYs97+vrCzc3t2LvR35+Po4cOWLy70fnzp1x6dIlhIeHF300adIEw4YNQ3h4OPz8/My29sdat25d4nb0mzdvwtvbG4B5f/+Bwjs9ZLLiPwLlcnnR7cnmXv+/laXWxo0bQ6lUFjsmMTERly9fNov343GTEhERgb///huVK1cu9rw51z9ixAhcvHix2M9DDw8PvP322/jrr78ASFy/QafqmqAtW7aISqVSXL16tXj16lVxxowZop2dnRgdHS11NL174403REdHR/Hw4cNiYmJi0Ud2dnbRMZ9//rno6Ogo7tixQ7x06ZI4ZMgQ0d3dXUxPT5cwuWH8+64fUTT/2s+ePSsqFArxk08+ESMiIsSNGzeKtra24oYNG4qOMef3YNSoUWLVqlXFP//8U4yKihJ37NghOjs7i7Nnzy46xpzqz8jIEMPCwsSwsDARgLho0SIxLCys6K6WstQ6adIk0dPTU/z777/F0NBQsVOnTmL9+vXFgoICqcoqs6fVr1arxT59+oienp5ieHh4sZ+HeXl5Recw1/pL89+7fkRRuvrZqJTihx9+EL29vUUrKyuxUaNGRbfrmhsApX6sWbOm6BitVivOnz9fdHNzE1UqldiuXTvx0qVL0oU2oP82KpZQ+x9//CHWqVNHVKlUYs2aNcWVK1cWe96c34P09HRx+vTpYrVq1URra2vRz89PnDt3brFfTOZU/6FDh0r9733UqFGiKJat1pycHHHKlCmik5OTaGNjI/bu3VuMjY2VoBrdPa3+qKioJ/48PHToUNE5zLX+0pTWqEhVvyCKomjYMRsiIiKi58M5KkRERGS02KgQERGR0WKjQkREREaLjQoREREZLTYqREREZLTYqBAREZHRYqNCRERERouNChERERktNipEJig6OhqCICA8PFzqKM+0YMECNGjQQKevOXz4MARBwMOHDwEAa9euRcWKFfWeTSojRowo2rUaAHx8fLB48WK9vsalS5fg6emJrKwsvZ6XqLyxUSEygNGjR6Nfv34lHv/vL+Dn5eXlhcTERNSpU+eFzqOLJ9VUHgYPHoybN2+W6Vhjb2ouXryIPXv2YOrUqQZ9nbp166JZs2b49ttvDfo6RIbGRoXIxOTn50Mul8PNzQ0KhULqOOXCxsYGLi4uUsfQi6VLl2LgwIGwt7c3+GuNGTMGy5cvh0ajMfhrERkKGxUiiW3fvh21a9eGSqWCj48Pvvnmm2LP+/j44OOPP8bo0aPh6OiICRMmlLj0M3r0aAiCUOLj8OHDAIAHDx5g5MiRqFSpEmxtbdGjRw9EREQUvcbjUYi//voLtWrVQoUKFfDSSy8hMTERQOHlm19++QW7du0qce533nkHNWrUgK2tLfz8/DBv3jyo1Wqd3oO9e/eiRo0asLGxQceOHREdHV3s+f+Okly4cAEdO3aEvb09HBwc0LhxY5w/fx6HDx/GmDFjkJaWVpRzwYIFAIANGzagSZMmsLe3h5ubG4YOHYrk5OSicz4e7Tp48CCaNGkCW1tbtGrVCjdu3CiWZffu3WjSpAmsra3h7OyMAQMGFD2Xn5+P2bNno2rVqrCzs0Pz5s2L3icA0Gq12LZtG/r06fPU92PNmjVwdHREcHAwAKBDhw6YOnUqZsyYgUqVKsHV1RUrV65EVlYWxowZA3t7e/j7+2Pfvn3FztO9e3fcv38fR44ceda3gMhosVEhklBISAgGDRqE1157DZcuXcKCBQswb948rF27tthxX331FerUqYOQkBDMmzevxHm+++47JCYmFn1Mnz4dLi4uqFmzJoDCRub8+fPYvXs3Tp06BVEU0bNnz2INRXZ2Nr7++musX78eR48eRWxsLN566y0AwFtvvYVBgwYVNS+JiYlo1aoVAMDe3h5r167F1atX8d1332HVqlU6XW6Ii4vDgAED0LNnT4SHh2P8+PF49913n/o1w4YNg6enJ86dO4eQkBC8++67UCqVaNWqFRYvXgwHB4einI9ryM/Px0cffYQLFy7g999/R1RUFEaPHl3i3HPnzsU333yD8+fPQ6FQYOzYsUXP7dmzBwMGDECvXr0QFhZW1NQ8NmbMGJw4cQJbtmzBxYsXMXDgQLz00ktFTeHFixfx8OHDYl/zX19//TXeeust/PXXX+jatWvR47/88gucnZ1x9uxZTJ06FW+88QYGDhyIVq1aITQ0FN27d8eIESOQnZ1d9DVWVlaoX78+jh079vRvApExM/j+zEQWaNSoUaJcLhft7OyKfVhbW4sAxAcPHoiiKIpDhw4Vu3btWuxr3377bTEoKKjoc29vb7Ffv37Fjnm8LX1YWFiJ196+fbuoUqnEY8eOiaIoijdv3hQBiCdOnCg6JiUlRbSxsRG3bt0qiqIorlmzRgQg3rp1q+iYH374QXR1dS1WU9++fZ9Z+5dffik2bty46PP58+eL9evXf+Lxc+bMEWvVqiVqtdqix955551i79OaNWtER0fHouft7e3FtWvXlnq+/x77JGfPnhUBiBkZGaIoiuKhQ4dEAOLff/9ddMyePXtEAGJOTo4oiqLYsmVLcdiwYaWe79atW6IgCGJCQkKxxzt37izOmTNHFEVR3LlzpyiXy4vVKoqF3+Nvv/1WfPfdd0V3d3fx4sWLxZ5v37692KZNm6LPCwoKRDs7O3HEiBFFjyUmJooAxFOnThX72v79+4ujR49+5vtBZKws4wI3kQQ6duyI5cuXF3vszJkzGD58eNHn165dQ9++fYsd07p1ayxevBgajQZyuRwAnvoX+L+FhYVh5MiR+OGHH9CmTZui11AoFGjevHnRcZUrV0ZgYCCuXbtW9JitrS38/f2LPnd3dy92aeRJfvvtNyxevBi3bt1CZmYmCgoK4ODgUKa8j/O1aNECgiAUPdayZcunfs2sWbMwfvx4rF+/Hl26dMHAgQOLZS9NWFgYFixYgPDwcKSmpkKr1QIAYmNjERQUVHRcvXr1iv6/u7s7ACA5ORnVqlVDeHg4JkyYUOr5Q0NDIYoiatSoUezxvLw8VK5cGQCQk5MDlUpVrNbHvvnmG2RlZeH8+fPw8/Mr8fy/c8nlclSuXBl169YteszV1bUo67/Z2NgUG2UhMjW89ENkIHZ2dggICCj2UbVq1WLHiKJY4peWKIqlnutZkpKS0KdPH4wbNw7jxo176vlKe22lUlnseUEQnvi1j50+fRqvvfYaevTogT///BNhYWGYO3cu8vPzn5n3WfmeZsGCBbhy5Qp69eqFf/75B0FBQdi5c+cTj8/KykK3bt1QoUIFbNiwAefOnSs6/r9Z//0+PH5/Hjc1NjY2T3wNrVYLuVyOkJAQhIeHF31cu3YN3333HQDA2dkZ2dnZpb4/bdu2hUajwdatW0s9f2nfn6dlfSw1NRVVqlR5Ym4iY8dGhUhCQUFBOH78eLHHTp48iRo1ahSNppRFbm4u+vbti5o1a2LRokUlXqOgoABnzpwpeuz+/fu4efMmatWqVebXsLKyKnH3yIkTJ+Dt7Y25c+eiSZMmqF69OmJiYsp8zsf5Tp8+Xeyx/35emho1amDmzJk4cOAABgwYgDVr1jwx5/Xr15GSkoLPP/8cbdu2Rc2aNcs0WvRf9erVw8GDB0t9rmHDhtBoNEhOTi7RoLq5uQFA0XoyV69eLfH1zZo1w/79+/Hpp5/iq6++0jnbk1y+fBkNGzbU2/mIyhsbFSIJvfnmmzh48CA++ugj3Lx5E7/88guWLl1aNAG0rF5//XXExcVhyZIluHfvHpKSkpCUlIT8/HxUr14dffv2xYQJE3D8+HFcuHABw4cPR9WqVUtcdnoaHx8fXLx4ETdu3EBKSgrUajUCAgIQGxuLLVu24Pbt21iyZMlTRzZKM2nSJNy+fRuzZs3CjRs3sGnTphKTif8tJycHU6ZMweHDhxETE4MTJ07g3LlzRU2Xj48PMjMzcfDgQaSkpCA7OxvVqlWDlZUVvv/+e0RGRmL37t346KOPdMoJAPPnz8fmzZsxf/58XLt2DZcuXcKXX34JoLBxGjZsGEaOHIkdO3YgKioK586dwxdffIG9e/cCAKpUqYJGjRqVaE4fa9myJfbt24cPP/xQL+ufREdHIyEhAV26dHnhcxFJhY0KkYQaNWqErVu3YsuWLahTpw4++OADfPjhh6XejfI0R44cQWJiIoKCguDu7l70cfLkSQCFt7s2btwYvXv3RsuWLSGKIvbu3VvicsLTTJgwAYGBgWjSpAmqVKmCEydOoG/fvpg5cyamTJmCBg0a4OTJk6XelfQ01apVw/bt2/HHH3+gfv36WLFiRbFVW/9LLpfj/v37GDlyJGrUqIFBgwahR48eWLhwIQCgVatWmDRpEgYPHowqVargyy+/RJUqVbB27Vps27YNQUFB+Pzzz/H111/rlBMovE1427Zt2L17Nxo0aIBOnToVG6las2YNRo4ciTfffBOBgYHo06cPzpw5Ay8vr6JjJk6ciI0bNz7xNVq3bo09e/Zg3rx5WLJkic4Z/23z5s3o1q0bvL29X+g8RFISxOe5QExERM8lNzcXgYGB2LJlyzMnDb+IvLw8VK9eHZs3b0br1q0N9jpEhsYRFSKicmRtbY1169YhJSXFoK8TExODuXPnskkhk8cRFSIiIjJaHFEhIiIio8VGhYiIiIwWGxUiIiIyWmxUiIiIyGixUSEiIiKjxUaFiIiIjBYbFSIiIjJabFSIiIjIaLFRISIiIqP1/1uBM0sv4Vp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84" y="1538648"/>
            <a:ext cx="5715294" cy="40451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32688" y="1930400"/>
            <a:ext cx="2918313" cy="1215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3483" y="4914392"/>
            <a:ext cx="37367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Density contrast(</a:t>
            </a:r>
            <a:r>
              <a:rPr lang="en-IN"/>
              <a:t> </a:t>
            </a:r>
            <a:r>
              <a:rPr lang="en-IN" smtClean="0"/>
              <a:t>∆</a:t>
            </a:r>
            <a:r>
              <a:rPr lang="el-GR"/>
              <a:t>ρ</a:t>
            </a:r>
            <a:r>
              <a:rPr lang="en-IN" smtClean="0"/>
              <a:t>)</a:t>
            </a:r>
            <a:r>
              <a:rPr lang="en-US" smtClean="0"/>
              <a:t>=500 kg/m^3</a:t>
            </a:r>
          </a:p>
          <a:p>
            <a:pPr>
              <a:lnSpc>
                <a:spcPct val="150000"/>
              </a:lnSpc>
            </a:pPr>
            <a:r>
              <a:rPr lang="en-US" smtClean="0"/>
              <a:t>Depth(z)=50 km</a:t>
            </a:r>
          </a:p>
          <a:p>
            <a:pPr>
              <a:lnSpc>
                <a:spcPct val="150000"/>
              </a:lnSpc>
            </a:pPr>
            <a:r>
              <a:rPr lang="en-US" smtClean="0"/>
              <a:t>Radius(R)=10 km</a:t>
            </a:r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23484" y="4562856"/>
            <a:ext cx="3736720" cy="1929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Synthetic vs. Modeled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04" y="1459462"/>
            <a:ext cx="6995160" cy="50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30" y="316992"/>
            <a:ext cx="8596668" cy="1320800"/>
          </a:xfrm>
        </p:spPr>
        <p:txBody>
          <a:bodyPr/>
          <a:lstStyle/>
          <a:p>
            <a:r>
              <a:rPr lang="en-US" smtClean="0"/>
              <a:t>Anomaly for arbitray shaped bodies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22" y="1233424"/>
            <a:ext cx="8596668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65760"/>
            <a:ext cx="801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C00000"/>
                </a:solidFill>
              </a:rPr>
              <a:t>Gravity anomaly for a water table :</a:t>
            </a:r>
            <a:endParaRPr lang="en-IN" sz="280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3" y="1608546"/>
            <a:ext cx="4425049" cy="3562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44" y="1608546"/>
            <a:ext cx="5257800" cy="37182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5477256"/>
            <a:ext cx="758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Density contrast between water and underlain rock = 1810 kg /m^3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57200" y="6236208"/>
            <a:ext cx="259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Data from : Paper by Talwani et al.</a:t>
            </a:r>
            <a:endParaRPr lang="en-IN" sz="1200"/>
          </a:p>
        </p:txBody>
      </p:sp>
      <p:sp>
        <p:nvSpPr>
          <p:cNvPr id="6" name="Rectangle 5"/>
          <p:cNvSpPr/>
          <p:nvPr/>
        </p:nvSpPr>
        <p:spPr>
          <a:xfrm>
            <a:off x="457200" y="6236208"/>
            <a:ext cx="2514600" cy="2769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66" y="207264"/>
            <a:ext cx="8596668" cy="1320800"/>
          </a:xfrm>
        </p:spPr>
        <p:txBody>
          <a:bodyPr/>
          <a:lstStyle/>
          <a:p>
            <a:r>
              <a:rPr lang="en-US"/>
              <a:t>Accuracy depends on the shape of the polygon </a:t>
            </a:r>
            <a:endParaRPr lang="en-I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5668" y="2028492"/>
            <a:ext cx="4554029" cy="336004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1830" y="2028492"/>
            <a:ext cx="4607053" cy="3357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5614416"/>
            <a:ext cx="4123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Pearson correlation coefficient=0.824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3976" y="3735655"/>
            <a:ext cx="1426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Data points used = 40</a:t>
            </a:r>
            <a:endParaRPr lang="en-IN" sz="1000"/>
          </a:p>
        </p:txBody>
      </p:sp>
      <p:sp>
        <p:nvSpPr>
          <p:cNvPr id="13" name="TextBox 12"/>
          <p:cNvSpPr txBox="1"/>
          <p:nvPr/>
        </p:nvSpPr>
        <p:spPr>
          <a:xfrm>
            <a:off x="6484111" y="3735655"/>
            <a:ext cx="1856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Data points used = 20</a:t>
            </a:r>
            <a:endParaRPr lang="en-IN" sz="1000"/>
          </a:p>
        </p:txBody>
      </p:sp>
      <p:sp>
        <p:nvSpPr>
          <p:cNvPr id="14" name="TextBox 13"/>
          <p:cNvSpPr txBox="1"/>
          <p:nvPr/>
        </p:nvSpPr>
        <p:spPr>
          <a:xfrm>
            <a:off x="5385816" y="5614416"/>
            <a:ext cx="424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Pearson correlation coefficient=0.597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609600"/>
            <a:ext cx="9017970" cy="1320800"/>
          </a:xfrm>
        </p:spPr>
        <p:txBody>
          <a:bodyPr>
            <a:normAutofit/>
          </a:bodyPr>
          <a:lstStyle/>
          <a:p>
            <a:r>
              <a:rPr lang="en-US" sz="3200" smtClean="0"/>
              <a:t>Pearson correltion coefficient</a:t>
            </a:r>
            <a:endParaRPr lang="en-IN" sz="3200"/>
          </a:p>
        </p:txBody>
      </p:sp>
      <p:pic>
        <p:nvPicPr>
          <p:cNvPr id="3074" name="Picture 2" descr="Pearson Correlation Coefficient: Formula, Exampl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784"/>
            <a:ext cx="4773555" cy="32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089" y="1700784"/>
            <a:ext cx="5169166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254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Calibri</vt:lpstr>
      <vt:lpstr>Times New Roman</vt:lpstr>
      <vt:lpstr>Trebuchet MS</vt:lpstr>
      <vt:lpstr>Wingdings 3</vt:lpstr>
      <vt:lpstr>Facet</vt:lpstr>
      <vt:lpstr>Forward Gravity modelling of 2D arbitrary-shaped bodies</vt:lpstr>
      <vt:lpstr>Forward modeling of gravity anomaly for 2-D bodies  </vt:lpstr>
      <vt:lpstr>The polygon approximation</vt:lpstr>
      <vt:lpstr>Synthetic gravity anomaly for spherical shaped body</vt:lpstr>
      <vt:lpstr>Synthetic vs. Modeled</vt:lpstr>
      <vt:lpstr>Anomaly for arbitray shaped bodies</vt:lpstr>
      <vt:lpstr>PowerPoint Presentation</vt:lpstr>
      <vt:lpstr>Accuracy depends on the shape of the polygon </vt:lpstr>
      <vt:lpstr>Pearson correltion coefficient</vt:lpstr>
      <vt:lpstr>Inversion of a real gravity data using Least-square method</vt:lpstr>
      <vt:lpstr>Flowchart for least-square Inversion</vt:lpstr>
      <vt:lpstr>Estimated depth for various initial guess</vt:lpstr>
      <vt:lpstr>PowerPoint Presentation</vt:lpstr>
      <vt:lpstr>Non-linear Gravity Inversion of synthetically generated data for a sedimentary basin</vt:lpstr>
      <vt:lpstr>Synthetically generated data of the basin</vt:lpstr>
      <vt:lpstr>Comparison between observed and predicted gravity anomaly</vt:lpstr>
      <vt:lpstr>Effect of addition of noise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Modeling &amp; Inversion of Synthetic Gravity Data</dc:title>
  <dc:creator>ASUS</dc:creator>
  <cp:lastModifiedBy>Microsoft account</cp:lastModifiedBy>
  <cp:revision>26</cp:revision>
  <dcterms:created xsi:type="dcterms:W3CDTF">2024-04-17T16:02:05Z</dcterms:created>
  <dcterms:modified xsi:type="dcterms:W3CDTF">2024-08-15T19:38:27Z</dcterms:modified>
</cp:coreProperties>
</file>