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8" r:id="rId4"/>
    <p:sldId id="259" r:id="rId5"/>
    <p:sldId id="260" r:id="rId6"/>
    <p:sldId id="262" r:id="rId7"/>
    <p:sldId id="263" r:id="rId8"/>
    <p:sldId id="261"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7B53-9238-A57F-C6D7-A7171F057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D197D0-78ED-FD93-5A46-CEB7CD2034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98F30B-CA9C-EAC5-9C8E-8B67B80E190F}"/>
              </a:ext>
            </a:extLst>
          </p:cNvPr>
          <p:cNvSpPr>
            <a:spLocks noGrp="1"/>
          </p:cNvSpPr>
          <p:nvPr>
            <p:ph type="dt" sz="half" idx="10"/>
          </p:nvPr>
        </p:nvSpPr>
        <p:spPr/>
        <p:txBody>
          <a:bodyPr/>
          <a:lstStyle/>
          <a:p>
            <a:fld id="{8413C744-1D58-4636-8E64-019BF0462A8F}" type="datetimeFigureOut">
              <a:rPr lang="en-US" smtClean="0"/>
              <a:t>11/19/2022</a:t>
            </a:fld>
            <a:endParaRPr lang="en-US"/>
          </a:p>
        </p:txBody>
      </p:sp>
      <p:sp>
        <p:nvSpPr>
          <p:cNvPr id="5" name="Footer Placeholder 4">
            <a:extLst>
              <a:ext uri="{FF2B5EF4-FFF2-40B4-BE49-F238E27FC236}">
                <a16:creationId xmlns:a16="http://schemas.microsoft.com/office/drawing/2014/main" id="{596DEC97-D885-3F0C-F370-D842FC20F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359B7-FD40-3585-A7E4-CDA3FAD55791}"/>
              </a:ext>
            </a:extLst>
          </p:cNvPr>
          <p:cNvSpPr>
            <a:spLocks noGrp="1"/>
          </p:cNvSpPr>
          <p:nvPr>
            <p:ph type="sldNum" sz="quarter" idx="12"/>
          </p:nvPr>
        </p:nvSpPr>
        <p:spPr/>
        <p:txBody>
          <a:bodyPr/>
          <a:lstStyle/>
          <a:p>
            <a:fld id="{3A28184D-F9FC-49F4-AD0A-6B41C3CCD129}" type="slidenum">
              <a:rPr lang="en-US" smtClean="0"/>
              <a:t>‹#›</a:t>
            </a:fld>
            <a:endParaRPr lang="en-US"/>
          </a:p>
        </p:txBody>
      </p:sp>
    </p:spTree>
    <p:extLst>
      <p:ext uri="{BB962C8B-B14F-4D97-AF65-F5344CB8AC3E}">
        <p14:creationId xmlns:p14="http://schemas.microsoft.com/office/powerpoint/2010/main" val="81058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DD94-AC79-EF17-6C45-2289B2538C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116122-6791-E3D6-C7C4-190AB76E29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E9633-BE7B-11C1-EC65-05A4A04B05ED}"/>
              </a:ext>
            </a:extLst>
          </p:cNvPr>
          <p:cNvSpPr>
            <a:spLocks noGrp="1"/>
          </p:cNvSpPr>
          <p:nvPr>
            <p:ph type="dt" sz="half" idx="10"/>
          </p:nvPr>
        </p:nvSpPr>
        <p:spPr/>
        <p:txBody>
          <a:bodyPr/>
          <a:lstStyle/>
          <a:p>
            <a:fld id="{8413C744-1D58-4636-8E64-019BF0462A8F}" type="datetimeFigureOut">
              <a:rPr lang="en-US" smtClean="0"/>
              <a:t>11/19/2022</a:t>
            </a:fld>
            <a:endParaRPr lang="en-US"/>
          </a:p>
        </p:txBody>
      </p:sp>
      <p:sp>
        <p:nvSpPr>
          <p:cNvPr id="5" name="Footer Placeholder 4">
            <a:extLst>
              <a:ext uri="{FF2B5EF4-FFF2-40B4-BE49-F238E27FC236}">
                <a16:creationId xmlns:a16="http://schemas.microsoft.com/office/drawing/2014/main" id="{558667CF-4B28-204A-2A41-21B34A450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9AC40-553D-A9BC-F5B1-AA083EA97F60}"/>
              </a:ext>
            </a:extLst>
          </p:cNvPr>
          <p:cNvSpPr>
            <a:spLocks noGrp="1"/>
          </p:cNvSpPr>
          <p:nvPr>
            <p:ph type="sldNum" sz="quarter" idx="12"/>
          </p:nvPr>
        </p:nvSpPr>
        <p:spPr/>
        <p:txBody>
          <a:bodyPr/>
          <a:lstStyle/>
          <a:p>
            <a:fld id="{3A28184D-F9FC-49F4-AD0A-6B41C3CCD129}" type="slidenum">
              <a:rPr lang="en-US" smtClean="0"/>
              <a:t>‹#›</a:t>
            </a:fld>
            <a:endParaRPr lang="en-US"/>
          </a:p>
        </p:txBody>
      </p:sp>
    </p:spTree>
    <p:extLst>
      <p:ext uri="{BB962C8B-B14F-4D97-AF65-F5344CB8AC3E}">
        <p14:creationId xmlns:p14="http://schemas.microsoft.com/office/powerpoint/2010/main" val="322757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213264-6F27-C631-46BC-6D44C65D3E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3D78DA-79DF-53BE-598B-C57703966C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7D4BB-26B3-D16C-DD62-CF1823E5DEEA}"/>
              </a:ext>
            </a:extLst>
          </p:cNvPr>
          <p:cNvSpPr>
            <a:spLocks noGrp="1"/>
          </p:cNvSpPr>
          <p:nvPr>
            <p:ph type="dt" sz="half" idx="10"/>
          </p:nvPr>
        </p:nvSpPr>
        <p:spPr/>
        <p:txBody>
          <a:bodyPr/>
          <a:lstStyle/>
          <a:p>
            <a:fld id="{8413C744-1D58-4636-8E64-019BF0462A8F}" type="datetimeFigureOut">
              <a:rPr lang="en-US" smtClean="0"/>
              <a:t>11/19/2022</a:t>
            </a:fld>
            <a:endParaRPr lang="en-US"/>
          </a:p>
        </p:txBody>
      </p:sp>
      <p:sp>
        <p:nvSpPr>
          <p:cNvPr id="5" name="Footer Placeholder 4">
            <a:extLst>
              <a:ext uri="{FF2B5EF4-FFF2-40B4-BE49-F238E27FC236}">
                <a16:creationId xmlns:a16="http://schemas.microsoft.com/office/drawing/2014/main" id="{978BA1E8-7080-EDB6-8756-89A577C1B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339B4-564F-7B4F-3F4B-BCBA7F8EC74D}"/>
              </a:ext>
            </a:extLst>
          </p:cNvPr>
          <p:cNvSpPr>
            <a:spLocks noGrp="1"/>
          </p:cNvSpPr>
          <p:nvPr>
            <p:ph type="sldNum" sz="quarter" idx="12"/>
          </p:nvPr>
        </p:nvSpPr>
        <p:spPr/>
        <p:txBody>
          <a:bodyPr/>
          <a:lstStyle/>
          <a:p>
            <a:fld id="{3A28184D-F9FC-49F4-AD0A-6B41C3CCD129}" type="slidenum">
              <a:rPr lang="en-US" smtClean="0"/>
              <a:t>‹#›</a:t>
            </a:fld>
            <a:endParaRPr lang="en-US"/>
          </a:p>
        </p:txBody>
      </p:sp>
    </p:spTree>
    <p:extLst>
      <p:ext uri="{BB962C8B-B14F-4D97-AF65-F5344CB8AC3E}">
        <p14:creationId xmlns:p14="http://schemas.microsoft.com/office/powerpoint/2010/main" val="91822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ECCA-A16C-AEFB-7F23-AA6FF6E0D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FBB83A-01C1-B5F7-289F-98820BED76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FA31C-02FC-9A47-7734-DAD7A17AC39E}"/>
              </a:ext>
            </a:extLst>
          </p:cNvPr>
          <p:cNvSpPr>
            <a:spLocks noGrp="1"/>
          </p:cNvSpPr>
          <p:nvPr>
            <p:ph type="dt" sz="half" idx="10"/>
          </p:nvPr>
        </p:nvSpPr>
        <p:spPr/>
        <p:txBody>
          <a:bodyPr/>
          <a:lstStyle/>
          <a:p>
            <a:fld id="{8413C744-1D58-4636-8E64-019BF0462A8F}" type="datetimeFigureOut">
              <a:rPr lang="en-US" smtClean="0"/>
              <a:t>11/19/2022</a:t>
            </a:fld>
            <a:endParaRPr lang="en-US"/>
          </a:p>
        </p:txBody>
      </p:sp>
      <p:sp>
        <p:nvSpPr>
          <p:cNvPr id="5" name="Footer Placeholder 4">
            <a:extLst>
              <a:ext uri="{FF2B5EF4-FFF2-40B4-BE49-F238E27FC236}">
                <a16:creationId xmlns:a16="http://schemas.microsoft.com/office/drawing/2014/main" id="{B980A3F0-1CFA-E963-7952-2D8BDB009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957FB-598F-9807-2DEB-F06F7EFE6940}"/>
              </a:ext>
            </a:extLst>
          </p:cNvPr>
          <p:cNvSpPr>
            <a:spLocks noGrp="1"/>
          </p:cNvSpPr>
          <p:nvPr>
            <p:ph type="sldNum" sz="quarter" idx="12"/>
          </p:nvPr>
        </p:nvSpPr>
        <p:spPr/>
        <p:txBody>
          <a:bodyPr/>
          <a:lstStyle/>
          <a:p>
            <a:fld id="{3A28184D-F9FC-49F4-AD0A-6B41C3CCD129}" type="slidenum">
              <a:rPr lang="en-US" smtClean="0"/>
              <a:t>‹#›</a:t>
            </a:fld>
            <a:endParaRPr lang="en-US"/>
          </a:p>
        </p:txBody>
      </p:sp>
    </p:spTree>
    <p:extLst>
      <p:ext uri="{BB962C8B-B14F-4D97-AF65-F5344CB8AC3E}">
        <p14:creationId xmlns:p14="http://schemas.microsoft.com/office/powerpoint/2010/main" val="427738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AF57-79C5-DF81-1D99-C57C58217E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46717D-4730-30C3-8DCB-24533A1C44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10E486-7038-5820-5DFA-9477112CD671}"/>
              </a:ext>
            </a:extLst>
          </p:cNvPr>
          <p:cNvSpPr>
            <a:spLocks noGrp="1"/>
          </p:cNvSpPr>
          <p:nvPr>
            <p:ph type="dt" sz="half" idx="10"/>
          </p:nvPr>
        </p:nvSpPr>
        <p:spPr/>
        <p:txBody>
          <a:bodyPr/>
          <a:lstStyle/>
          <a:p>
            <a:fld id="{8413C744-1D58-4636-8E64-019BF0462A8F}" type="datetimeFigureOut">
              <a:rPr lang="en-US" smtClean="0"/>
              <a:t>11/19/2022</a:t>
            </a:fld>
            <a:endParaRPr lang="en-US"/>
          </a:p>
        </p:txBody>
      </p:sp>
      <p:sp>
        <p:nvSpPr>
          <p:cNvPr id="5" name="Footer Placeholder 4">
            <a:extLst>
              <a:ext uri="{FF2B5EF4-FFF2-40B4-BE49-F238E27FC236}">
                <a16:creationId xmlns:a16="http://schemas.microsoft.com/office/drawing/2014/main" id="{5DFC0713-FCFC-BE12-9239-A1AA9C9CA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78F1C-C39F-55EF-9AE7-4D85AEA9CCBB}"/>
              </a:ext>
            </a:extLst>
          </p:cNvPr>
          <p:cNvSpPr>
            <a:spLocks noGrp="1"/>
          </p:cNvSpPr>
          <p:nvPr>
            <p:ph type="sldNum" sz="quarter" idx="12"/>
          </p:nvPr>
        </p:nvSpPr>
        <p:spPr/>
        <p:txBody>
          <a:bodyPr/>
          <a:lstStyle/>
          <a:p>
            <a:fld id="{3A28184D-F9FC-49F4-AD0A-6B41C3CCD129}" type="slidenum">
              <a:rPr lang="en-US" smtClean="0"/>
              <a:t>‹#›</a:t>
            </a:fld>
            <a:endParaRPr lang="en-US"/>
          </a:p>
        </p:txBody>
      </p:sp>
    </p:spTree>
    <p:extLst>
      <p:ext uri="{BB962C8B-B14F-4D97-AF65-F5344CB8AC3E}">
        <p14:creationId xmlns:p14="http://schemas.microsoft.com/office/powerpoint/2010/main" val="136152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E22B-5C8E-6ABC-00A4-1D9C1CF6B0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B9CAF8-E40E-84B9-075A-2CD63CB763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07E8F-28E6-5F1A-3C4A-F6806BA8F0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C5E9B3-57EC-3C1D-83DB-E4D8EB13D66D}"/>
              </a:ext>
            </a:extLst>
          </p:cNvPr>
          <p:cNvSpPr>
            <a:spLocks noGrp="1"/>
          </p:cNvSpPr>
          <p:nvPr>
            <p:ph type="dt" sz="half" idx="10"/>
          </p:nvPr>
        </p:nvSpPr>
        <p:spPr/>
        <p:txBody>
          <a:bodyPr/>
          <a:lstStyle/>
          <a:p>
            <a:fld id="{8413C744-1D58-4636-8E64-019BF0462A8F}" type="datetimeFigureOut">
              <a:rPr lang="en-US" smtClean="0"/>
              <a:t>11/19/2022</a:t>
            </a:fld>
            <a:endParaRPr lang="en-US"/>
          </a:p>
        </p:txBody>
      </p:sp>
      <p:sp>
        <p:nvSpPr>
          <p:cNvPr id="6" name="Footer Placeholder 5">
            <a:extLst>
              <a:ext uri="{FF2B5EF4-FFF2-40B4-BE49-F238E27FC236}">
                <a16:creationId xmlns:a16="http://schemas.microsoft.com/office/drawing/2014/main" id="{27FDAD30-53DD-C628-2B26-1CC6AA87EF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28489A-CFFD-A7D2-E915-9DD6FAFC7D31}"/>
              </a:ext>
            </a:extLst>
          </p:cNvPr>
          <p:cNvSpPr>
            <a:spLocks noGrp="1"/>
          </p:cNvSpPr>
          <p:nvPr>
            <p:ph type="sldNum" sz="quarter" idx="12"/>
          </p:nvPr>
        </p:nvSpPr>
        <p:spPr/>
        <p:txBody>
          <a:bodyPr/>
          <a:lstStyle/>
          <a:p>
            <a:fld id="{3A28184D-F9FC-49F4-AD0A-6B41C3CCD129}" type="slidenum">
              <a:rPr lang="en-US" smtClean="0"/>
              <a:t>‹#›</a:t>
            </a:fld>
            <a:endParaRPr lang="en-US"/>
          </a:p>
        </p:txBody>
      </p:sp>
    </p:spTree>
    <p:extLst>
      <p:ext uri="{BB962C8B-B14F-4D97-AF65-F5344CB8AC3E}">
        <p14:creationId xmlns:p14="http://schemas.microsoft.com/office/powerpoint/2010/main" val="70032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A9F2-2DEE-4706-EB01-60115F45FE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4F938B-0B08-3899-FD0C-C0E982B398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283A32-25B4-81DF-4A1E-A8EFE798FA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A932B6-E259-B3B3-2F6E-28156D067D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6798D3-D156-7720-202C-7DAD3CDB85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CEBBD4-718C-70A9-36E1-158071B44B7B}"/>
              </a:ext>
            </a:extLst>
          </p:cNvPr>
          <p:cNvSpPr>
            <a:spLocks noGrp="1"/>
          </p:cNvSpPr>
          <p:nvPr>
            <p:ph type="dt" sz="half" idx="10"/>
          </p:nvPr>
        </p:nvSpPr>
        <p:spPr/>
        <p:txBody>
          <a:bodyPr/>
          <a:lstStyle/>
          <a:p>
            <a:fld id="{8413C744-1D58-4636-8E64-019BF0462A8F}" type="datetimeFigureOut">
              <a:rPr lang="en-US" smtClean="0"/>
              <a:t>11/19/2022</a:t>
            </a:fld>
            <a:endParaRPr lang="en-US"/>
          </a:p>
        </p:txBody>
      </p:sp>
      <p:sp>
        <p:nvSpPr>
          <p:cNvPr id="8" name="Footer Placeholder 7">
            <a:extLst>
              <a:ext uri="{FF2B5EF4-FFF2-40B4-BE49-F238E27FC236}">
                <a16:creationId xmlns:a16="http://schemas.microsoft.com/office/drawing/2014/main" id="{072889DE-7DE7-F19C-705D-38FD6F9D69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6D211C-C70F-5487-E628-2F6FDADC0610}"/>
              </a:ext>
            </a:extLst>
          </p:cNvPr>
          <p:cNvSpPr>
            <a:spLocks noGrp="1"/>
          </p:cNvSpPr>
          <p:nvPr>
            <p:ph type="sldNum" sz="quarter" idx="12"/>
          </p:nvPr>
        </p:nvSpPr>
        <p:spPr/>
        <p:txBody>
          <a:bodyPr/>
          <a:lstStyle/>
          <a:p>
            <a:fld id="{3A28184D-F9FC-49F4-AD0A-6B41C3CCD129}" type="slidenum">
              <a:rPr lang="en-US" smtClean="0"/>
              <a:t>‹#›</a:t>
            </a:fld>
            <a:endParaRPr lang="en-US"/>
          </a:p>
        </p:txBody>
      </p:sp>
    </p:spTree>
    <p:extLst>
      <p:ext uri="{BB962C8B-B14F-4D97-AF65-F5344CB8AC3E}">
        <p14:creationId xmlns:p14="http://schemas.microsoft.com/office/powerpoint/2010/main" val="87301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880E8-62E2-25EC-955C-3DAB21D87E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68F3B5-C87A-1EB8-6A29-FC13E30ACCF0}"/>
              </a:ext>
            </a:extLst>
          </p:cNvPr>
          <p:cNvSpPr>
            <a:spLocks noGrp="1"/>
          </p:cNvSpPr>
          <p:nvPr>
            <p:ph type="dt" sz="half" idx="10"/>
          </p:nvPr>
        </p:nvSpPr>
        <p:spPr/>
        <p:txBody>
          <a:bodyPr/>
          <a:lstStyle/>
          <a:p>
            <a:fld id="{8413C744-1D58-4636-8E64-019BF0462A8F}" type="datetimeFigureOut">
              <a:rPr lang="en-US" smtClean="0"/>
              <a:t>11/19/2022</a:t>
            </a:fld>
            <a:endParaRPr lang="en-US"/>
          </a:p>
        </p:txBody>
      </p:sp>
      <p:sp>
        <p:nvSpPr>
          <p:cNvPr id="4" name="Footer Placeholder 3">
            <a:extLst>
              <a:ext uri="{FF2B5EF4-FFF2-40B4-BE49-F238E27FC236}">
                <a16:creationId xmlns:a16="http://schemas.microsoft.com/office/drawing/2014/main" id="{C406E7AE-170D-EEFF-9626-FB20EC6324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52C438-5228-15A8-1B94-C102984CD3C5}"/>
              </a:ext>
            </a:extLst>
          </p:cNvPr>
          <p:cNvSpPr>
            <a:spLocks noGrp="1"/>
          </p:cNvSpPr>
          <p:nvPr>
            <p:ph type="sldNum" sz="quarter" idx="12"/>
          </p:nvPr>
        </p:nvSpPr>
        <p:spPr/>
        <p:txBody>
          <a:bodyPr/>
          <a:lstStyle/>
          <a:p>
            <a:fld id="{3A28184D-F9FC-49F4-AD0A-6B41C3CCD129}" type="slidenum">
              <a:rPr lang="en-US" smtClean="0"/>
              <a:t>‹#›</a:t>
            </a:fld>
            <a:endParaRPr lang="en-US"/>
          </a:p>
        </p:txBody>
      </p:sp>
    </p:spTree>
    <p:extLst>
      <p:ext uri="{BB962C8B-B14F-4D97-AF65-F5344CB8AC3E}">
        <p14:creationId xmlns:p14="http://schemas.microsoft.com/office/powerpoint/2010/main" val="111903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45DF8E-1EEC-6310-9360-2C7C78B73EA2}"/>
              </a:ext>
            </a:extLst>
          </p:cNvPr>
          <p:cNvSpPr>
            <a:spLocks noGrp="1"/>
          </p:cNvSpPr>
          <p:nvPr>
            <p:ph type="dt" sz="half" idx="10"/>
          </p:nvPr>
        </p:nvSpPr>
        <p:spPr/>
        <p:txBody>
          <a:bodyPr/>
          <a:lstStyle/>
          <a:p>
            <a:fld id="{8413C744-1D58-4636-8E64-019BF0462A8F}" type="datetimeFigureOut">
              <a:rPr lang="en-US" smtClean="0"/>
              <a:t>11/19/2022</a:t>
            </a:fld>
            <a:endParaRPr lang="en-US"/>
          </a:p>
        </p:txBody>
      </p:sp>
      <p:sp>
        <p:nvSpPr>
          <p:cNvPr id="3" name="Footer Placeholder 2">
            <a:extLst>
              <a:ext uri="{FF2B5EF4-FFF2-40B4-BE49-F238E27FC236}">
                <a16:creationId xmlns:a16="http://schemas.microsoft.com/office/drawing/2014/main" id="{D2D86ECA-9198-CB8B-4CB4-ECB1451D54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B823B3-4CF2-B116-D58F-D05CE4753C12}"/>
              </a:ext>
            </a:extLst>
          </p:cNvPr>
          <p:cNvSpPr>
            <a:spLocks noGrp="1"/>
          </p:cNvSpPr>
          <p:nvPr>
            <p:ph type="sldNum" sz="quarter" idx="12"/>
          </p:nvPr>
        </p:nvSpPr>
        <p:spPr/>
        <p:txBody>
          <a:bodyPr/>
          <a:lstStyle/>
          <a:p>
            <a:fld id="{3A28184D-F9FC-49F4-AD0A-6B41C3CCD129}" type="slidenum">
              <a:rPr lang="en-US" smtClean="0"/>
              <a:t>‹#›</a:t>
            </a:fld>
            <a:endParaRPr lang="en-US"/>
          </a:p>
        </p:txBody>
      </p:sp>
    </p:spTree>
    <p:extLst>
      <p:ext uri="{BB962C8B-B14F-4D97-AF65-F5344CB8AC3E}">
        <p14:creationId xmlns:p14="http://schemas.microsoft.com/office/powerpoint/2010/main" val="4272682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8999-B3E9-BC1D-1257-52A07C1B0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8ACF6A-3F25-CAF3-C38D-F4DAF836E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DD01C4-CFF2-9500-7B77-891796131A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79F100-0FC8-7520-DBC2-DFC109FA46F6}"/>
              </a:ext>
            </a:extLst>
          </p:cNvPr>
          <p:cNvSpPr>
            <a:spLocks noGrp="1"/>
          </p:cNvSpPr>
          <p:nvPr>
            <p:ph type="dt" sz="half" idx="10"/>
          </p:nvPr>
        </p:nvSpPr>
        <p:spPr/>
        <p:txBody>
          <a:bodyPr/>
          <a:lstStyle/>
          <a:p>
            <a:fld id="{8413C744-1D58-4636-8E64-019BF0462A8F}" type="datetimeFigureOut">
              <a:rPr lang="en-US" smtClean="0"/>
              <a:t>11/19/2022</a:t>
            </a:fld>
            <a:endParaRPr lang="en-US"/>
          </a:p>
        </p:txBody>
      </p:sp>
      <p:sp>
        <p:nvSpPr>
          <p:cNvPr id="6" name="Footer Placeholder 5">
            <a:extLst>
              <a:ext uri="{FF2B5EF4-FFF2-40B4-BE49-F238E27FC236}">
                <a16:creationId xmlns:a16="http://schemas.microsoft.com/office/drawing/2014/main" id="{6C2019BD-373B-D2D3-DF3E-6E717410FC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D9E32D-93B1-71C4-ADFF-303C6DB4E879}"/>
              </a:ext>
            </a:extLst>
          </p:cNvPr>
          <p:cNvSpPr>
            <a:spLocks noGrp="1"/>
          </p:cNvSpPr>
          <p:nvPr>
            <p:ph type="sldNum" sz="quarter" idx="12"/>
          </p:nvPr>
        </p:nvSpPr>
        <p:spPr/>
        <p:txBody>
          <a:bodyPr/>
          <a:lstStyle/>
          <a:p>
            <a:fld id="{3A28184D-F9FC-49F4-AD0A-6B41C3CCD129}" type="slidenum">
              <a:rPr lang="en-US" smtClean="0"/>
              <a:t>‹#›</a:t>
            </a:fld>
            <a:endParaRPr lang="en-US"/>
          </a:p>
        </p:txBody>
      </p:sp>
    </p:spTree>
    <p:extLst>
      <p:ext uri="{BB962C8B-B14F-4D97-AF65-F5344CB8AC3E}">
        <p14:creationId xmlns:p14="http://schemas.microsoft.com/office/powerpoint/2010/main" val="191464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3E96-B5D2-389F-4144-40CED1FA2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371B30-9BC4-4B14-992D-5B914D9FC3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B7FD34-5178-2E93-4B67-F15C20827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330E2-92A0-865B-0C54-8D2ABE56233A}"/>
              </a:ext>
            </a:extLst>
          </p:cNvPr>
          <p:cNvSpPr>
            <a:spLocks noGrp="1"/>
          </p:cNvSpPr>
          <p:nvPr>
            <p:ph type="dt" sz="half" idx="10"/>
          </p:nvPr>
        </p:nvSpPr>
        <p:spPr/>
        <p:txBody>
          <a:bodyPr/>
          <a:lstStyle/>
          <a:p>
            <a:fld id="{8413C744-1D58-4636-8E64-019BF0462A8F}" type="datetimeFigureOut">
              <a:rPr lang="en-US" smtClean="0"/>
              <a:t>11/19/2022</a:t>
            </a:fld>
            <a:endParaRPr lang="en-US"/>
          </a:p>
        </p:txBody>
      </p:sp>
      <p:sp>
        <p:nvSpPr>
          <p:cNvPr id="6" name="Footer Placeholder 5">
            <a:extLst>
              <a:ext uri="{FF2B5EF4-FFF2-40B4-BE49-F238E27FC236}">
                <a16:creationId xmlns:a16="http://schemas.microsoft.com/office/drawing/2014/main" id="{A4AE0F19-BE66-0B2D-2EBA-635CD0414E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1DE86-4439-529B-E733-96BDE201E5D0}"/>
              </a:ext>
            </a:extLst>
          </p:cNvPr>
          <p:cNvSpPr>
            <a:spLocks noGrp="1"/>
          </p:cNvSpPr>
          <p:nvPr>
            <p:ph type="sldNum" sz="quarter" idx="12"/>
          </p:nvPr>
        </p:nvSpPr>
        <p:spPr/>
        <p:txBody>
          <a:bodyPr/>
          <a:lstStyle/>
          <a:p>
            <a:fld id="{3A28184D-F9FC-49F4-AD0A-6B41C3CCD129}" type="slidenum">
              <a:rPr lang="en-US" smtClean="0"/>
              <a:t>‹#›</a:t>
            </a:fld>
            <a:endParaRPr lang="en-US"/>
          </a:p>
        </p:txBody>
      </p:sp>
    </p:spTree>
    <p:extLst>
      <p:ext uri="{BB962C8B-B14F-4D97-AF65-F5344CB8AC3E}">
        <p14:creationId xmlns:p14="http://schemas.microsoft.com/office/powerpoint/2010/main" val="750638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37C22B-7512-A701-F919-65D5C19E3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39A97E-B588-D833-F1BE-BCF66907A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CE1B9-C34C-260D-1B8A-88A488815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3C744-1D58-4636-8E64-019BF0462A8F}" type="datetimeFigureOut">
              <a:rPr lang="en-US" smtClean="0"/>
              <a:t>11/19/2022</a:t>
            </a:fld>
            <a:endParaRPr lang="en-US"/>
          </a:p>
        </p:txBody>
      </p:sp>
      <p:sp>
        <p:nvSpPr>
          <p:cNvPr id="5" name="Footer Placeholder 4">
            <a:extLst>
              <a:ext uri="{FF2B5EF4-FFF2-40B4-BE49-F238E27FC236}">
                <a16:creationId xmlns:a16="http://schemas.microsoft.com/office/drawing/2014/main" id="{D63382C2-61C2-D6EA-AE32-3F6A6F67A4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73DA00-D7A5-F1F3-6FCD-3384231E57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8184D-F9FC-49F4-AD0A-6B41C3CCD129}" type="slidenum">
              <a:rPr lang="en-US" smtClean="0"/>
              <a:t>‹#›</a:t>
            </a:fld>
            <a:endParaRPr lang="en-US"/>
          </a:p>
        </p:txBody>
      </p:sp>
    </p:spTree>
    <p:extLst>
      <p:ext uri="{BB962C8B-B14F-4D97-AF65-F5344CB8AC3E}">
        <p14:creationId xmlns:p14="http://schemas.microsoft.com/office/powerpoint/2010/main" val="2015922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heengineeringprojects.com/2015/03/pic-microcontroller-projects.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theengineeringprojects.com/2013/03/a-complete-tutorial-on-how-to-use-proteus-isis-ares.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F6D7-A27B-DA53-27DD-D780781CDE2A}"/>
              </a:ext>
            </a:extLst>
          </p:cNvPr>
          <p:cNvSpPr>
            <a:spLocks noGrp="1"/>
          </p:cNvSpPr>
          <p:nvPr>
            <p:ph type="title"/>
          </p:nvPr>
        </p:nvSpPr>
        <p:spPr/>
        <p:txBody>
          <a:bodyPr>
            <a:normAutofit/>
          </a:bodyPr>
          <a:lstStyle/>
          <a:p>
            <a:pPr algn="ctr"/>
            <a:r>
              <a:rPr lang="en-US" sz="4000" b="1" dirty="0">
                <a:latin typeface="Cascadia Code SemiBold" panose="020B0609020000020004" pitchFamily="49" charset="0"/>
                <a:ea typeface="Cascadia Code SemiBold" panose="020B0609020000020004" pitchFamily="49" charset="0"/>
                <a:cs typeface="Cascadia Code SemiBold" panose="020B0609020000020004" pitchFamily="49" charset="0"/>
              </a:rPr>
              <a:t>Blinking LED </a:t>
            </a:r>
            <a:r>
              <a:rPr lang="en-US" sz="4000" b="1">
                <a:latin typeface="Cascadia Code SemiBold" panose="020B0609020000020004" pitchFamily="49" charset="0"/>
                <a:ea typeface="Cascadia Code SemiBold" panose="020B0609020000020004" pitchFamily="49" charset="0"/>
                <a:cs typeface="Cascadia Code SemiBold" panose="020B0609020000020004" pitchFamily="49" charset="0"/>
              </a:rPr>
              <a:t>Microcontroller IC.</a:t>
            </a:r>
            <a:endParaRPr lang="en-US" sz="4000" b="1"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Content Placeholder 2">
            <a:extLst>
              <a:ext uri="{FF2B5EF4-FFF2-40B4-BE49-F238E27FC236}">
                <a16:creationId xmlns:a16="http://schemas.microsoft.com/office/drawing/2014/main" id="{C59DA383-7131-0565-6267-4E115982A054}"/>
              </a:ext>
            </a:extLst>
          </p:cNvPr>
          <p:cNvSpPr>
            <a:spLocks noGrp="1"/>
          </p:cNvSpPr>
          <p:nvPr>
            <p:ph idx="1"/>
          </p:nvPr>
        </p:nvSpPr>
        <p:spPr>
          <a:noFill/>
        </p:spPr>
        <p:txBody>
          <a:bodyPr/>
          <a:lstStyle/>
          <a:p>
            <a:pPr>
              <a:buFont typeface="Wingdings" panose="05000000000000000000" pitchFamily="2" charset="2"/>
              <a:buChar char="q"/>
            </a:pPr>
            <a:r>
              <a:rPr lang="en-US" b="1" dirty="0">
                <a:latin typeface="Cascadia Code SemiBold" panose="020B0609020000020004" pitchFamily="49" charset="0"/>
                <a:ea typeface="Cascadia Code SemiBold" panose="020B0609020000020004" pitchFamily="49" charset="0"/>
                <a:cs typeface="Cascadia Code SemiBold" panose="020B0609020000020004" pitchFamily="49" charset="0"/>
              </a:rPr>
              <a:t>JOB NO : 01</a:t>
            </a:r>
          </a:p>
          <a:p>
            <a:pPr>
              <a:buFont typeface="Wingdings" panose="05000000000000000000" pitchFamily="2" charset="2"/>
              <a:buChar char="q"/>
            </a:pPr>
            <a:r>
              <a:rPr lang="en-US" b="1" dirty="0">
                <a:latin typeface="Cascadia Code SemiBold" panose="020B0609020000020004" pitchFamily="49" charset="0"/>
                <a:ea typeface="Cascadia Code SemiBold" panose="020B0609020000020004" pitchFamily="49" charset="0"/>
                <a:cs typeface="Cascadia Code SemiBold" panose="020B0609020000020004" pitchFamily="49" charset="0"/>
              </a:rPr>
              <a:t>SUB NAME : microcontroller application</a:t>
            </a:r>
          </a:p>
          <a:p>
            <a:pPr>
              <a:buFont typeface="Wingdings" panose="05000000000000000000" pitchFamily="2" charset="2"/>
              <a:buChar char="q"/>
            </a:pPr>
            <a:r>
              <a:rPr lang="en-US" b="1" dirty="0">
                <a:latin typeface="Cascadia Code SemiBold" panose="020B0609020000020004" pitchFamily="49" charset="0"/>
                <a:ea typeface="Cascadia Code SemiBold" panose="020B0609020000020004" pitchFamily="49" charset="0"/>
                <a:cs typeface="Cascadia Code SemiBold" panose="020B0609020000020004" pitchFamily="49" charset="0"/>
              </a:rPr>
              <a:t>JOB NAME : blinking led  in microcontroller </a:t>
            </a:r>
            <a:r>
              <a:rPr lang="en-US" b="1" dirty="0" err="1">
                <a:latin typeface="Cascadia Code SemiBold" panose="020B0609020000020004" pitchFamily="49" charset="0"/>
                <a:ea typeface="Cascadia Code SemiBold" panose="020B0609020000020004" pitchFamily="49" charset="0"/>
                <a:cs typeface="Cascadia Code SemiBold" panose="020B0609020000020004" pitchFamily="49" charset="0"/>
              </a:rPr>
              <a:t>ic</a:t>
            </a:r>
            <a:r>
              <a:rPr lang="en-US" b="1" dirty="0">
                <a:latin typeface="Cascadia Code SemiBold" panose="020B0609020000020004" pitchFamily="49" charset="0"/>
                <a:ea typeface="Cascadia Code SemiBold" panose="020B0609020000020004" pitchFamily="49" charset="0"/>
                <a:cs typeface="Cascadia Code SemiBold" panose="020B0609020000020004" pitchFamily="49" charset="0"/>
              </a:rPr>
              <a:t>.</a:t>
            </a:r>
          </a:p>
          <a:p>
            <a:pPr marL="0" indent="0">
              <a:buNone/>
            </a:pPr>
            <a:endParaRPr lang="en-US" b="1" dirty="0">
              <a:latin typeface="Colonna MT" panose="04020805060202030203" pitchFamily="82" charset="0"/>
            </a:endParaRPr>
          </a:p>
          <a:p>
            <a:pPr marL="0" indent="0">
              <a:buNone/>
            </a:pPr>
            <a:endParaRPr lang="en-US" b="1" dirty="0">
              <a:latin typeface="Colonna MT" panose="04020805060202030203" pitchFamily="82" charset="0"/>
            </a:endParaRPr>
          </a:p>
          <a:p>
            <a:pPr marL="0" indent="0">
              <a:buNone/>
            </a:pPr>
            <a:r>
              <a:rPr lang="en-US" b="1" dirty="0">
                <a:latin typeface="Cascadia Code SemiBold" panose="020B0609020000020004" pitchFamily="49" charset="0"/>
                <a:ea typeface="Cascadia Code SemiBold" panose="020B0609020000020004" pitchFamily="49" charset="0"/>
                <a:cs typeface="Cascadia Code SemiBold" panose="020B0609020000020004" pitchFamily="49" charset="0"/>
              </a:rPr>
              <a:t>Name: Ashim Rudra Paul</a:t>
            </a:r>
          </a:p>
          <a:p>
            <a:pPr marL="0" indent="0">
              <a:buNone/>
            </a:pPr>
            <a:r>
              <a:rPr lang="en-US" b="1" dirty="0">
                <a:latin typeface="Cascadia Code SemiBold" panose="020B0609020000020004" pitchFamily="49" charset="0"/>
                <a:ea typeface="Cascadia Code SemiBold" panose="020B0609020000020004" pitchFamily="49" charset="0"/>
                <a:cs typeface="Cascadia Code SemiBold" panose="020B0609020000020004" pitchFamily="49" charset="0"/>
              </a:rPr>
              <a:t>Roll: 493549</a:t>
            </a:r>
          </a:p>
        </p:txBody>
      </p:sp>
    </p:spTree>
    <p:extLst>
      <p:ext uri="{BB962C8B-B14F-4D97-AF65-F5344CB8AC3E}">
        <p14:creationId xmlns:p14="http://schemas.microsoft.com/office/powerpoint/2010/main" val="26190665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5539-3B01-7249-133B-C941A6984CE2}"/>
              </a:ext>
            </a:extLst>
          </p:cNvPr>
          <p:cNvSpPr>
            <a:spLocks noGrp="1"/>
          </p:cNvSpPr>
          <p:nvPr>
            <p:ph type="ctrTitle"/>
          </p:nvPr>
        </p:nvSpPr>
        <p:spPr/>
        <p:txBody>
          <a:bodyPr>
            <a:normAutofit/>
          </a:bodyPr>
          <a:lstStyle/>
          <a:p>
            <a:r>
              <a:rPr lang="en-US" sz="3200" dirty="0">
                <a:latin typeface="Britannic Bold" panose="020B0903060703020204" pitchFamily="34" charset="0"/>
              </a:rPr>
              <a:t>Thanks For Your Attention</a:t>
            </a:r>
          </a:p>
        </p:txBody>
      </p:sp>
    </p:spTree>
    <p:extLst>
      <p:ext uri="{BB962C8B-B14F-4D97-AF65-F5344CB8AC3E}">
        <p14:creationId xmlns:p14="http://schemas.microsoft.com/office/powerpoint/2010/main" val="2177558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C016-7EF2-D75E-EEE1-5328D3CA2351}"/>
              </a:ext>
            </a:extLst>
          </p:cNvPr>
          <p:cNvSpPr>
            <a:spLocks noGrp="1"/>
          </p:cNvSpPr>
          <p:nvPr>
            <p:ph type="ctrTitle"/>
          </p:nvPr>
        </p:nvSpPr>
        <p:spPr>
          <a:xfrm>
            <a:off x="1524000" y="503798"/>
            <a:ext cx="9144000" cy="1342931"/>
          </a:xfrm>
        </p:spPr>
        <p:txBody>
          <a:bodyPr>
            <a:normAutofit/>
          </a:bodyPr>
          <a:lstStyle/>
          <a:p>
            <a:pPr marL="571500" indent="-571500">
              <a:buFont typeface="Wingdings" panose="05000000000000000000" pitchFamily="2" charset="2"/>
              <a:buChar char="q"/>
            </a:pPr>
            <a:r>
              <a:rPr lang="en-US" sz="3600" b="1" dirty="0">
                <a:latin typeface="Algerian" panose="04020705040A02060702" pitchFamily="82" charset="0"/>
              </a:rPr>
              <a:t>INTRODUCTION</a:t>
            </a:r>
          </a:p>
        </p:txBody>
      </p:sp>
      <p:sp>
        <p:nvSpPr>
          <p:cNvPr id="3" name="Subtitle 2">
            <a:extLst>
              <a:ext uri="{FF2B5EF4-FFF2-40B4-BE49-F238E27FC236}">
                <a16:creationId xmlns:a16="http://schemas.microsoft.com/office/drawing/2014/main" id="{2CEC372F-FA50-E00B-A426-8F2A63A12BFF}"/>
              </a:ext>
            </a:extLst>
          </p:cNvPr>
          <p:cNvSpPr>
            <a:spLocks noGrp="1"/>
          </p:cNvSpPr>
          <p:nvPr>
            <p:ph type="subTitle" idx="1"/>
          </p:nvPr>
        </p:nvSpPr>
        <p:spPr>
          <a:xfrm>
            <a:off x="1524000" y="2348754"/>
            <a:ext cx="9144000" cy="2792506"/>
          </a:xfrm>
        </p:spPr>
        <p:txBody>
          <a:bodyPr>
            <a:normAutofit fontScale="77500" lnSpcReduction="20000"/>
          </a:bodyPr>
          <a:lstStyle/>
          <a:p>
            <a:pPr algn="l">
              <a:lnSpc>
                <a:spcPct val="170000"/>
              </a:lnSpc>
            </a:pPr>
            <a:r>
              <a:rPr lang="en-US" b="1" dirty="0">
                <a:latin typeface="Cascadia Code" panose="020B0609020000020004" pitchFamily="49" charset="0"/>
                <a:ea typeface="Cascadia Code" panose="020B0609020000020004" pitchFamily="49" charset="0"/>
                <a:cs typeface="Cascadia Code" panose="020B0609020000020004" pitchFamily="49" charset="0"/>
              </a:rPr>
              <a:t>This Flashing or Dancing LED </a:t>
            </a:r>
            <a:r>
              <a:rPr lang="en-US" b="1" dirty="0" err="1">
                <a:latin typeface="Cascadia Code" panose="020B0609020000020004" pitchFamily="49" charset="0"/>
                <a:ea typeface="Cascadia Code" panose="020B0609020000020004" pitchFamily="49" charset="0"/>
                <a:cs typeface="Cascadia Code" panose="020B0609020000020004" pitchFamily="49" charset="0"/>
              </a:rPr>
              <a:t>circu</a:t>
            </a:r>
            <a:r>
              <a:rPr lang="en-US" b="1" dirty="0">
                <a:latin typeface="Cascadia Code" panose="020B0609020000020004" pitchFamily="49" charset="0"/>
                <a:ea typeface="Cascadia Code" panose="020B0609020000020004" pitchFamily="49" charset="0"/>
                <a:cs typeface="Cascadia Code" panose="020B0609020000020004" pitchFamily="49" charset="0"/>
              </a:rPr>
              <a:t> used for decoration purpose or </a:t>
            </a:r>
            <a:r>
              <a:rPr lang="en-US" b="1" dirty="0" err="1">
                <a:latin typeface="Cascadia Code" panose="020B0609020000020004" pitchFamily="49" charset="0"/>
                <a:ea typeface="Cascadia Code" panose="020B0609020000020004" pitchFamily="49" charset="0"/>
                <a:cs typeface="Cascadia Code" panose="020B0609020000020004" pitchFamily="49" charset="0"/>
              </a:rPr>
              <a:t>asan</a:t>
            </a:r>
            <a:r>
              <a:rPr lang="en-US" b="1" dirty="0">
                <a:latin typeface="Cascadia Code" panose="020B0609020000020004" pitchFamily="49" charset="0"/>
                <a:ea typeface="Cascadia Code" panose="020B0609020000020004" pitchFamily="49" charset="0"/>
                <a:cs typeface="Cascadia Code" panose="020B0609020000020004" pitchFamily="49" charset="0"/>
              </a:rPr>
              <a:t> indicator. Flashing or dancing speed of LED's can be varied with the help </a:t>
            </a:r>
            <a:r>
              <a:rPr lang="en-US" b="1" dirty="0" err="1">
                <a:latin typeface="Cascadia Code" panose="020B0609020000020004" pitchFamily="49" charset="0"/>
                <a:ea typeface="Cascadia Code" panose="020B0609020000020004" pitchFamily="49" charset="0"/>
                <a:cs typeface="Cascadia Code" panose="020B0609020000020004" pitchFamily="49" charset="0"/>
              </a:rPr>
              <a:t>ofvariable</a:t>
            </a:r>
            <a:r>
              <a:rPr lang="en-US" b="1" dirty="0">
                <a:latin typeface="Cascadia Code" panose="020B0609020000020004" pitchFamily="49" charset="0"/>
                <a:ea typeface="Cascadia Code" panose="020B0609020000020004" pitchFamily="49" charset="0"/>
                <a:cs typeface="Cascadia Code" panose="020B0609020000020004" pitchFamily="49" charset="0"/>
              </a:rPr>
              <a:t> resistor and various dancing pattern of light can be formed by </a:t>
            </a:r>
            <a:r>
              <a:rPr lang="en-US" b="1" dirty="0" err="1">
                <a:latin typeface="Cascadia Code" panose="020B0609020000020004" pitchFamily="49" charset="0"/>
                <a:ea typeface="Cascadia Code" panose="020B0609020000020004" pitchFamily="49" charset="0"/>
                <a:cs typeface="Cascadia Code" panose="020B0609020000020004" pitchFamily="49" charset="0"/>
              </a:rPr>
              <a:t>slightchange</a:t>
            </a:r>
            <a:r>
              <a:rPr lang="en-US" b="1" dirty="0">
                <a:latin typeface="Cascadia Code" panose="020B0609020000020004" pitchFamily="49" charset="0"/>
                <a:ea typeface="Cascadia Code" panose="020B0609020000020004" pitchFamily="49" charset="0"/>
                <a:cs typeface="Cascadia Code" panose="020B0609020000020004" pitchFamily="49" charset="0"/>
              </a:rPr>
              <a:t> in the </a:t>
            </a:r>
            <a:r>
              <a:rPr lang="en-US" b="1" dirty="0" err="1">
                <a:latin typeface="Cascadia Code" panose="020B0609020000020004" pitchFamily="49" charset="0"/>
                <a:ea typeface="Cascadia Code" panose="020B0609020000020004" pitchFamily="49" charset="0"/>
                <a:cs typeface="Cascadia Code" panose="020B0609020000020004" pitchFamily="49" charset="0"/>
              </a:rPr>
              <a:t>circuitThe</a:t>
            </a:r>
            <a:r>
              <a:rPr lang="en-US" b="1" dirty="0">
                <a:latin typeface="Cascadia Code" panose="020B0609020000020004" pitchFamily="49" charset="0"/>
                <a:ea typeface="Cascadia Code" panose="020B0609020000020004" pitchFamily="49" charset="0"/>
                <a:cs typeface="Cascadia Code" panose="020B0609020000020004" pitchFamily="49" charset="0"/>
              </a:rPr>
              <a:t> circuit is based on </a:t>
            </a:r>
            <a:r>
              <a:rPr lang="en-US" b="1" dirty="0" err="1">
                <a:latin typeface="Cascadia Code" panose="020B0609020000020004" pitchFamily="49" charset="0"/>
                <a:ea typeface="Cascadia Code" panose="020B0609020000020004" pitchFamily="49" charset="0"/>
                <a:cs typeface="Cascadia Code" panose="020B0609020000020004" pitchFamily="49" charset="0"/>
              </a:rPr>
              <a:t>Ic</a:t>
            </a:r>
            <a:r>
              <a:rPr lang="en-US" b="1" dirty="0">
                <a:latin typeface="Cascadia Code" panose="020B0609020000020004" pitchFamily="49" charset="0"/>
                <a:ea typeface="Cascadia Code" panose="020B0609020000020004" pitchFamily="49" charset="0"/>
                <a:cs typeface="Cascadia Code" panose="020B0609020000020004" pitchFamily="49" charset="0"/>
              </a:rPr>
              <a:t> pic16F84A and with few more components such </a:t>
            </a:r>
            <a:r>
              <a:rPr lang="en-US" b="1" dirty="0" err="1">
                <a:latin typeface="Cascadia Code" panose="020B0609020000020004" pitchFamily="49" charset="0"/>
                <a:ea typeface="Cascadia Code" panose="020B0609020000020004" pitchFamily="49" charset="0"/>
                <a:cs typeface="Cascadia Code" panose="020B0609020000020004" pitchFamily="49" charset="0"/>
              </a:rPr>
              <a:t>asresistors</a:t>
            </a:r>
            <a:r>
              <a:rPr lang="en-US" b="1" dirty="0">
                <a:latin typeface="Cascadia Code" panose="020B0609020000020004" pitchFamily="49" charset="0"/>
                <a:ea typeface="Cascadia Code" panose="020B0609020000020004" pitchFamily="49" charset="0"/>
                <a:cs typeface="Cascadia Code" panose="020B0609020000020004" pitchFamily="49" charset="0"/>
              </a:rPr>
              <a:t> and transistor.</a:t>
            </a:r>
          </a:p>
        </p:txBody>
      </p:sp>
    </p:spTree>
    <p:extLst>
      <p:ext uri="{BB962C8B-B14F-4D97-AF65-F5344CB8AC3E}">
        <p14:creationId xmlns:p14="http://schemas.microsoft.com/office/powerpoint/2010/main" val="1280263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ECAD-334E-3E6F-E77D-BE1AB06ED087}"/>
              </a:ext>
            </a:extLst>
          </p:cNvPr>
          <p:cNvSpPr>
            <a:spLocks noGrp="1"/>
          </p:cNvSpPr>
          <p:nvPr>
            <p:ph type="ctrTitle"/>
          </p:nvPr>
        </p:nvSpPr>
        <p:spPr>
          <a:xfrm>
            <a:off x="1524000" y="384943"/>
            <a:ext cx="9144000" cy="877887"/>
          </a:xfrm>
        </p:spPr>
        <p:txBody>
          <a:bodyPr>
            <a:normAutofit/>
          </a:bodyPr>
          <a:lstStyle/>
          <a:p>
            <a:pPr marL="457200" indent="-457200">
              <a:buFont typeface="Wingdings" panose="05000000000000000000" pitchFamily="2" charset="2"/>
              <a:buChar char="q"/>
            </a:pPr>
            <a:r>
              <a:rPr lang="en-US" sz="2800" b="1" dirty="0">
                <a:latin typeface="Algerian" panose="04020705040A02060702" pitchFamily="82" charset="0"/>
              </a:rPr>
              <a:t>Requirement</a:t>
            </a:r>
            <a:r>
              <a:rPr lang="en-US" sz="2800" dirty="0">
                <a:latin typeface="Algerian" panose="04020705040A02060702" pitchFamily="82" charset="0"/>
              </a:rPr>
              <a:t> </a:t>
            </a:r>
            <a:r>
              <a:rPr lang="en-US" sz="2800" b="1" dirty="0">
                <a:latin typeface="Algerian" panose="04020705040A02060702" pitchFamily="82" charset="0"/>
              </a:rPr>
              <a:t>gathering</a:t>
            </a:r>
          </a:p>
        </p:txBody>
      </p:sp>
      <p:sp>
        <p:nvSpPr>
          <p:cNvPr id="3" name="Subtitle 2">
            <a:extLst>
              <a:ext uri="{FF2B5EF4-FFF2-40B4-BE49-F238E27FC236}">
                <a16:creationId xmlns:a16="http://schemas.microsoft.com/office/drawing/2014/main" id="{E5D3444E-4F52-C056-761F-7DC2D88798C8}"/>
              </a:ext>
            </a:extLst>
          </p:cNvPr>
          <p:cNvSpPr>
            <a:spLocks noGrp="1"/>
          </p:cNvSpPr>
          <p:nvPr>
            <p:ph type="subTitle" idx="1"/>
          </p:nvPr>
        </p:nvSpPr>
        <p:spPr>
          <a:xfrm>
            <a:off x="1632155" y="1332577"/>
            <a:ext cx="9144000" cy="4581525"/>
          </a:xfrm>
        </p:spPr>
        <p:txBody>
          <a:bodyPr>
            <a:noAutofit/>
          </a:bodyPr>
          <a:lstStyle/>
          <a:p>
            <a:pPr marL="342900" indent="-342900" algn="l">
              <a:buFont typeface="Wingdings" panose="05000000000000000000" pitchFamily="2" charset="2"/>
              <a:buChar char="ü"/>
            </a:pPr>
            <a:r>
              <a:rPr lang="en-US" b="1" i="1" dirty="0">
                <a:latin typeface="Cascadia Code" panose="020B0609020000020004" pitchFamily="49" charset="0"/>
                <a:ea typeface="Cascadia Code" panose="020B0609020000020004" pitchFamily="49" charset="0"/>
                <a:cs typeface="Cascadia Code" panose="020B0609020000020004" pitchFamily="49" charset="0"/>
              </a:rPr>
              <a:t>Pic c compiler</a:t>
            </a:r>
          </a:p>
          <a:p>
            <a:pPr marL="342900" indent="-342900" algn="l">
              <a:buFont typeface="Wingdings" panose="05000000000000000000" pitchFamily="2" charset="2"/>
              <a:buChar char="ü"/>
            </a:pPr>
            <a:r>
              <a:rPr lang="en-US" b="1" i="1" dirty="0">
                <a:latin typeface="Cascadia Code" panose="020B0609020000020004" pitchFamily="49" charset="0"/>
                <a:ea typeface="Cascadia Code" panose="020B0609020000020004" pitchFamily="49" charset="0"/>
                <a:cs typeface="Cascadia Code" panose="020B0609020000020004" pitchFamily="49" charset="0"/>
              </a:rPr>
              <a:t>Proteus 8 professional</a:t>
            </a:r>
          </a:p>
          <a:p>
            <a:pPr marL="342900" indent="-342900" algn="l">
              <a:buFont typeface="Wingdings" panose="05000000000000000000" pitchFamily="2" charset="2"/>
              <a:buChar char="ü"/>
            </a:pPr>
            <a:endParaRPr lang="en-US" b="1" i="1" dirty="0">
              <a:latin typeface="Cascadia Code" panose="020B0609020000020004" pitchFamily="49" charset="0"/>
              <a:ea typeface="Cascadia Code" panose="020B0609020000020004" pitchFamily="49" charset="0"/>
              <a:cs typeface="Cascadia Code" panose="020B0609020000020004" pitchFamily="49" charset="0"/>
            </a:endParaRPr>
          </a:p>
          <a:p>
            <a:pPr marL="457200" indent="-457200">
              <a:buFont typeface="Wingdings" panose="05000000000000000000" pitchFamily="2" charset="2"/>
              <a:buChar char="q"/>
            </a:pPr>
            <a:r>
              <a:rPr lang="en-US" sz="2800" b="1" i="1" dirty="0">
                <a:solidFill>
                  <a:srgbClr val="303030"/>
                </a:solidFill>
                <a:latin typeface="Cascadia Code" panose="020B0609020000020004" pitchFamily="49" charset="0"/>
                <a:ea typeface="Cascadia Code" panose="020B0609020000020004" pitchFamily="49" charset="0"/>
                <a:cs typeface="Cascadia Code" panose="020B0609020000020004" pitchFamily="49" charset="0"/>
              </a:rPr>
              <a:t>Hardware required</a:t>
            </a:r>
          </a:p>
          <a:p>
            <a:pPr marL="342900" indent="-342900" algn="l">
              <a:buFont typeface="Wingdings" panose="05000000000000000000" pitchFamily="2" charset="2"/>
              <a:buChar char="ü"/>
            </a:pPr>
            <a:r>
              <a:rPr lang="en-US" b="1" dirty="0">
                <a:solidFill>
                  <a:srgbClr val="303030"/>
                </a:solidFill>
                <a:effectLst/>
                <a:latin typeface="Cascadia Code" panose="020B0609020000020004" pitchFamily="49" charset="0"/>
                <a:ea typeface="Cascadia Code" panose="020B0609020000020004" pitchFamily="49" charset="0"/>
                <a:cs typeface="Cascadia Code" panose="020B0609020000020004" pitchFamily="49" charset="0"/>
              </a:rPr>
              <a:t>PIC16F84A microcontroller</a:t>
            </a:r>
          </a:p>
          <a:p>
            <a:pPr marL="342900" indent="-342900" algn="l">
              <a:buFont typeface="Wingdings" panose="05000000000000000000" pitchFamily="2" charset="2"/>
              <a:buChar char="ü"/>
            </a:pPr>
            <a:r>
              <a:rPr lang="en-US" b="1" dirty="0">
                <a:solidFill>
                  <a:srgbClr val="303030"/>
                </a:solidFill>
                <a:effectLst/>
                <a:latin typeface="Cascadia Code" panose="020B0609020000020004" pitchFamily="49" charset="0"/>
                <a:ea typeface="Cascadia Code" panose="020B0609020000020004" pitchFamily="49" charset="0"/>
                <a:cs typeface="Cascadia Code" panose="020B0609020000020004" pitchFamily="49" charset="0"/>
              </a:rPr>
              <a:t>LED</a:t>
            </a:r>
          </a:p>
          <a:p>
            <a:pPr marL="342900" indent="-342900" algn="l">
              <a:buFont typeface="Wingdings" panose="05000000000000000000" pitchFamily="2" charset="2"/>
              <a:buChar char="ü"/>
            </a:pPr>
            <a:r>
              <a:rPr lang="en-US" b="1" dirty="0">
                <a:solidFill>
                  <a:srgbClr val="303030"/>
                </a:solidFill>
                <a:effectLst/>
                <a:latin typeface="Cascadia Code" panose="020B0609020000020004" pitchFamily="49" charset="0"/>
                <a:ea typeface="Cascadia Code" panose="020B0609020000020004" pitchFamily="49" charset="0"/>
                <a:cs typeface="Cascadia Code" panose="020B0609020000020004" pitchFamily="49" charset="0"/>
              </a:rPr>
              <a:t>8 MHz crystal oscillator</a:t>
            </a:r>
          </a:p>
          <a:p>
            <a:pPr marL="342900" indent="-342900" algn="l">
              <a:buFont typeface="Wingdings" panose="05000000000000000000" pitchFamily="2" charset="2"/>
              <a:buChar char="ü"/>
            </a:pPr>
            <a:r>
              <a:rPr lang="en-US" b="1" dirty="0">
                <a:solidFill>
                  <a:srgbClr val="303030"/>
                </a:solidFill>
                <a:effectLst/>
                <a:latin typeface="Cascadia Code" panose="020B0609020000020004" pitchFamily="49" charset="0"/>
                <a:ea typeface="Cascadia Code" panose="020B0609020000020004" pitchFamily="49" charset="0"/>
                <a:cs typeface="Cascadia Code" panose="020B0609020000020004" pitchFamily="49" charset="0"/>
              </a:rPr>
              <a:t>2 x 22 pF ceramic capacitor</a:t>
            </a:r>
          </a:p>
          <a:p>
            <a:pPr marL="342900" indent="-342900" algn="l">
              <a:buFont typeface="Wingdings" panose="05000000000000000000" pitchFamily="2" charset="2"/>
              <a:buChar char="ü"/>
            </a:pPr>
            <a:r>
              <a:rPr lang="en-US" b="1" dirty="0">
                <a:solidFill>
                  <a:srgbClr val="303030"/>
                </a:solidFill>
                <a:effectLst/>
                <a:latin typeface="Cascadia Code" panose="020B0609020000020004" pitchFamily="49" charset="0"/>
                <a:ea typeface="Cascadia Code" panose="020B0609020000020004" pitchFamily="49" charset="0"/>
                <a:cs typeface="Cascadia Code" panose="020B0609020000020004" pitchFamily="49" charset="0"/>
              </a:rPr>
              <a:t>10K ohm resistor</a:t>
            </a:r>
          </a:p>
          <a:p>
            <a:pPr marL="342900" indent="-342900" algn="l">
              <a:buFont typeface="Wingdings" panose="05000000000000000000" pitchFamily="2" charset="2"/>
              <a:buChar char="ü"/>
            </a:pPr>
            <a:r>
              <a:rPr lang="en-US" b="1" dirty="0">
                <a:solidFill>
                  <a:srgbClr val="303030"/>
                </a:solidFill>
                <a:effectLst/>
                <a:latin typeface="Cascadia Code" panose="020B0609020000020004" pitchFamily="49" charset="0"/>
                <a:ea typeface="Cascadia Code" panose="020B0609020000020004" pitchFamily="49" charset="0"/>
                <a:cs typeface="Cascadia Code" panose="020B0609020000020004" pitchFamily="49" charset="0"/>
              </a:rPr>
              <a:t>330 ohm resistor</a:t>
            </a:r>
          </a:p>
          <a:p>
            <a:pPr marL="342900" indent="-342900" algn="l">
              <a:buFont typeface="Wingdings" panose="05000000000000000000" pitchFamily="2" charset="2"/>
              <a:buChar char="ü"/>
            </a:pPr>
            <a:r>
              <a:rPr lang="en-US" b="1" dirty="0">
                <a:solidFill>
                  <a:srgbClr val="303030"/>
                </a:solidFill>
                <a:effectLst/>
                <a:latin typeface="Cascadia Code" panose="020B0609020000020004" pitchFamily="49" charset="0"/>
                <a:ea typeface="Cascadia Code" panose="020B0609020000020004" pitchFamily="49" charset="0"/>
                <a:cs typeface="Cascadia Code" panose="020B0609020000020004" pitchFamily="49" charset="0"/>
              </a:rPr>
              <a:t>Breadboard</a:t>
            </a:r>
          </a:p>
          <a:p>
            <a:pPr marL="342900" indent="-342900" algn="l">
              <a:buFont typeface="Wingdings" panose="05000000000000000000" pitchFamily="2" charset="2"/>
              <a:buChar char="ü"/>
            </a:pPr>
            <a:r>
              <a:rPr lang="en-US" b="1" dirty="0">
                <a:solidFill>
                  <a:srgbClr val="303030"/>
                </a:solidFill>
                <a:effectLst/>
                <a:latin typeface="Cascadia Code" panose="020B0609020000020004" pitchFamily="49" charset="0"/>
                <a:ea typeface="Cascadia Code" panose="020B0609020000020004" pitchFamily="49" charset="0"/>
                <a:cs typeface="Cascadia Code" panose="020B0609020000020004" pitchFamily="49" charset="0"/>
              </a:rPr>
              <a:t>5V source</a:t>
            </a:r>
          </a:p>
          <a:p>
            <a:pPr marL="342900" indent="-342900">
              <a:buFont typeface="Wingdings" panose="05000000000000000000" pitchFamily="2" charset="2"/>
              <a:buChar char="ü"/>
            </a:pPr>
            <a:endParaRPr lang="en-US" b="1"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08596937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80">
                                          <p:stCondLst>
                                            <p:cond delay="0"/>
                                          </p:stCondLst>
                                        </p:cTn>
                                        <p:tgtEl>
                                          <p:spTgt spid="3">
                                            <p:txEl>
                                              <p:pRg st="1" end="1"/>
                                            </p:txEl>
                                          </p:spTgt>
                                        </p:tgtEl>
                                      </p:cBhvr>
                                    </p:animEffect>
                                    <p:anim calcmode="lin" valueType="num">
                                      <p:cBhvr>
                                        <p:cTn id="2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1" end="1"/>
                                            </p:txEl>
                                          </p:spTgt>
                                        </p:tgtEl>
                                      </p:cBhvr>
                                      <p:to x="100000" y="60000"/>
                                    </p:animScale>
                                    <p:animScale>
                                      <p:cBhvr>
                                        <p:cTn id="35" dur="166" decel="50000">
                                          <p:stCondLst>
                                            <p:cond delay="676"/>
                                          </p:stCondLst>
                                        </p:cTn>
                                        <p:tgtEl>
                                          <p:spTgt spid="3">
                                            <p:txEl>
                                              <p:pRg st="1" end="1"/>
                                            </p:txEl>
                                          </p:spTgt>
                                        </p:tgtEl>
                                      </p:cBhvr>
                                      <p:to x="100000" y="100000"/>
                                    </p:animScale>
                                    <p:animScale>
                                      <p:cBhvr>
                                        <p:cTn id="36" dur="26">
                                          <p:stCondLst>
                                            <p:cond delay="1312"/>
                                          </p:stCondLst>
                                        </p:cTn>
                                        <p:tgtEl>
                                          <p:spTgt spid="3">
                                            <p:txEl>
                                              <p:pRg st="1" end="1"/>
                                            </p:txEl>
                                          </p:spTgt>
                                        </p:tgtEl>
                                      </p:cBhvr>
                                      <p:to x="100000" y="80000"/>
                                    </p:animScale>
                                    <p:animScale>
                                      <p:cBhvr>
                                        <p:cTn id="37" dur="166" decel="50000">
                                          <p:stCondLst>
                                            <p:cond delay="1338"/>
                                          </p:stCondLst>
                                        </p:cTn>
                                        <p:tgtEl>
                                          <p:spTgt spid="3">
                                            <p:txEl>
                                              <p:pRg st="1" end="1"/>
                                            </p:txEl>
                                          </p:spTgt>
                                        </p:tgtEl>
                                      </p:cBhvr>
                                      <p:to x="100000" y="100000"/>
                                    </p:animScale>
                                    <p:animScale>
                                      <p:cBhvr>
                                        <p:cTn id="38" dur="26">
                                          <p:stCondLst>
                                            <p:cond delay="1642"/>
                                          </p:stCondLst>
                                        </p:cTn>
                                        <p:tgtEl>
                                          <p:spTgt spid="3">
                                            <p:txEl>
                                              <p:pRg st="1" end="1"/>
                                            </p:txEl>
                                          </p:spTgt>
                                        </p:tgtEl>
                                      </p:cBhvr>
                                      <p:to x="100000" y="90000"/>
                                    </p:animScale>
                                    <p:animScale>
                                      <p:cBhvr>
                                        <p:cTn id="39" dur="166" decel="50000">
                                          <p:stCondLst>
                                            <p:cond delay="1668"/>
                                          </p:stCondLst>
                                        </p:cTn>
                                        <p:tgtEl>
                                          <p:spTgt spid="3">
                                            <p:txEl>
                                              <p:pRg st="1" end="1"/>
                                            </p:txEl>
                                          </p:spTgt>
                                        </p:tgtEl>
                                      </p:cBhvr>
                                      <p:to x="100000" y="100000"/>
                                    </p:animScale>
                                    <p:animScale>
                                      <p:cBhvr>
                                        <p:cTn id="40" dur="26">
                                          <p:stCondLst>
                                            <p:cond delay="1808"/>
                                          </p:stCondLst>
                                        </p:cTn>
                                        <p:tgtEl>
                                          <p:spTgt spid="3">
                                            <p:txEl>
                                              <p:pRg st="1" end="1"/>
                                            </p:txEl>
                                          </p:spTgt>
                                        </p:tgtEl>
                                      </p:cBhvr>
                                      <p:to x="100000" y="95000"/>
                                    </p:animScale>
                                    <p:animScale>
                                      <p:cBhvr>
                                        <p:cTn id="41" dur="166" decel="50000">
                                          <p:stCondLst>
                                            <p:cond delay="1834"/>
                                          </p:stCondLst>
                                        </p:cTn>
                                        <p:tgtEl>
                                          <p:spTgt spid="3">
                                            <p:txEl>
                                              <p:pRg st="1" end="1"/>
                                            </p:txEl>
                                          </p:spTgt>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circle(in)">
                                      <p:cBhvr>
                                        <p:cTn id="46" dur="20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 calcmode="lin" valueType="num">
                                      <p:cBhvr additive="base">
                                        <p:cTn id="5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additive="base">
                                        <p:cTn id="5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 calcmode="lin" valueType="num">
                                      <p:cBhvr additive="base">
                                        <p:cTn id="5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additive="base">
                                        <p:cTn id="6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 calcmode="lin" valueType="num">
                                      <p:cBhvr additive="base">
                                        <p:cTn id="6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9" end="9"/>
                                            </p:txEl>
                                          </p:spTgt>
                                        </p:tgtEl>
                                        <p:attrNameLst>
                                          <p:attrName>style.visibility</p:attrName>
                                        </p:attrNameLst>
                                      </p:cBhvr>
                                      <p:to>
                                        <p:strVal val="visible"/>
                                      </p:to>
                                    </p:set>
                                    <p:anim calcmode="lin" valueType="num">
                                      <p:cBhvr additive="base">
                                        <p:cTn id="7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 calcmode="lin" valueType="num">
                                      <p:cBhvr additive="base">
                                        <p:cTn id="7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6678-5ED8-D03C-6B1E-025AB65A7FD0}"/>
              </a:ext>
            </a:extLst>
          </p:cNvPr>
          <p:cNvSpPr>
            <a:spLocks noGrp="1"/>
          </p:cNvSpPr>
          <p:nvPr>
            <p:ph type="title"/>
          </p:nvPr>
        </p:nvSpPr>
        <p:spPr>
          <a:xfrm>
            <a:off x="838200" y="400049"/>
            <a:ext cx="10515600" cy="1625601"/>
          </a:xfrm>
        </p:spPr>
        <p:txBody>
          <a:bodyPr>
            <a:normAutofit/>
          </a:bodyPr>
          <a:lstStyle/>
          <a:p>
            <a:pPr marL="571500" indent="-571500" algn="ctr">
              <a:lnSpc>
                <a:spcPct val="150000"/>
              </a:lnSpc>
              <a:buFont typeface="Wingdings" panose="05000000000000000000" pitchFamily="2" charset="2"/>
              <a:buChar char="q"/>
            </a:pPr>
            <a:r>
              <a:rPr lang="en-US" sz="4400" b="1" i="1" dirty="0">
                <a:latin typeface="Cascadia Code" panose="020B0609020000020004" pitchFamily="49" charset="0"/>
                <a:ea typeface="Cascadia Code" panose="020B0609020000020004" pitchFamily="49" charset="0"/>
                <a:cs typeface="Cascadia Code" panose="020B0609020000020004" pitchFamily="49" charset="0"/>
              </a:rPr>
              <a:t>Circuit design</a:t>
            </a:r>
            <a:br>
              <a:rPr lang="en-US" sz="4400" b="1" i="1" dirty="0">
                <a:latin typeface="Cascadia Code" panose="020B0609020000020004" pitchFamily="49" charset="0"/>
                <a:ea typeface="Cascadia Code" panose="020B0609020000020004" pitchFamily="49" charset="0"/>
                <a:cs typeface="Cascadia Code" panose="020B0609020000020004" pitchFamily="49" charset="0"/>
              </a:rPr>
            </a:br>
            <a:r>
              <a:rPr lang="en-US" sz="1600" b="1" i="1" dirty="0">
                <a:latin typeface="Cascadia Code" panose="020B0609020000020004" pitchFamily="49" charset="0"/>
                <a:ea typeface="Cascadia Code" panose="020B0609020000020004" pitchFamily="49" charset="0"/>
                <a:cs typeface="Cascadia Code" panose="020B0609020000020004" pitchFamily="49" charset="0"/>
              </a:rPr>
              <a:t>circuit schematic diagram for the led flasher is shown below.</a:t>
            </a:r>
            <a:endParaRPr lang="en-US" sz="1600" dirty="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5" name="Content Placeholder 4">
            <a:extLst>
              <a:ext uri="{FF2B5EF4-FFF2-40B4-BE49-F238E27FC236}">
                <a16:creationId xmlns:a16="http://schemas.microsoft.com/office/drawing/2014/main" id="{11068F72-2663-D547-A32A-C6A3C7A762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375" y="1816100"/>
            <a:ext cx="9658349" cy="435133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938615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B193-29C8-A950-2FD7-2089127FF833}"/>
              </a:ext>
            </a:extLst>
          </p:cNvPr>
          <p:cNvSpPr>
            <a:spLocks noGrp="1"/>
          </p:cNvSpPr>
          <p:nvPr>
            <p:ph type="title"/>
          </p:nvPr>
        </p:nvSpPr>
        <p:spPr>
          <a:xfrm>
            <a:off x="838200" y="559858"/>
            <a:ext cx="10515600" cy="1325563"/>
          </a:xfrm>
        </p:spPr>
        <p:txBody>
          <a:bodyPr>
            <a:normAutofit fontScale="90000"/>
          </a:bodyPr>
          <a:lstStyle/>
          <a:p>
            <a:pPr marL="571500" indent="-571500" algn="ctr">
              <a:lnSpc>
                <a:spcPct val="150000"/>
              </a:lnSpc>
              <a:buFont typeface="Wingdings" panose="05000000000000000000" pitchFamily="2" charset="2"/>
              <a:buChar char="q"/>
            </a:pPr>
            <a:r>
              <a:rPr lang="en-US" b="1" i="1" dirty="0">
                <a:latin typeface="Cascadia Code" panose="020B0609020000020004" pitchFamily="49" charset="0"/>
                <a:ea typeface="Cascadia Code" panose="020B0609020000020004" pitchFamily="49" charset="0"/>
                <a:cs typeface="Cascadia Code" panose="020B0609020000020004" pitchFamily="49" charset="0"/>
              </a:rPr>
              <a:t>Coding</a:t>
            </a:r>
            <a:br>
              <a:rPr lang="en-US" dirty="0">
                <a:latin typeface="Cascadia Code" panose="020B0609020000020004" pitchFamily="49" charset="0"/>
                <a:ea typeface="Cascadia Code" panose="020B0609020000020004" pitchFamily="49" charset="0"/>
                <a:cs typeface="Cascadia Code" panose="020B0609020000020004" pitchFamily="49" charset="0"/>
              </a:rPr>
            </a:br>
            <a:r>
              <a:rPr lang="en-US" sz="1600" dirty="0">
                <a:latin typeface="Cascadia Code" panose="020B0609020000020004" pitchFamily="49" charset="0"/>
                <a:ea typeface="Cascadia Code" panose="020B0609020000020004" pitchFamily="49" charset="0"/>
                <a:cs typeface="Cascadia Code" panose="020B0609020000020004" pitchFamily="49" charset="0"/>
              </a:rPr>
              <a:t>The code for making LED blink using PIC16F84A is shown below.</a:t>
            </a:r>
            <a:br>
              <a:rPr lang="en-US" sz="1600" dirty="0">
                <a:latin typeface="Cascadia Code" panose="020B0609020000020004" pitchFamily="49" charset="0"/>
                <a:ea typeface="Cascadia Code" panose="020B0609020000020004" pitchFamily="49" charset="0"/>
                <a:cs typeface="Cascadia Code" panose="020B0609020000020004" pitchFamily="49" charset="0"/>
              </a:rPr>
            </a:br>
            <a:endParaRPr lang="en-US" sz="1600" dirty="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5" name="Content Placeholder 4">
            <a:extLst>
              <a:ext uri="{FF2B5EF4-FFF2-40B4-BE49-F238E27FC236}">
                <a16:creationId xmlns:a16="http://schemas.microsoft.com/office/drawing/2014/main" id="{D7E2F3C1-E9A3-1C63-05A9-66B15D19B6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9548" y="2342622"/>
            <a:ext cx="3932903" cy="36823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887051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997A0D8-CBCC-E828-D6D1-2D7760902ADC}"/>
              </a:ext>
            </a:extLst>
          </p:cNvPr>
          <p:cNvSpPr>
            <a:spLocks noGrp="1" noChangeArrowheads="1"/>
          </p:cNvSpPr>
          <p:nvPr>
            <p:ph type="body" idx="1"/>
          </p:nvPr>
        </p:nvSpPr>
        <p:spPr bwMode="auto">
          <a:xfrm>
            <a:off x="0" y="784830"/>
            <a:ext cx="12192000" cy="5624556"/>
          </a:xfrm>
          <a:prstGeom prst="rect">
            <a:avLst/>
          </a:prstGeom>
          <a:noFill/>
          <a:ln>
            <a:noFill/>
          </a:ln>
          <a:effectLst/>
        </p:spPr>
        <p:txBody>
          <a:bodyPr vert="horz" wrap="square" lIns="91440" tIns="19044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114800" lvl="8" indent="-457200">
              <a:lnSpc>
                <a:spcPct val="100000"/>
              </a:lnSpc>
              <a:buFont typeface="Wingdings" panose="05000000000000000000" pitchFamily="2" charset="2"/>
              <a:buChar char="q"/>
            </a:pPr>
            <a:r>
              <a:rPr kumimoji="0" lang="en-US" altLang="en-US" sz="1400" b="1"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 implementation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1"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b="1" i="1" dirty="0">
              <a:solidFill>
                <a:srgbClr val="1A1A1A"/>
              </a:solidFill>
              <a:latin typeface="Cascadia Code" panose="020B0609020000020004" pitchFamily="49" charset="0"/>
              <a:ea typeface="Cascadia Code" panose="020B0609020000020004" pitchFamily="49" charset="0"/>
              <a:cs typeface="Cascadia Code" panose="020B0609020000020004" pitchFamily="49" charset="0"/>
            </a:endParaRPr>
          </a:p>
          <a:p>
            <a:pPr lvl="0">
              <a:lnSpc>
                <a:spcPct val="100000"/>
              </a:lnSpc>
              <a:buFontTx/>
              <a:buChar char="•"/>
            </a:pPr>
            <a:r>
              <a:rPr kumimoji="0" lang="en-US" altLang="en-US" sz="1400"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The circuit on the left side of PIC is its basic circuit, we need this circuit in order to power up the PIC and to give it a frequency on which it operates. Like in this diagram, I have used crystal oscillator of </a:t>
            </a:r>
            <a:r>
              <a:rPr lang="en-US" altLang="en-US" sz="1400" i="1" dirty="0">
                <a:solidFill>
                  <a:srgbClr val="1A1A1A"/>
                </a:solidFill>
                <a:latin typeface="Cascadia Code" panose="020B0609020000020004" pitchFamily="49" charset="0"/>
                <a:ea typeface="Cascadia Code" panose="020B0609020000020004" pitchFamily="49" charset="0"/>
                <a:cs typeface="Cascadia Code" panose="020B0609020000020004" pitchFamily="49" charset="0"/>
              </a:rPr>
              <a:t>20</a:t>
            </a:r>
            <a:r>
              <a:rPr kumimoji="0" lang="en-US" altLang="en-US" sz="1400"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MHz, which is its frequency of operating. You can operate it at different frequencies e.g. 4MHz ,10MHz , 16MHz, 20MHz </a:t>
            </a:r>
            <a:r>
              <a:rPr kumimoji="0" lang="en-US" altLang="en-US" sz="1400" i="1" u="none" strike="noStrike" cap="none" normalizeH="0" baseline="0" dirty="0" err="1">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etc</a:t>
            </a:r>
            <a:endParaRPr lang="en-US" altLang="en-US" sz="1400" i="1" dirty="0">
              <a:solidFill>
                <a:srgbClr val="1A1A1A"/>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But keep this thing in mind that if you change the oscillator then you must change the capacitors as well e.g. for 20MHz the capacitors will be of 104pF.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1" u="none" strike="noStrike" cap="none" normalizeH="0" baseline="0" dirty="0" err="1">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Vdd</a:t>
            </a:r>
            <a:r>
              <a:rPr kumimoji="0" lang="en-US" altLang="en-US" sz="1400"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 for PIC is 5V , if you have a 5V battery then its cool but mostly adapters are of 12V. So if you have 12V adapter then use 7805 which converts the 12V into 5V.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Now come to the circuit on the right side of the PIC, these are simple LEDs which I have connected with </a:t>
            </a:r>
            <a:r>
              <a:rPr kumimoji="0" lang="en-US" altLang="en-US" sz="1400" i="1" u="none" strike="noStrike" cap="none" normalizeH="0" baseline="0" dirty="0" err="1">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PortB</a:t>
            </a:r>
            <a:r>
              <a:rPr kumimoji="0" lang="en-US" altLang="en-US" sz="1400"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 of </a:t>
            </a:r>
            <a:r>
              <a:rPr kumimoji="0" lang="en-US" altLang="en-US" sz="1400" i="1" u="none" strike="noStrike" cap="none" normalizeH="0" baseline="0" dirty="0">
                <a:ln>
                  <a:noFill/>
                </a:ln>
                <a:solidFill>
                  <a:srgbClr val="007BFF"/>
                </a:solidFill>
                <a:effectLst/>
                <a:latin typeface="Cascadia Code" panose="020B0609020000020004" pitchFamily="49" charset="0"/>
                <a:ea typeface="Cascadia Code" panose="020B0609020000020004" pitchFamily="49" charset="0"/>
                <a:cs typeface="Cascadia Code" panose="020B0609020000020004" pitchFamily="49" charset="0"/>
                <a:hlinkClick r:id="rId2"/>
              </a:rPr>
              <a:t>PIC Microcontroller</a:t>
            </a:r>
            <a:r>
              <a:rPr kumimoji="0" lang="en-US" altLang="en-US" sz="1400"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On the other side of these LEDs is a resistor just for current control and then a GND (ground).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Now when we make any of these pins high then respective LED will turn ON and when we make that pin low, LED will turn OFF.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1" u="sng"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NOTE :</a:t>
            </a:r>
            <a:endParaRPr kumimoji="0" lang="en-US" altLang="en-US" sz="1400" i="1" u="none" strike="noStrike" cap="none" normalizeH="0" baseline="0" dirty="0">
              <a:ln>
                <a:noFill/>
              </a:ln>
              <a:solidFill>
                <a:schemeClr val="tx1"/>
              </a:solidFill>
              <a:effectLst/>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Pin High means its at 5V and LOW means its at 0V.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Now let's come to the programming part. Open your ‘</a:t>
            </a:r>
            <a:r>
              <a:rPr lang="en-US" altLang="en-US" sz="1400" i="1" dirty="0">
                <a:solidFill>
                  <a:srgbClr val="1A1A1A"/>
                </a:solidFill>
                <a:latin typeface="Cascadia Code" panose="020B0609020000020004" pitchFamily="49" charset="0"/>
                <a:ea typeface="Cascadia Code" panose="020B0609020000020004" pitchFamily="49" charset="0"/>
                <a:cs typeface="Cascadia Code" panose="020B0609020000020004" pitchFamily="49" charset="0"/>
              </a:rPr>
              <a:t>Pic C’ </a:t>
            </a:r>
            <a:r>
              <a:rPr kumimoji="0" lang="en-US" altLang="en-US" sz="1400"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For PIC Compiler and create a new project in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Make sure that you select PIC16F84a in Device Name and keep the frequency to 20MHz.</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Watch the video, if you got into any trouble, its attached at the end of this article.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Now place the below code in your Pic</a:t>
            </a:r>
            <a:r>
              <a:rPr kumimoji="0" lang="en-US" altLang="en-US" sz="1400" i="1" u="none" strike="noStrike" cap="none" normalizeH="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 C</a:t>
            </a:r>
            <a:r>
              <a:rPr kumimoji="0" lang="en-US" altLang="en-US" sz="1400"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 for PIC Compiler: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1" u="none" strike="noStrike" cap="none" normalizeH="0" baseline="0" dirty="0">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 ************ LED Blinking Project using PIC16F84a void main() { </a:t>
            </a:r>
            <a:r>
              <a:rPr kumimoji="0" lang="en-US" altLang="en-US" sz="1400" i="1" u="none" strike="noStrike" cap="none" normalizeH="0" baseline="0" dirty="0" err="1">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trisb</a:t>
            </a:r>
            <a:r>
              <a:rPr kumimoji="0" lang="en-US" altLang="en-US" sz="1400" i="1" u="none" strike="noStrike" cap="none" normalizeH="0" baseline="0" dirty="0">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 0x00; while(1) { </a:t>
            </a:r>
            <a:r>
              <a:rPr kumimoji="0" lang="en-US" altLang="en-US" sz="1400" i="1" u="none" strike="noStrike" cap="none" normalizeH="0" baseline="0" dirty="0" err="1">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portb</a:t>
            </a:r>
            <a:r>
              <a:rPr kumimoji="0" lang="en-US" altLang="en-US" sz="1400" i="1" u="none" strike="noStrike" cap="none" normalizeH="0" baseline="0" dirty="0">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 = 0x00; </a:t>
            </a:r>
            <a:r>
              <a:rPr kumimoji="0" lang="en-US" altLang="en-US" sz="1400" i="1" u="none" strike="noStrike" cap="none" normalizeH="0" baseline="0" dirty="0" err="1">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delay_ms</a:t>
            </a:r>
            <a:r>
              <a:rPr kumimoji="0" lang="en-US" altLang="en-US" sz="1400" i="1" u="none" strike="noStrike" cap="none" normalizeH="0" baseline="0" dirty="0">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(2000); </a:t>
            </a:r>
            <a:r>
              <a:rPr kumimoji="0" lang="en-US" altLang="en-US" sz="1400" i="1" u="none" strike="noStrike" cap="none" normalizeH="0" baseline="0" dirty="0" err="1">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portb</a:t>
            </a:r>
            <a:r>
              <a:rPr kumimoji="0" lang="en-US" altLang="en-US" sz="1400" i="1" u="none" strike="noStrike" cap="none" normalizeH="0" baseline="0" dirty="0">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 = 0xFF; </a:t>
            </a:r>
            <a:r>
              <a:rPr kumimoji="0" lang="en-US" altLang="en-US" sz="1400" i="1" u="none" strike="noStrike" cap="none" normalizeH="0" baseline="0" dirty="0" err="1">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delay_ms</a:t>
            </a:r>
            <a:r>
              <a:rPr kumimoji="0" lang="en-US" altLang="en-US" sz="1400" i="1" u="none" strike="noStrike" cap="none" normalizeH="0" baseline="0" dirty="0">
                <a:ln>
                  <a:noFill/>
                </a:ln>
                <a:solidFill>
                  <a:srgbClr val="212529"/>
                </a:solidFill>
                <a:effectLst/>
                <a:latin typeface="Cascadia Code" panose="020B0609020000020004" pitchFamily="49" charset="0"/>
                <a:ea typeface="Cascadia Code" panose="020B0609020000020004" pitchFamily="49" charset="0"/>
                <a:cs typeface="Cascadia Code" panose="020B0609020000020004" pitchFamily="49" charset="0"/>
              </a:rPr>
              <a:t>(2000); } }</a:t>
            </a:r>
            <a:endParaRPr kumimoji="0" lang="en-US" altLang="en-US" sz="1400" i="1" u="none" strike="noStrike" cap="none" normalizeH="0" baseline="0" dirty="0">
              <a:ln>
                <a:noFill/>
              </a:ln>
              <a:solidFill>
                <a:schemeClr val="tx1"/>
              </a:solidFill>
              <a:effectLst/>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1" u="none" strike="noStrike" cap="none" normalizeH="0" baseline="0" dirty="0">
              <a:ln>
                <a:noFill/>
              </a:ln>
              <a:solidFill>
                <a:schemeClr val="tx1"/>
              </a:solidFill>
              <a:effectLst/>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6386959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4">
                                            <p:txEl>
                                              <p:pRg st="3" end="3"/>
                                            </p:txEl>
                                          </p:spTgt>
                                        </p:tgtEl>
                                        <p:attrNameLst>
                                          <p:attrName>r</p:attrName>
                                        </p:attrNameLst>
                                      </p:cBhvr>
                                    </p:animRot>
                                  </p:childTnLst>
                                </p:cTn>
                              </p:par>
                              <p:par>
                                <p:cTn id="12" presetID="8" presetClass="emph" presetSubtype="0" fill="hold" nodeType="withEffect">
                                  <p:stCondLst>
                                    <p:cond delay="0"/>
                                  </p:stCondLst>
                                  <p:childTnLst>
                                    <p:animRot by="21600000">
                                      <p:cBhvr>
                                        <p:cTn id="13" dur="2000" fill="hold"/>
                                        <p:tgtEl>
                                          <p:spTgt spid="4">
                                            <p:txEl>
                                              <p:pRg st="4" end="4"/>
                                            </p:txEl>
                                          </p:spTgt>
                                        </p:tgtEl>
                                        <p:attrNameLst>
                                          <p:attrName>r</p:attrName>
                                        </p:attrNameLst>
                                      </p:cBhvr>
                                    </p:animRot>
                                  </p:childTnLst>
                                </p:cTn>
                              </p:par>
                              <p:par>
                                <p:cTn id="14" presetID="8" presetClass="emph" presetSubtype="0" fill="hold" nodeType="withEffect">
                                  <p:stCondLst>
                                    <p:cond delay="0"/>
                                  </p:stCondLst>
                                  <p:childTnLst>
                                    <p:animRot by="21600000">
                                      <p:cBhvr>
                                        <p:cTn id="15" dur="2000" fill="hold"/>
                                        <p:tgtEl>
                                          <p:spTgt spid="4">
                                            <p:txEl>
                                              <p:pRg st="5" end="5"/>
                                            </p:txEl>
                                          </p:spTgt>
                                        </p:tgtEl>
                                        <p:attrNameLst>
                                          <p:attrName>r</p:attrName>
                                        </p:attrNameLst>
                                      </p:cBhvr>
                                    </p:animRot>
                                  </p:childTnLst>
                                </p:cTn>
                              </p:par>
                              <p:par>
                                <p:cTn id="16" presetID="8" presetClass="emph" presetSubtype="0" fill="hold" nodeType="withEffect">
                                  <p:stCondLst>
                                    <p:cond delay="0"/>
                                  </p:stCondLst>
                                  <p:childTnLst>
                                    <p:animRot by="21600000">
                                      <p:cBhvr>
                                        <p:cTn id="17" dur="2000" fill="hold"/>
                                        <p:tgtEl>
                                          <p:spTgt spid="4">
                                            <p:txEl>
                                              <p:pRg st="6" end="6"/>
                                            </p:txEl>
                                          </p:spTgt>
                                        </p:tgtEl>
                                        <p:attrNameLst>
                                          <p:attrName>r</p:attrName>
                                        </p:attrNameLst>
                                      </p:cBhvr>
                                    </p:animRot>
                                  </p:childTnLst>
                                </p:cTn>
                              </p:par>
                              <p:par>
                                <p:cTn id="18" presetID="8" presetClass="emph" presetSubtype="0" fill="hold" nodeType="withEffect">
                                  <p:stCondLst>
                                    <p:cond delay="0"/>
                                  </p:stCondLst>
                                  <p:childTnLst>
                                    <p:animRot by="21600000">
                                      <p:cBhvr>
                                        <p:cTn id="19" dur="2000" fill="hold"/>
                                        <p:tgtEl>
                                          <p:spTgt spid="4">
                                            <p:txEl>
                                              <p:pRg st="7" end="7"/>
                                            </p:txEl>
                                          </p:spTgt>
                                        </p:tgtEl>
                                        <p:attrNameLst>
                                          <p:attrName>r</p:attrName>
                                        </p:attrNameLst>
                                      </p:cBhvr>
                                    </p:animRot>
                                  </p:childTnLst>
                                </p:cTn>
                              </p:par>
                              <p:par>
                                <p:cTn id="20" presetID="8" presetClass="emph" presetSubtype="0" fill="hold" nodeType="withEffect">
                                  <p:stCondLst>
                                    <p:cond delay="0"/>
                                  </p:stCondLst>
                                  <p:childTnLst>
                                    <p:animRot by="21600000">
                                      <p:cBhvr>
                                        <p:cTn id="21" dur="2000" fill="hold"/>
                                        <p:tgtEl>
                                          <p:spTgt spid="4">
                                            <p:txEl>
                                              <p:pRg st="8" end="8"/>
                                            </p:txEl>
                                          </p:spTgt>
                                        </p:tgtEl>
                                        <p:attrNameLst>
                                          <p:attrName>r</p:attrName>
                                        </p:attrNameLst>
                                      </p:cBhvr>
                                    </p:animRot>
                                  </p:childTnLst>
                                </p:cTn>
                              </p:par>
                              <p:par>
                                <p:cTn id="22" presetID="8" presetClass="emph" presetSubtype="0" fill="hold" nodeType="withEffect">
                                  <p:stCondLst>
                                    <p:cond delay="0"/>
                                  </p:stCondLst>
                                  <p:childTnLst>
                                    <p:animRot by="21600000">
                                      <p:cBhvr>
                                        <p:cTn id="23" dur="2000" fill="hold"/>
                                        <p:tgtEl>
                                          <p:spTgt spid="4">
                                            <p:txEl>
                                              <p:pRg st="9" end="9"/>
                                            </p:txEl>
                                          </p:spTgt>
                                        </p:tgtEl>
                                        <p:attrNameLst>
                                          <p:attrName>r</p:attrName>
                                        </p:attrNameLst>
                                      </p:cBhvr>
                                    </p:animRot>
                                  </p:childTnLst>
                                </p:cTn>
                              </p:par>
                              <p:par>
                                <p:cTn id="24" presetID="8" presetClass="emph" presetSubtype="0" fill="hold" nodeType="withEffect">
                                  <p:stCondLst>
                                    <p:cond delay="0"/>
                                  </p:stCondLst>
                                  <p:childTnLst>
                                    <p:animRot by="21600000">
                                      <p:cBhvr>
                                        <p:cTn id="25" dur="2000" fill="hold"/>
                                        <p:tgtEl>
                                          <p:spTgt spid="4">
                                            <p:txEl>
                                              <p:pRg st="10" end="10"/>
                                            </p:txEl>
                                          </p:spTgt>
                                        </p:tgtEl>
                                        <p:attrNameLst>
                                          <p:attrName>r</p:attrName>
                                        </p:attrNameLst>
                                      </p:cBhvr>
                                    </p:animRot>
                                  </p:childTnLst>
                                </p:cTn>
                              </p:par>
                              <p:par>
                                <p:cTn id="26" presetID="8" presetClass="emph" presetSubtype="0" fill="hold" nodeType="withEffect">
                                  <p:stCondLst>
                                    <p:cond delay="0"/>
                                  </p:stCondLst>
                                  <p:childTnLst>
                                    <p:animRot by="21600000">
                                      <p:cBhvr>
                                        <p:cTn id="27" dur="2000" fill="hold"/>
                                        <p:tgtEl>
                                          <p:spTgt spid="4">
                                            <p:txEl>
                                              <p:pRg st="11" end="11"/>
                                            </p:txEl>
                                          </p:spTgt>
                                        </p:tgtEl>
                                        <p:attrNameLst>
                                          <p:attrName>r</p:attrName>
                                        </p:attrNameLst>
                                      </p:cBhvr>
                                    </p:animRot>
                                  </p:childTnLst>
                                </p:cTn>
                              </p:par>
                              <p:par>
                                <p:cTn id="28" presetID="8" presetClass="emph" presetSubtype="0" fill="hold" nodeType="withEffect">
                                  <p:stCondLst>
                                    <p:cond delay="0"/>
                                  </p:stCondLst>
                                  <p:childTnLst>
                                    <p:animRot by="21600000">
                                      <p:cBhvr>
                                        <p:cTn id="29" dur="2000" fill="hold"/>
                                        <p:tgtEl>
                                          <p:spTgt spid="4">
                                            <p:txEl>
                                              <p:pRg st="12" end="12"/>
                                            </p:txEl>
                                          </p:spTgt>
                                        </p:tgtEl>
                                        <p:attrNameLst>
                                          <p:attrName>r</p:attrName>
                                        </p:attrNameLst>
                                      </p:cBhvr>
                                    </p:animRot>
                                  </p:childTnLst>
                                </p:cTn>
                              </p:par>
                              <p:par>
                                <p:cTn id="30" presetID="8" presetClass="emph" presetSubtype="0" fill="hold" nodeType="withEffect">
                                  <p:stCondLst>
                                    <p:cond delay="0"/>
                                  </p:stCondLst>
                                  <p:childTnLst>
                                    <p:animRot by="21600000">
                                      <p:cBhvr>
                                        <p:cTn id="31" dur="2000" fill="hold"/>
                                        <p:tgtEl>
                                          <p:spTgt spid="4">
                                            <p:txEl>
                                              <p:pRg st="13" end="13"/>
                                            </p:txEl>
                                          </p:spTgt>
                                        </p:tgtEl>
                                        <p:attrNameLst>
                                          <p:attrName>r</p:attrName>
                                        </p:attrNameLst>
                                      </p:cBhvr>
                                    </p:animRot>
                                  </p:childTnLst>
                                </p:cTn>
                              </p:par>
                              <p:par>
                                <p:cTn id="32" presetID="8" presetClass="emph" presetSubtype="0" fill="hold" nodeType="withEffect">
                                  <p:stCondLst>
                                    <p:cond delay="0"/>
                                  </p:stCondLst>
                                  <p:childTnLst>
                                    <p:animRot by="21600000">
                                      <p:cBhvr>
                                        <p:cTn id="33" dur="2000" fill="hold"/>
                                        <p:tgtEl>
                                          <p:spTgt spid="4">
                                            <p:txEl>
                                              <p:pRg st="14" end="14"/>
                                            </p:txEl>
                                          </p:spTgt>
                                        </p:tgtEl>
                                        <p:attrNameLst>
                                          <p:attrName>r</p:attrName>
                                        </p:attrNameLst>
                                      </p:cBhvr>
                                    </p:animRot>
                                  </p:childTnLst>
                                </p:cTn>
                              </p:par>
                              <p:par>
                                <p:cTn id="34" presetID="8" presetClass="emph" presetSubtype="0" fill="hold" nodeType="withEffect">
                                  <p:stCondLst>
                                    <p:cond delay="0"/>
                                  </p:stCondLst>
                                  <p:childTnLst>
                                    <p:animRot by="21600000">
                                      <p:cBhvr>
                                        <p:cTn id="35" dur="2000" fill="hold"/>
                                        <p:tgtEl>
                                          <p:spTgt spid="4">
                                            <p:txEl>
                                              <p:pRg st="15" end="1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A785DBF-0733-E33B-15DE-587A481A5E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2259" y="3173360"/>
            <a:ext cx="5791200" cy="331592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Text Placeholder 2">
            <a:extLst>
              <a:ext uri="{FF2B5EF4-FFF2-40B4-BE49-F238E27FC236}">
                <a16:creationId xmlns:a16="http://schemas.microsoft.com/office/drawing/2014/main" id="{F3860EB9-8FC8-AD33-338C-FE9F7C8A1E79}"/>
              </a:ext>
            </a:extLst>
          </p:cNvPr>
          <p:cNvSpPr>
            <a:spLocks noGrp="1"/>
          </p:cNvSpPr>
          <p:nvPr>
            <p:ph type="title"/>
          </p:nvPr>
        </p:nvSpPr>
        <p:spPr>
          <a:xfrm>
            <a:off x="287593" y="1240196"/>
            <a:ext cx="11629104" cy="1325563"/>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Now let me explain the code, it's a very simple code just five to six lines.</a:t>
            </a:r>
          </a:p>
          <a:p>
            <a:r>
              <a:rPr kumimoji="0" lang="en-US" altLang="en-US" sz="1400" i="1" u="none" strike="noStrike" cap="none" normalizeH="0" baseline="0" dirty="0">
                <a:ln>
                  <a:noFill/>
                </a:ln>
                <a:solidFill>
                  <a:srgbClr val="1A1A1A"/>
                </a:solidFill>
                <a:effectLst/>
                <a:latin typeface="Cascadia Code" panose="020B0609020000020004" pitchFamily="49" charset="0"/>
                <a:ea typeface="Cascadia Code" panose="020B0609020000020004" pitchFamily="49" charset="0"/>
                <a:cs typeface="Cascadia Code" panose="020B0609020000020004" pitchFamily="49" charset="0"/>
              </a:rPr>
              <a:t>void main ()  This is the main function of </a:t>
            </a:r>
            <a:r>
              <a:rPr lang="en-US" sz="1400" i="1" dirty="0">
                <a:latin typeface="Cascadia Code" panose="020B0609020000020004" pitchFamily="49" charset="0"/>
                <a:ea typeface="Cascadia Code" panose="020B0609020000020004" pitchFamily="49" charset="0"/>
                <a:cs typeface="Cascadia Code" panose="020B0609020000020004" pitchFamily="49" charset="0"/>
              </a:rPr>
              <a:t>program, the compiler always come straight to this part and leaves the rest it will execute only what is written under its braces.</a:t>
            </a:r>
          </a:p>
          <a:p>
            <a:r>
              <a:rPr lang="en-US" sz="1400" i="1" dirty="0" err="1">
                <a:latin typeface="Cascadia Code" panose="020B0609020000020004" pitchFamily="49" charset="0"/>
                <a:ea typeface="Cascadia Code" panose="020B0609020000020004" pitchFamily="49" charset="0"/>
                <a:cs typeface="Cascadia Code" panose="020B0609020000020004" pitchFamily="49" charset="0"/>
              </a:rPr>
              <a:t>trisb</a:t>
            </a:r>
            <a:r>
              <a:rPr lang="en-US" sz="1400" i="1" dirty="0">
                <a:latin typeface="Cascadia Code" panose="020B0609020000020004" pitchFamily="49" charset="0"/>
                <a:ea typeface="Cascadia Code" panose="020B0609020000020004" pitchFamily="49" charset="0"/>
                <a:cs typeface="Cascadia Code" panose="020B0609020000020004" pitchFamily="49" charset="0"/>
              </a:rPr>
              <a:t> = 0x00; This code will tell the compiler to use the pins as output. If we were using a sensor on any pin then we have to make it 1.</a:t>
            </a:r>
          </a:p>
          <a:p>
            <a:r>
              <a:rPr lang="en-US" sz="1400" i="1" dirty="0">
                <a:latin typeface="Cascadia Code" panose="020B0609020000020004" pitchFamily="49" charset="0"/>
                <a:ea typeface="Cascadia Code" panose="020B0609020000020004" pitchFamily="49" charset="0"/>
                <a:cs typeface="Cascadia Code" panose="020B0609020000020004" pitchFamily="49" charset="0"/>
              </a:rPr>
              <a:t>while(1) This one runs continuously means pic will execute the code with its braces forever and it never stops.</a:t>
            </a:r>
          </a:p>
          <a:p>
            <a:r>
              <a:rPr lang="en-US" sz="1400" i="1" dirty="0">
                <a:latin typeface="Cascadia Code" panose="020B0609020000020004" pitchFamily="49" charset="0"/>
                <a:ea typeface="Cascadia Code" panose="020B0609020000020004" pitchFamily="49" charset="0"/>
                <a:cs typeface="Cascadia Code" panose="020B0609020000020004" pitchFamily="49" charset="0"/>
              </a:rPr>
              <a:t>and in the next two lines we make the pin high and then low which is connected to the LED so now the LED will turn ON and then OFF continuously.</a:t>
            </a:r>
          </a:p>
          <a:p>
            <a:r>
              <a:rPr lang="en-US" sz="1400" i="1" dirty="0">
                <a:latin typeface="Cascadia Code" panose="020B0609020000020004" pitchFamily="49" charset="0"/>
                <a:ea typeface="Cascadia Code" panose="020B0609020000020004" pitchFamily="49" charset="0"/>
                <a:cs typeface="Cascadia Code" panose="020B0609020000020004" pitchFamily="49" charset="0"/>
              </a:rPr>
              <a:t>You can also increase the delay between these lines if you want to increase the duration of ON / OFF.</a:t>
            </a:r>
          </a:p>
          <a:p>
            <a:r>
              <a:rPr lang="en-US" sz="1400" i="1" dirty="0">
                <a:latin typeface="Cascadia Code" panose="020B0609020000020004" pitchFamily="49" charset="0"/>
                <a:ea typeface="Cascadia Code" panose="020B0609020000020004" pitchFamily="49" charset="0"/>
                <a:cs typeface="Cascadia Code" panose="020B0609020000020004" pitchFamily="49" charset="0"/>
              </a:rPr>
              <a:t>Now Build your project to get the hex file.</a:t>
            </a:r>
          </a:p>
          <a:p>
            <a:r>
              <a:rPr lang="en-US" sz="1400" i="1" dirty="0">
                <a:latin typeface="Cascadia Code" panose="020B0609020000020004" pitchFamily="49" charset="0"/>
                <a:ea typeface="Cascadia Code" panose="020B0609020000020004" pitchFamily="49" charset="0"/>
                <a:cs typeface="Cascadia Code" panose="020B0609020000020004" pitchFamily="49" charset="0"/>
              </a:rPr>
              <a:t>Upload this hex file in your </a:t>
            </a:r>
            <a:r>
              <a:rPr lang="en-US" sz="1400" i="1" dirty="0">
                <a:latin typeface="Cascadia Code" panose="020B0609020000020004" pitchFamily="49" charset="0"/>
                <a:ea typeface="Cascadia Code" panose="020B0609020000020004" pitchFamily="49" charset="0"/>
                <a:cs typeface="Cascadia Code" panose="020B0609020000020004" pitchFamily="49" charset="0"/>
                <a:hlinkClick r:id="rId3"/>
              </a:rPr>
              <a:t>Proteus Simulation</a:t>
            </a:r>
            <a:r>
              <a:rPr lang="en-US" sz="1400" i="1" dirty="0">
                <a:latin typeface="Cascadia Code" panose="020B0609020000020004" pitchFamily="49" charset="0"/>
                <a:ea typeface="Cascadia Code" panose="020B0609020000020004" pitchFamily="49" charset="0"/>
                <a:cs typeface="Cascadia Code" panose="020B0609020000020004" pitchFamily="49" charset="0"/>
              </a:rPr>
              <a:t> and then run your simulation.</a:t>
            </a:r>
          </a:p>
          <a:p>
            <a:r>
              <a:rPr lang="en-US" sz="1400" i="1" dirty="0">
                <a:latin typeface="Cascadia Code" panose="020B0609020000020004" pitchFamily="49" charset="0"/>
                <a:ea typeface="Cascadia Code" panose="020B0609020000020004" pitchFamily="49" charset="0"/>
                <a:cs typeface="Cascadia Code" panose="020B0609020000020004" pitchFamily="49" charset="0"/>
              </a:rPr>
              <a:t>If everything goes fine then you will get something as shown in below figure:</a:t>
            </a:r>
          </a:p>
          <a:p>
            <a:endParaRPr lang="en-US" sz="1400"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7373968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4C64-AAEE-017A-2D2A-603238E4448A}"/>
              </a:ext>
            </a:extLst>
          </p:cNvPr>
          <p:cNvSpPr>
            <a:spLocks noGrp="1"/>
          </p:cNvSpPr>
          <p:nvPr>
            <p:ph type="title"/>
          </p:nvPr>
        </p:nvSpPr>
        <p:spPr>
          <a:xfrm>
            <a:off x="543232" y="679758"/>
            <a:ext cx="10515600" cy="1325563"/>
          </a:xfrm>
        </p:spPr>
        <p:txBody>
          <a:bodyPr>
            <a:normAutofit fontScale="90000"/>
          </a:bodyPr>
          <a:lstStyle/>
          <a:p>
            <a:pPr marL="571500" indent="-571500" algn="ctr">
              <a:buFont typeface="Wingdings" panose="05000000000000000000" pitchFamily="2" charset="2"/>
              <a:buChar char="q"/>
            </a:pPr>
            <a:r>
              <a:rPr lang="en-US" i="1" dirty="0">
                <a:latin typeface="Cascadia Code" panose="020B0609020000020004" pitchFamily="49" charset="0"/>
                <a:ea typeface="Cascadia Code" panose="020B0609020000020004" pitchFamily="49" charset="0"/>
                <a:cs typeface="Cascadia Code" panose="020B0609020000020004" pitchFamily="49" charset="0"/>
              </a:rPr>
              <a:t>Testing</a:t>
            </a:r>
            <a:br>
              <a:rPr lang="en-US" i="1" dirty="0">
                <a:latin typeface="Cascadia Code" panose="020B0609020000020004" pitchFamily="49" charset="0"/>
                <a:ea typeface="Cascadia Code" panose="020B0609020000020004" pitchFamily="49" charset="0"/>
                <a:cs typeface="Cascadia Code" panose="020B0609020000020004" pitchFamily="49" charset="0"/>
              </a:rPr>
            </a:br>
            <a:br>
              <a:rPr lang="en-US" i="1" dirty="0">
                <a:latin typeface="Cascadia Code" panose="020B0609020000020004" pitchFamily="49" charset="0"/>
                <a:ea typeface="Cascadia Code" panose="020B0609020000020004" pitchFamily="49" charset="0"/>
                <a:cs typeface="Cascadia Code" panose="020B0609020000020004" pitchFamily="49" charset="0"/>
              </a:rPr>
            </a:br>
            <a:r>
              <a:rPr lang="en-US" sz="2200" i="1" dirty="0">
                <a:latin typeface="Cascadia Code" panose="020B0609020000020004" pitchFamily="49" charset="0"/>
                <a:ea typeface="Cascadia Code" panose="020B0609020000020004" pitchFamily="49" charset="0"/>
                <a:cs typeface="Cascadia Code" panose="020B0609020000020004" pitchFamily="49" charset="0"/>
              </a:rPr>
              <a:t>coding: </a:t>
            </a:r>
            <a:r>
              <a:rPr lang="en-US" sz="1600" i="1" dirty="0">
                <a:latin typeface="Cascadia Code" panose="020B0609020000020004" pitchFamily="49" charset="0"/>
                <a:ea typeface="Cascadia Code" panose="020B0609020000020004" pitchFamily="49" charset="0"/>
                <a:cs typeface="Cascadia Code" panose="020B0609020000020004" pitchFamily="49" charset="0"/>
              </a:rPr>
              <a:t>The coding is completely fine, there are no errors. An example is shown in the image below :</a:t>
            </a:r>
          </a:p>
        </p:txBody>
      </p:sp>
      <p:pic>
        <p:nvPicPr>
          <p:cNvPr id="6" name="Content Placeholder 5">
            <a:extLst>
              <a:ext uri="{FF2B5EF4-FFF2-40B4-BE49-F238E27FC236}">
                <a16:creationId xmlns:a16="http://schemas.microsoft.com/office/drawing/2014/main" id="{B839B43C-3339-856D-0727-6FE0A660656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97247" y="3056330"/>
            <a:ext cx="3364244" cy="276436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Content Placeholder 7">
            <a:extLst>
              <a:ext uri="{FF2B5EF4-FFF2-40B4-BE49-F238E27FC236}">
                <a16:creationId xmlns:a16="http://schemas.microsoft.com/office/drawing/2014/main" id="{01F07140-7716-A31B-6624-A5406264C42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84278" y="3056330"/>
            <a:ext cx="3449890" cy="266604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66621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F1DD-0704-4BD2-4E8E-E7DF348696A5}"/>
              </a:ext>
            </a:extLst>
          </p:cNvPr>
          <p:cNvSpPr>
            <a:spLocks noGrp="1"/>
          </p:cNvSpPr>
          <p:nvPr>
            <p:ph type="ctrTitle"/>
          </p:nvPr>
        </p:nvSpPr>
        <p:spPr>
          <a:xfrm>
            <a:off x="1602658" y="384943"/>
            <a:ext cx="9144000" cy="716269"/>
          </a:xfrm>
        </p:spPr>
        <p:txBody>
          <a:bodyPr>
            <a:normAutofit/>
          </a:bodyPr>
          <a:lstStyle/>
          <a:p>
            <a:pPr marL="457200" indent="-457200">
              <a:buFont typeface="Wingdings" panose="05000000000000000000" pitchFamily="2" charset="2"/>
              <a:buChar char="q"/>
            </a:pPr>
            <a:r>
              <a:rPr lang="en-US" sz="3200" b="1" i="1" dirty="0">
                <a:latin typeface="Cascadia Code" panose="020B0609020000020004" pitchFamily="49" charset="0"/>
                <a:ea typeface="Cascadia Code" panose="020B0609020000020004" pitchFamily="49" charset="0"/>
                <a:cs typeface="Cascadia Code" panose="020B0609020000020004" pitchFamily="49" charset="0"/>
              </a:rPr>
              <a:t>Conclusion</a:t>
            </a:r>
          </a:p>
        </p:txBody>
      </p:sp>
      <p:sp>
        <p:nvSpPr>
          <p:cNvPr id="3" name="Subtitle 2">
            <a:extLst>
              <a:ext uri="{FF2B5EF4-FFF2-40B4-BE49-F238E27FC236}">
                <a16:creationId xmlns:a16="http://schemas.microsoft.com/office/drawing/2014/main" id="{34D7C460-A474-3045-F449-EA3E8FD086BE}"/>
              </a:ext>
            </a:extLst>
          </p:cNvPr>
          <p:cNvSpPr>
            <a:spLocks noGrp="1"/>
          </p:cNvSpPr>
          <p:nvPr>
            <p:ph type="subTitle" idx="1"/>
          </p:nvPr>
        </p:nvSpPr>
        <p:spPr>
          <a:xfrm>
            <a:off x="1602658" y="2432000"/>
            <a:ext cx="9144000" cy="1655762"/>
          </a:xfrm>
        </p:spPr>
        <p:txBody>
          <a:bodyPr>
            <a:noAutofit/>
          </a:bodyPr>
          <a:lstStyle/>
          <a:p>
            <a:r>
              <a:rPr lang="en-US" sz="1400" dirty="0">
                <a:latin typeface="Cascadia Code" panose="020B0609020000020004" pitchFamily="49" charset="0"/>
                <a:ea typeface="Cascadia Code" panose="020B0609020000020004" pitchFamily="49" charset="0"/>
                <a:cs typeface="Cascadia Code" panose="020B0609020000020004" pitchFamily="49" charset="0"/>
              </a:rPr>
              <a:t>Pic-16f84a IC is used to generates a continuous output in the form of square wave which turns the LED on and </a:t>
            </a:r>
            <a:r>
              <a:rPr lang="en-US" sz="1400" dirty="0" err="1">
                <a:latin typeface="Cascadia Code" panose="020B0609020000020004" pitchFamily="49" charset="0"/>
                <a:ea typeface="Cascadia Code" panose="020B0609020000020004" pitchFamily="49" charset="0"/>
                <a:cs typeface="Cascadia Code" panose="020B0609020000020004" pitchFamily="49" charset="0"/>
              </a:rPr>
              <a:t>off.Here</a:t>
            </a:r>
            <a:r>
              <a:rPr lang="en-US" sz="1400" dirty="0">
                <a:latin typeface="Cascadia Code" panose="020B0609020000020004" pitchFamily="49" charset="0"/>
                <a:ea typeface="Cascadia Code" panose="020B0609020000020004" pitchFamily="49" charset="0"/>
                <a:cs typeface="Cascadia Code" panose="020B0609020000020004" pitchFamily="49" charset="0"/>
              </a:rPr>
              <a:t> additionally going to calculate the capacity and varying capacity with the resistant </a:t>
            </a:r>
            <a:r>
              <a:rPr lang="en-US" sz="1400" dirty="0" err="1">
                <a:latin typeface="Cascadia Code" panose="020B0609020000020004" pitchFamily="49" charset="0"/>
                <a:ea typeface="Cascadia Code" panose="020B0609020000020004" pitchFamily="49" charset="0"/>
                <a:cs typeface="Cascadia Code" panose="020B0609020000020004" pitchFamily="49" charset="0"/>
              </a:rPr>
              <a:t>capacitor.Finally</a:t>
            </a:r>
            <a:r>
              <a:rPr lang="en-US" sz="1400" dirty="0">
                <a:latin typeface="Cascadia Code" panose="020B0609020000020004" pitchFamily="49" charset="0"/>
                <a:ea typeface="Cascadia Code" panose="020B0609020000020004" pitchFamily="49" charset="0"/>
                <a:cs typeface="Cascadia Code" panose="020B0609020000020004" pitchFamily="49" charset="0"/>
              </a:rPr>
              <a:t> this project is calculating the pulse rate for defining the frequency and time period.</a:t>
            </a:r>
          </a:p>
        </p:txBody>
      </p:sp>
    </p:spTree>
    <p:extLst>
      <p:ext uri="{BB962C8B-B14F-4D97-AF65-F5344CB8AC3E}">
        <p14:creationId xmlns:p14="http://schemas.microsoft.com/office/powerpoint/2010/main" val="3081785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790</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Algerian</vt:lpstr>
      <vt:lpstr>Arial</vt:lpstr>
      <vt:lpstr>Britannic Bold</vt:lpstr>
      <vt:lpstr>Calibri</vt:lpstr>
      <vt:lpstr>Calibri Light</vt:lpstr>
      <vt:lpstr>Cascadia Code</vt:lpstr>
      <vt:lpstr>Cascadia Code SemiBold</vt:lpstr>
      <vt:lpstr>Colonna MT</vt:lpstr>
      <vt:lpstr>Wingdings</vt:lpstr>
      <vt:lpstr>Office Theme</vt:lpstr>
      <vt:lpstr>Blinking LED Microcontroller IC.</vt:lpstr>
      <vt:lpstr>INTRODUCTION</vt:lpstr>
      <vt:lpstr>Requirement gathering</vt:lpstr>
      <vt:lpstr>Circuit design circuit schematic diagram for the led flasher is shown below.</vt:lpstr>
      <vt:lpstr>Coding The code for making LED blink using PIC16F84A is shown below. </vt:lpstr>
      <vt:lpstr>PowerPoint Presentation</vt:lpstr>
      <vt:lpstr>Now let me explain the code, it's a very simple code just five to six lines. void main ()  This is the main function of program, the compiler always come straight to this part and leaves the rest it will execute only what is written under its braces. trisb = 0x00; This code will tell the compiler to use the pins as output. If we were using a sensor on any pin then we have to make it 1. while(1) This one runs continuously means pic will execute the code with its braces forever and it never stops. and in the next two lines we make the pin high and then low which is connected to the LED so now the LED will turn ON and then OFF continuously. You can also increase the delay between these lines if you want to increase the duration of ON / OFF. Now Build your project to get the hex file. Upload this hex file in your Proteus Simulation and then run your simulation. If everything goes fine then you will get something as shown in below figure: </vt:lpstr>
      <vt:lpstr>Testing  coding: The coding is completely fine, there are no errors. An example is shown in the image below :</vt:lpstr>
      <vt:lpstr>Conclusion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الرحيم</dc:title>
  <dc:creator>amirhamjajoy2020@gmail.com</dc:creator>
  <cp:lastModifiedBy>Ashim Rudra Paul</cp:lastModifiedBy>
  <cp:revision>13</cp:revision>
  <dcterms:created xsi:type="dcterms:W3CDTF">2022-11-08T15:23:00Z</dcterms:created>
  <dcterms:modified xsi:type="dcterms:W3CDTF">2022-11-19T06:26:48Z</dcterms:modified>
</cp:coreProperties>
</file>