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70" r:id="rId4"/>
    <p:sldId id="258" r:id="rId5"/>
    <p:sldId id="259" r:id="rId6"/>
    <p:sldId id="260" r:id="rId7"/>
    <p:sldId id="262" r:id="rId8"/>
    <p:sldId id="263"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55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C5DED-E857-4446-A59A-46223440D9F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101002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C5DED-E857-4446-A59A-46223440D9F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396210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C5DED-E857-4446-A59A-46223440D9F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195059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C5DED-E857-4446-A59A-46223440D9F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101905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FC5DED-E857-4446-A59A-46223440D9F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223738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FC5DED-E857-4446-A59A-46223440D9F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366745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FC5DED-E857-4446-A59A-46223440D9FC}"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408490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FC5DED-E857-4446-A59A-46223440D9FC}"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347296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C5DED-E857-4446-A59A-46223440D9FC}"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367023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FC5DED-E857-4446-A59A-46223440D9F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151969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FC5DED-E857-4446-A59A-46223440D9F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F3408-41DC-4312-A2E2-E9063D9B6858}" type="slidenum">
              <a:rPr lang="en-US" smtClean="0"/>
              <a:t>‹#›</a:t>
            </a:fld>
            <a:endParaRPr lang="en-US"/>
          </a:p>
        </p:txBody>
      </p:sp>
    </p:spTree>
    <p:extLst>
      <p:ext uri="{BB962C8B-B14F-4D97-AF65-F5344CB8AC3E}">
        <p14:creationId xmlns:p14="http://schemas.microsoft.com/office/powerpoint/2010/main" val="179328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C5DED-E857-4446-A59A-46223440D9FC}" type="datetimeFigureOut">
              <a:rPr lang="en-US" smtClean="0"/>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F3408-41DC-4312-A2E2-E9063D9B6858}" type="slidenum">
              <a:rPr lang="en-US" smtClean="0"/>
              <a:t>‹#›</a:t>
            </a:fld>
            <a:endParaRPr lang="en-US"/>
          </a:p>
        </p:txBody>
      </p:sp>
    </p:spTree>
    <p:extLst>
      <p:ext uri="{BB962C8B-B14F-4D97-AF65-F5344CB8AC3E}">
        <p14:creationId xmlns:p14="http://schemas.microsoft.com/office/powerpoint/2010/main" val="1033481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heengineeringprojects.com/2015/03/pic-microcontroller-projects.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engineeringprojects.com/2013/03/a-complete-tutorial-on-how-to-use-proteus-isis-ares.html"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5530">
              <a:srgbClr val="B3C6E7"/>
            </a:gs>
            <a:gs pos="45954">
              <a:srgbClr val="C7D5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F6D7-A27B-DA53-27DD-D780781CDE2A}"/>
              </a:ext>
            </a:extLst>
          </p:cNvPr>
          <p:cNvSpPr>
            <a:spLocks noGrp="1"/>
          </p:cNvSpPr>
          <p:nvPr>
            <p:ph type="title"/>
          </p:nvPr>
        </p:nvSpPr>
        <p:spPr/>
        <p:txBody>
          <a:bodyPr/>
          <a:lstStyle/>
          <a:p>
            <a:pPr algn="ctr"/>
            <a:br>
              <a:rPr lang="ar-AE" b="0" i="0" u="none" strike="noStrike" dirty="0">
                <a:solidFill>
                  <a:srgbClr val="1A0DAB"/>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59DA383-7131-0565-6267-4E115982A054}"/>
              </a:ext>
            </a:extLst>
          </p:cNvPr>
          <p:cNvSpPr>
            <a:spLocks noGrp="1"/>
          </p:cNvSpPr>
          <p:nvPr>
            <p:ph idx="1"/>
          </p:nvPr>
        </p:nvSpPr>
        <p:spPr>
          <a:noFill/>
        </p:spPr>
        <p:txBody>
          <a:bodyPr/>
          <a:lstStyle/>
          <a:p>
            <a:pPr>
              <a:buFont typeface="Wingdings" panose="05000000000000000000" pitchFamily="2" charset="2"/>
              <a:buChar char="q"/>
            </a:pPr>
            <a:r>
              <a:rPr lang="en-US" b="1" dirty="0">
                <a:latin typeface="Cascadia Code" panose="020B0609020000020004" pitchFamily="49" charset="0"/>
                <a:ea typeface="Cascadia Code" panose="020B0609020000020004" pitchFamily="49" charset="0"/>
                <a:cs typeface="Cascadia Code" panose="020B0609020000020004" pitchFamily="49" charset="0"/>
              </a:rPr>
              <a:t>JOB NO : 02</a:t>
            </a:r>
          </a:p>
          <a:p>
            <a:pPr>
              <a:buFont typeface="Wingdings" panose="05000000000000000000" pitchFamily="2" charset="2"/>
              <a:buChar char="q"/>
            </a:pPr>
            <a:r>
              <a:rPr lang="en-US" b="1" dirty="0">
                <a:latin typeface="Cascadia Code" panose="020B0609020000020004" pitchFamily="49" charset="0"/>
                <a:ea typeface="Cascadia Code" panose="020B0609020000020004" pitchFamily="49" charset="0"/>
                <a:cs typeface="Cascadia Code" panose="020B0609020000020004" pitchFamily="49" charset="0"/>
              </a:rPr>
              <a:t>SUB NAME : Microcontroller Application</a:t>
            </a:r>
          </a:p>
          <a:p>
            <a:pPr>
              <a:buFont typeface="Wingdings" panose="05000000000000000000" pitchFamily="2" charset="2"/>
              <a:buChar char="q"/>
            </a:pPr>
            <a:r>
              <a:rPr lang="en-US" b="1" dirty="0">
                <a:latin typeface="Cascadia Code" panose="020B0609020000020004" pitchFamily="49" charset="0"/>
                <a:ea typeface="Cascadia Code" panose="020B0609020000020004" pitchFamily="49" charset="0"/>
                <a:cs typeface="Cascadia Code" panose="020B0609020000020004" pitchFamily="49" charset="0"/>
              </a:rPr>
              <a:t>JOB NAME : Led Array In Microcontroller IC</a:t>
            </a:r>
          </a:p>
          <a:p>
            <a:pPr marL="0" indent="0">
              <a:buNone/>
            </a:pPr>
            <a:endParaRPr lang="en-US" b="1" dirty="0">
              <a:latin typeface="Cascadia Code" panose="020B0609020000020004" pitchFamily="49" charset="0"/>
              <a:ea typeface="Cascadia Code" panose="020B0609020000020004" pitchFamily="49" charset="0"/>
              <a:cs typeface="Cascadia Code" panose="020B0609020000020004" pitchFamily="49" charset="0"/>
            </a:endParaRPr>
          </a:p>
          <a:p>
            <a:pPr>
              <a:buFont typeface="Wingdings" panose="05000000000000000000" pitchFamily="2" charset="2"/>
              <a:buChar char="q"/>
            </a:pPr>
            <a:r>
              <a:rPr lang="en-US" b="1" dirty="0">
                <a:latin typeface="Cascadia Code" panose="020B0609020000020004" pitchFamily="49" charset="0"/>
                <a:ea typeface="Cascadia Code" panose="020B0609020000020004" pitchFamily="49" charset="0"/>
                <a:cs typeface="Cascadia Code" panose="020B0609020000020004" pitchFamily="49" charset="0"/>
              </a:rPr>
              <a:t>Name : Ashim Rudra Paul</a:t>
            </a:r>
          </a:p>
          <a:p>
            <a:pPr>
              <a:buFont typeface="Wingdings" panose="05000000000000000000" pitchFamily="2" charset="2"/>
              <a:buChar char="q"/>
            </a:pPr>
            <a:r>
              <a:rPr lang="en-US" b="1" dirty="0">
                <a:latin typeface="Cascadia Code" panose="020B0609020000020004" pitchFamily="49" charset="0"/>
                <a:ea typeface="Cascadia Code" panose="020B0609020000020004" pitchFamily="49" charset="0"/>
                <a:cs typeface="Cascadia Code" panose="020B0609020000020004" pitchFamily="49" charset="0"/>
              </a:rPr>
              <a:t>Roll : 493549</a:t>
            </a:r>
          </a:p>
        </p:txBody>
      </p:sp>
    </p:spTree>
    <p:extLst>
      <p:ext uri="{BB962C8B-B14F-4D97-AF65-F5344CB8AC3E}">
        <p14:creationId xmlns:p14="http://schemas.microsoft.com/office/powerpoint/2010/main" val="2619066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F1DD-0704-4BD2-4E8E-E7DF348696A5}"/>
              </a:ext>
            </a:extLst>
          </p:cNvPr>
          <p:cNvSpPr>
            <a:spLocks noGrp="1"/>
          </p:cNvSpPr>
          <p:nvPr>
            <p:ph type="ctrTitle"/>
          </p:nvPr>
        </p:nvSpPr>
        <p:spPr>
          <a:xfrm>
            <a:off x="1602658" y="384943"/>
            <a:ext cx="9144000" cy="716269"/>
          </a:xfrm>
        </p:spPr>
        <p:txBody>
          <a:bodyPr>
            <a:normAutofit/>
          </a:bodyPr>
          <a:lstStyle/>
          <a:p>
            <a:pPr marL="457200" indent="-457200">
              <a:buFont typeface="Wingdings" panose="05000000000000000000" pitchFamily="2" charset="2"/>
              <a:buChar char="q"/>
            </a:pPr>
            <a:r>
              <a:rPr lang="en-US" sz="3200" b="1" dirty="0">
                <a:latin typeface="Cascadia Code" panose="020B0609020000020004" pitchFamily="49" charset="0"/>
                <a:ea typeface="Cascadia Code" panose="020B0609020000020004" pitchFamily="49" charset="0"/>
                <a:cs typeface="Cascadia Code" panose="020B0609020000020004" pitchFamily="49" charset="0"/>
              </a:rPr>
              <a:t>Conclusion</a:t>
            </a:r>
          </a:p>
        </p:txBody>
      </p:sp>
      <p:sp>
        <p:nvSpPr>
          <p:cNvPr id="3" name="Subtitle 2">
            <a:extLst>
              <a:ext uri="{FF2B5EF4-FFF2-40B4-BE49-F238E27FC236}">
                <a16:creationId xmlns:a16="http://schemas.microsoft.com/office/drawing/2014/main" id="{34D7C460-A474-3045-F449-EA3E8FD086BE}"/>
              </a:ext>
            </a:extLst>
          </p:cNvPr>
          <p:cNvSpPr>
            <a:spLocks noGrp="1"/>
          </p:cNvSpPr>
          <p:nvPr>
            <p:ph type="subTitle" idx="1"/>
          </p:nvPr>
        </p:nvSpPr>
        <p:spPr>
          <a:xfrm>
            <a:off x="885635" y="2062306"/>
            <a:ext cx="10768101" cy="3696468"/>
          </a:xfrm>
        </p:spPr>
        <p:txBody>
          <a:bodyPr>
            <a:noAutofit/>
          </a:bodyPr>
          <a:lstStyle/>
          <a:p>
            <a:pPr algn="l"/>
            <a:r>
              <a:rPr lang="en-US" dirty="0">
                <a:latin typeface="Cascadia Code" panose="020B0609020000020004" pitchFamily="49" charset="0"/>
                <a:ea typeface="Cascadia Code" panose="020B0609020000020004" pitchFamily="49" charset="0"/>
                <a:cs typeface="Cascadia Code" panose="020B0609020000020004" pitchFamily="49" charset="0"/>
              </a:rPr>
              <a:t>Pic-16f84a IC is used to generates a continuous output in the form of square wave which turns the LED on and </a:t>
            </a:r>
            <a:r>
              <a:rPr lang="en-US" dirty="0" err="1">
                <a:latin typeface="Cascadia Code" panose="020B0609020000020004" pitchFamily="49" charset="0"/>
                <a:ea typeface="Cascadia Code" panose="020B0609020000020004" pitchFamily="49" charset="0"/>
                <a:cs typeface="Cascadia Code" panose="020B0609020000020004" pitchFamily="49" charset="0"/>
              </a:rPr>
              <a:t>off.Here</a:t>
            </a:r>
            <a:r>
              <a:rPr lang="en-US" dirty="0">
                <a:latin typeface="Cascadia Code" panose="020B0609020000020004" pitchFamily="49" charset="0"/>
                <a:ea typeface="Cascadia Code" panose="020B0609020000020004" pitchFamily="49" charset="0"/>
                <a:cs typeface="Cascadia Code" panose="020B0609020000020004" pitchFamily="49" charset="0"/>
              </a:rPr>
              <a:t> additionally going to calculate the capacity and varying capacity with the resistant </a:t>
            </a:r>
            <a:r>
              <a:rPr lang="en-US" dirty="0" err="1">
                <a:latin typeface="Cascadia Code" panose="020B0609020000020004" pitchFamily="49" charset="0"/>
                <a:ea typeface="Cascadia Code" panose="020B0609020000020004" pitchFamily="49" charset="0"/>
                <a:cs typeface="Cascadia Code" panose="020B0609020000020004" pitchFamily="49" charset="0"/>
              </a:rPr>
              <a:t>capacitor.Finally</a:t>
            </a:r>
            <a:r>
              <a:rPr lang="en-US" dirty="0">
                <a:latin typeface="Cascadia Code" panose="020B0609020000020004" pitchFamily="49" charset="0"/>
                <a:ea typeface="Cascadia Code" panose="020B0609020000020004" pitchFamily="49" charset="0"/>
                <a:cs typeface="Cascadia Code" panose="020B0609020000020004" pitchFamily="49" charset="0"/>
              </a:rPr>
              <a:t> this project is calculating the pulse rate for defining the frequency and time period.</a:t>
            </a:r>
          </a:p>
        </p:txBody>
      </p:sp>
    </p:spTree>
    <p:extLst>
      <p:ext uri="{BB962C8B-B14F-4D97-AF65-F5344CB8AC3E}">
        <p14:creationId xmlns:p14="http://schemas.microsoft.com/office/powerpoint/2010/main" val="3081785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5539-3B01-7249-133B-C941A6984CE2}"/>
              </a:ext>
            </a:extLst>
          </p:cNvPr>
          <p:cNvSpPr>
            <a:spLocks noGrp="1"/>
          </p:cNvSpPr>
          <p:nvPr>
            <p:ph type="ctrTitle"/>
          </p:nvPr>
        </p:nvSpPr>
        <p:spPr/>
        <p:txBody>
          <a:bodyPr>
            <a:normAutofit/>
          </a:bodyPr>
          <a:lstStyle/>
          <a:p>
            <a:r>
              <a:rPr lang="en-US" sz="4800" b="1" dirty="0">
                <a:latin typeface="Cascadia Code" panose="020B0609020000020004" pitchFamily="49" charset="0"/>
                <a:ea typeface="Cascadia Code" panose="020B0609020000020004" pitchFamily="49" charset="0"/>
                <a:cs typeface="Cascadia Code" panose="020B0609020000020004" pitchFamily="49" charset="0"/>
              </a:rPr>
              <a:t>Thanks For Your Attention</a:t>
            </a:r>
          </a:p>
        </p:txBody>
      </p:sp>
    </p:spTree>
    <p:extLst>
      <p:ext uri="{BB962C8B-B14F-4D97-AF65-F5344CB8AC3E}">
        <p14:creationId xmlns:p14="http://schemas.microsoft.com/office/powerpoint/2010/main" val="2177558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C016-7EF2-D75E-EEE1-5328D3CA2351}"/>
              </a:ext>
            </a:extLst>
          </p:cNvPr>
          <p:cNvSpPr>
            <a:spLocks noGrp="1"/>
          </p:cNvSpPr>
          <p:nvPr>
            <p:ph type="ctrTitle"/>
          </p:nvPr>
        </p:nvSpPr>
        <p:spPr>
          <a:xfrm>
            <a:off x="1524000" y="503798"/>
            <a:ext cx="9144000" cy="1342931"/>
          </a:xfrm>
        </p:spPr>
        <p:txBody>
          <a:bodyPr>
            <a:normAutofit/>
          </a:bodyPr>
          <a:lstStyle/>
          <a:p>
            <a:pPr marL="571500" indent="-571500">
              <a:buFont typeface="Wingdings" panose="05000000000000000000" pitchFamily="2" charset="2"/>
              <a:buChar char="q"/>
            </a:pPr>
            <a:r>
              <a:rPr lang="en-US" sz="3600" b="1" i="1" dirty="0">
                <a:solidFill>
                  <a:schemeClr val="bg1"/>
                </a:solidFill>
                <a:latin typeface="Algerian" panose="04020705040A02060702" pitchFamily="82" charset="0"/>
              </a:rPr>
              <a:t>INTRODUCTION</a:t>
            </a:r>
          </a:p>
        </p:txBody>
      </p:sp>
      <p:sp>
        <p:nvSpPr>
          <p:cNvPr id="3" name="Subtitle 2">
            <a:extLst>
              <a:ext uri="{FF2B5EF4-FFF2-40B4-BE49-F238E27FC236}">
                <a16:creationId xmlns:a16="http://schemas.microsoft.com/office/drawing/2014/main" id="{2CEC372F-FA50-E00B-A426-8F2A63A12BFF}"/>
              </a:ext>
            </a:extLst>
          </p:cNvPr>
          <p:cNvSpPr>
            <a:spLocks noGrp="1"/>
          </p:cNvSpPr>
          <p:nvPr>
            <p:ph type="subTitle" idx="1"/>
          </p:nvPr>
        </p:nvSpPr>
        <p:spPr>
          <a:xfrm>
            <a:off x="1524000" y="2348754"/>
            <a:ext cx="9144000" cy="2792506"/>
          </a:xfrm>
        </p:spPr>
        <p:txBody>
          <a:bodyPr>
            <a:normAutofit fontScale="77500" lnSpcReduction="20000"/>
          </a:bodyPr>
          <a:lstStyle/>
          <a:p>
            <a:pPr>
              <a:lnSpc>
                <a:spcPct val="150000"/>
              </a:lnSpc>
            </a:pP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This Flashing or Dancing Array LED </a:t>
            </a:r>
            <a:r>
              <a:rPr lang="en-US" b="1" i="1"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circu</a:t>
            </a: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used for decoration purpose or </a:t>
            </a:r>
            <a:r>
              <a:rPr lang="en-US" b="1" i="1"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asan</a:t>
            </a: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indicator. Flashing or dancing speed of LED's can be varied with the help </a:t>
            </a:r>
            <a:r>
              <a:rPr lang="en-US" b="1" i="1"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ofvariable</a:t>
            </a: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resistor and various dancing pattern of light can be formed by </a:t>
            </a:r>
            <a:r>
              <a:rPr lang="en-US" b="1" i="1"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slightchange</a:t>
            </a: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in the </a:t>
            </a:r>
            <a:r>
              <a:rPr lang="en-US" b="1" i="1"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circuitThe</a:t>
            </a: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circuit is based on </a:t>
            </a:r>
            <a:r>
              <a:rPr lang="en-US" b="1" i="1"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Ic</a:t>
            </a: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pic16F84A and with few more components such </a:t>
            </a:r>
            <a:r>
              <a:rPr lang="en-US" b="1" i="1"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asresistors</a:t>
            </a:r>
            <a:r>
              <a:rPr lang="en-US" b="1" i="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and transistor.</a:t>
            </a:r>
          </a:p>
        </p:txBody>
      </p:sp>
    </p:spTree>
    <p:extLst>
      <p:ext uri="{BB962C8B-B14F-4D97-AF65-F5344CB8AC3E}">
        <p14:creationId xmlns:p14="http://schemas.microsoft.com/office/powerpoint/2010/main" val="1280263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C66F-A158-7C09-1117-EE514D1ACC80}"/>
              </a:ext>
            </a:extLst>
          </p:cNvPr>
          <p:cNvSpPr>
            <a:spLocks noGrp="1"/>
          </p:cNvSpPr>
          <p:nvPr>
            <p:ph type="title"/>
          </p:nvPr>
        </p:nvSpPr>
        <p:spPr/>
        <p:txBody>
          <a:bodyPr>
            <a:normAutofit/>
          </a:bodyPr>
          <a:lstStyle/>
          <a:p>
            <a:pPr algn="ctr"/>
            <a:r>
              <a:rPr lang="en-US" sz="3200" b="1" dirty="0">
                <a:latin typeface="Algerian" panose="04020705040A02060702" pitchFamily="82" charset="0"/>
              </a:rPr>
              <a:t>Requirement</a:t>
            </a:r>
            <a:r>
              <a:rPr lang="en-US" sz="3200" dirty="0">
                <a:latin typeface="Algerian" panose="04020705040A02060702" pitchFamily="82" charset="0"/>
              </a:rPr>
              <a:t> </a:t>
            </a:r>
            <a:r>
              <a:rPr lang="en-US" sz="3200" b="1" dirty="0">
                <a:latin typeface="Algerian" panose="04020705040A02060702" pitchFamily="82" charset="0"/>
              </a:rPr>
              <a:t>gathering</a:t>
            </a:r>
            <a:endParaRPr lang="en-US" sz="3200" dirty="0"/>
          </a:p>
        </p:txBody>
      </p:sp>
      <p:sp>
        <p:nvSpPr>
          <p:cNvPr id="3" name="Content Placeholder 2">
            <a:extLst>
              <a:ext uri="{FF2B5EF4-FFF2-40B4-BE49-F238E27FC236}">
                <a16:creationId xmlns:a16="http://schemas.microsoft.com/office/drawing/2014/main" id="{B0E3E1E7-56A7-FFBA-5FAF-686347A5460A}"/>
              </a:ext>
            </a:extLst>
          </p:cNvPr>
          <p:cNvSpPr>
            <a:spLocks noGrp="1"/>
          </p:cNvSpPr>
          <p:nvPr>
            <p:ph idx="1"/>
          </p:nvPr>
        </p:nvSpPr>
        <p:spPr/>
        <p:txBody>
          <a:bodyPr>
            <a:normAutofit fontScale="70000" lnSpcReduction="20000"/>
          </a:bodyPr>
          <a:lstStyle/>
          <a:p>
            <a:pPr>
              <a:lnSpc>
                <a:spcPct val="160000"/>
              </a:lnSpc>
            </a:pPr>
            <a:r>
              <a:rPr lang="en-US" sz="2400" dirty="0">
                <a:latin typeface="Cascadia Code" panose="020B0609020000020004" pitchFamily="49" charset="0"/>
                <a:ea typeface="Cascadia Code" panose="020B0609020000020004" pitchFamily="49" charset="0"/>
                <a:cs typeface="Cascadia Code" panose="020B0609020000020004" pitchFamily="49" charset="0"/>
              </a:rPr>
              <a:t>I am first observing how to add the necessary microcontroller kit to my project, and also observing how to complete the project given by sir on time by providing all the necessary knowledge about microcontroller. We have collected all the knowledge and information about the project from Humayun </a:t>
            </a:r>
            <a:r>
              <a:rPr lang="en-US" sz="2400" dirty="0" err="1">
                <a:latin typeface="Cascadia Code" panose="020B0609020000020004" pitchFamily="49" charset="0"/>
                <a:ea typeface="Cascadia Code" panose="020B0609020000020004" pitchFamily="49" charset="0"/>
                <a:cs typeface="Cascadia Code" panose="020B0609020000020004" pitchFamily="49" charset="0"/>
              </a:rPr>
              <a:t>sir.Our</a:t>
            </a:r>
            <a:r>
              <a:rPr lang="en-US" sz="2400" dirty="0">
                <a:latin typeface="Cascadia Code" panose="020B0609020000020004" pitchFamily="49" charset="0"/>
                <a:ea typeface="Cascadia Code" panose="020B0609020000020004" pitchFamily="49" charset="0"/>
                <a:cs typeface="Cascadia Code" panose="020B0609020000020004" pitchFamily="49" charset="0"/>
              </a:rPr>
              <a:t> teacher Humayun Rashid sir in this institute “Sylhet Polytechnic Institute”. We are following some </a:t>
            </a:r>
            <a:r>
              <a:rPr lang="en-US" sz="2400" dirty="0" err="1">
                <a:latin typeface="Cascadia Code" panose="020B0609020000020004" pitchFamily="49" charset="0"/>
                <a:ea typeface="Cascadia Code" panose="020B0609020000020004" pitchFamily="49" charset="0"/>
                <a:cs typeface="Cascadia Code" panose="020B0609020000020004" pitchFamily="49" charset="0"/>
              </a:rPr>
              <a:t>strategies.This</a:t>
            </a:r>
            <a:r>
              <a:rPr lang="en-US" sz="2400" dirty="0">
                <a:latin typeface="Cascadia Code" panose="020B0609020000020004" pitchFamily="49" charset="0"/>
                <a:ea typeface="Cascadia Code" panose="020B0609020000020004" pitchFamily="49" charset="0"/>
                <a:cs typeface="Cascadia Code" panose="020B0609020000020004" pitchFamily="49" charset="0"/>
              </a:rPr>
              <a:t> collected necessary assembly. There...</a:t>
            </a:r>
          </a:p>
          <a:p>
            <a:pPr>
              <a:lnSpc>
                <a:spcPct val="160000"/>
              </a:lnSpc>
            </a:pPr>
            <a:r>
              <a:rPr lang="en-US" sz="2400" dirty="0">
                <a:latin typeface="Cascadia Code" panose="020B0609020000020004" pitchFamily="49" charset="0"/>
                <a:ea typeface="Cascadia Code" panose="020B0609020000020004" pitchFamily="49" charset="0"/>
                <a:cs typeface="Cascadia Code" panose="020B0609020000020004" pitchFamily="49" charset="0"/>
              </a:rPr>
              <a:t>* Background study*</a:t>
            </a:r>
          </a:p>
          <a:p>
            <a:pPr>
              <a:lnSpc>
                <a:spcPct val="160000"/>
              </a:lnSpc>
            </a:pPr>
            <a:r>
              <a:rPr lang="en-US" sz="2400" dirty="0">
                <a:latin typeface="Cascadia Code" panose="020B0609020000020004" pitchFamily="49" charset="0"/>
                <a:ea typeface="Cascadia Code" panose="020B0609020000020004" pitchFamily="49" charset="0"/>
                <a:cs typeface="Cascadia Code" panose="020B0609020000020004" pitchFamily="49" charset="0"/>
              </a:rPr>
              <a:t> Data collection</a:t>
            </a:r>
          </a:p>
          <a:p>
            <a:pPr>
              <a:lnSpc>
                <a:spcPct val="160000"/>
              </a:lnSpc>
            </a:pPr>
            <a:r>
              <a:rPr lang="en-US" sz="2400" dirty="0">
                <a:latin typeface="Cascadia Code" panose="020B0609020000020004" pitchFamily="49" charset="0"/>
                <a:ea typeface="Cascadia Code" panose="020B0609020000020004" pitchFamily="49" charset="0"/>
                <a:cs typeface="Cascadia Code" panose="020B0609020000020004" pitchFamily="49" charset="0"/>
              </a:rPr>
              <a:t>the interview Questionnaire.</a:t>
            </a:r>
          </a:p>
        </p:txBody>
      </p:sp>
    </p:spTree>
    <p:extLst>
      <p:ext uri="{BB962C8B-B14F-4D97-AF65-F5344CB8AC3E}">
        <p14:creationId xmlns:p14="http://schemas.microsoft.com/office/powerpoint/2010/main" val="1587662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ECAD-334E-3E6F-E77D-BE1AB06ED087}"/>
              </a:ext>
            </a:extLst>
          </p:cNvPr>
          <p:cNvSpPr>
            <a:spLocks noGrp="1"/>
          </p:cNvSpPr>
          <p:nvPr>
            <p:ph type="ctrTitle"/>
          </p:nvPr>
        </p:nvSpPr>
        <p:spPr>
          <a:xfrm>
            <a:off x="1524000" y="384943"/>
            <a:ext cx="9144000" cy="877887"/>
          </a:xfrm>
        </p:spPr>
        <p:txBody>
          <a:bodyPr>
            <a:normAutofit/>
          </a:bodyPr>
          <a:lstStyle/>
          <a:p>
            <a:pPr marL="457200" indent="-457200">
              <a:buFont typeface="Wingdings" panose="05000000000000000000" pitchFamily="2" charset="2"/>
              <a:buChar char="q"/>
            </a:pPr>
            <a:r>
              <a:rPr lang="en-US" sz="2800" b="1" dirty="0">
                <a:latin typeface="Algerian" panose="04020705040A02060702" pitchFamily="82" charset="0"/>
              </a:rPr>
              <a:t>overview</a:t>
            </a:r>
          </a:p>
        </p:txBody>
      </p:sp>
      <p:sp>
        <p:nvSpPr>
          <p:cNvPr id="3" name="Subtitle 2">
            <a:extLst>
              <a:ext uri="{FF2B5EF4-FFF2-40B4-BE49-F238E27FC236}">
                <a16:creationId xmlns:a16="http://schemas.microsoft.com/office/drawing/2014/main" id="{E5D3444E-4F52-C056-761F-7DC2D88798C8}"/>
              </a:ext>
            </a:extLst>
          </p:cNvPr>
          <p:cNvSpPr>
            <a:spLocks noGrp="1"/>
          </p:cNvSpPr>
          <p:nvPr>
            <p:ph type="subTitle" idx="1"/>
          </p:nvPr>
        </p:nvSpPr>
        <p:spPr>
          <a:xfrm>
            <a:off x="904977" y="1262830"/>
            <a:ext cx="11020323" cy="5210227"/>
          </a:xfrm>
        </p:spPr>
        <p:txBody>
          <a:bodyPr>
            <a:noAutofit/>
          </a:bodyPr>
          <a:lstStyle/>
          <a:p>
            <a:pPr algn="l"/>
            <a:r>
              <a:rPr lang="en-US" b="1" dirty="0">
                <a:latin typeface="Cascadia Code" panose="020B0609020000020004" pitchFamily="49" charset="0"/>
                <a:ea typeface="Cascadia Code" panose="020B0609020000020004" pitchFamily="49" charset="0"/>
                <a:cs typeface="Cascadia Code" panose="020B0609020000020004" pitchFamily="49" charset="0"/>
              </a:rPr>
              <a:t>Back ground Microcontroller defined. I Types of 16f877A microcontrollers . Necessary Hardware kit and Software :</a:t>
            </a:r>
            <a:endParaRPr lang="en-US" b="1" i="1" dirty="0">
              <a:latin typeface="Cascadia Code" panose="020B0609020000020004" pitchFamily="49" charset="0"/>
              <a:ea typeface="Cascadia Code" panose="020B0609020000020004" pitchFamily="49" charset="0"/>
              <a:cs typeface="Cascadia Code" panose="020B0609020000020004" pitchFamily="49" charset="0"/>
            </a:endParaRPr>
          </a:p>
          <a:p>
            <a:pPr marL="342900" indent="-342900" algn="l">
              <a:buFont typeface="Wingdings" panose="05000000000000000000" pitchFamily="2" charset="2"/>
              <a:buChar char="ü"/>
            </a:pPr>
            <a:r>
              <a:rPr lang="en-US" b="1" i="1" dirty="0">
                <a:latin typeface="Cascadia Code" panose="020B0609020000020004" pitchFamily="49" charset="0"/>
                <a:ea typeface="Cascadia Code" panose="020B0609020000020004" pitchFamily="49" charset="0"/>
                <a:cs typeface="Cascadia Code" panose="020B0609020000020004" pitchFamily="49" charset="0"/>
              </a:rPr>
              <a:t>Pic c compiler</a:t>
            </a:r>
          </a:p>
          <a:p>
            <a:pPr marL="342900" indent="-342900" algn="l">
              <a:buFont typeface="Wingdings" panose="05000000000000000000" pitchFamily="2" charset="2"/>
              <a:buChar char="ü"/>
            </a:pPr>
            <a:r>
              <a:rPr lang="en-US" b="1" i="1" dirty="0">
                <a:latin typeface="Cascadia Code" panose="020B0609020000020004" pitchFamily="49" charset="0"/>
                <a:ea typeface="Cascadia Code" panose="020B0609020000020004" pitchFamily="49" charset="0"/>
                <a:cs typeface="Cascadia Code" panose="020B0609020000020004" pitchFamily="49" charset="0"/>
              </a:rPr>
              <a:t>Proteus 8 professional</a:t>
            </a:r>
            <a:endParaRPr lang="en-US" sz="2800" b="1" i="1" dirty="0">
              <a:solidFill>
                <a:srgbClr val="303030"/>
              </a:solidFill>
              <a:latin typeface="Cascadia Code" panose="020B0609020000020004" pitchFamily="49" charset="0"/>
              <a:ea typeface="Cascadia Code" panose="020B0609020000020004" pitchFamily="49" charset="0"/>
              <a:cs typeface="Cascadia Code" panose="020B0609020000020004" pitchFamily="49" charset="0"/>
            </a:endParaRP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PIC16F84A microcontroller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LED</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8 MHz crystal oscillator</a:t>
            </a:r>
          </a:p>
          <a:p>
            <a:pPr marL="342900" indent="-342900" algn="l">
              <a:buFont typeface="Wingdings" panose="05000000000000000000" pitchFamily="2" charset="2"/>
              <a:buChar char="ü"/>
            </a:pPr>
            <a:r>
              <a:rPr lang="en-US" b="1" dirty="0">
                <a:solidFill>
                  <a:srgbClr val="303030"/>
                </a:solidFill>
                <a:latin typeface="Cascadia Code" panose="020B0609020000020004" pitchFamily="49" charset="0"/>
                <a:ea typeface="Cascadia Code" panose="020B0609020000020004" pitchFamily="49" charset="0"/>
                <a:cs typeface="Cascadia Code" panose="020B0609020000020004" pitchFamily="49" charset="0"/>
              </a:rPr>
              <a:t>104 </a:t>
            </a: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pF ceramic capacitor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10K ohm resistor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330 ohm resistor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Breadboard</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5V source</a:t>
            </a:r>
          </a:p>
          <a:p>
            <a:pPr marL="342900" indent="-342900">
              <a:buFont typeface="Wingdings" panose="05000000000000000000" pitchFamily="2" charset="2"/>
              <a:buChar char="ü"/>
            </a:pPr>
            <a:endParaRPr lang="en-US"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0859693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80">
                                          <p:stCondLst>
                                            <p:cond delay="0"/>
                                          </p:stCondLst>
                                        </p:cTn>
                                        <p:tgtEl>
                                          <p:spTgt spid="3">
                                            <p:txEl>
                                              <p:pRg st="0" end="0"/>
                                            </p:txEl>
                                          </p:spTgt>
                                        </p:tgtEl>
                                      </p:cBhvr>
                                    </p:animEffect>
                                    <p:anim calcmode="lin" valueType="num">
                                      <p:cBhvr>
                                        <p:cTn id="3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0" end="0"/>
                                            </p:txEl>
                                          </p:spTgt>
                                        </p:tgtEl>
                                      </p:cBhvr>
                                      <p:to x="100000" y="60000"/>
                                    </p:animScale>
                                    <p:animScale>
                                      <p:cBhvr>
                                        <p:cTn id="37" dur="166" decel="50000">
                                          <p:stCondLst>
                                            <p:cond delay="676"/>
                                          </p:stCondLst>
                                        </p:cTn>
                                        <p:tgtEl>
                                          <p:spTgt spid="3">
                                            <p:txEl>
                                              <p:pRg st="0" end="0"/>
                                            </p:txEl>
                                          </p:spTgt>
                                        </p:tgtEl>
                                      </p:cBhvr>
                                      <p:to x="100000" y="100000"/>
                                    </p:animScale>
                                    <p:animScale>
                                      <p:cBhvr>
                                        <p:cTn id="38" dur="26">
                                          <p:stCondLst>
                                            <p:cond delay="1312"/>
                                          </p:stCondLst>
                                        </p:cTn>
                                        <p:tgtEl>
                                          <p:spTgt spid="3">
                                            <p:txEl>
                                              <p:pRg st="0" end="0"/>
                                            </p:txEl>
                                          </p:spTgt>
                                        </p:tgtEl>
                                      </p:cBhvr>
                                      <p:to x="100000" y="80000"/>
                                    </p:animScale>
                                    <p:animScale>
                                      <p:cBhvr>
                                        <p:cTn id="39" dur="166" decel="50000">
                                          <p:stCondLst>
                                            <p:cond delay="1338"/>
                                          </p:stCondLst>
                                        </p:cTn>
                                        <p:tgtEl>
                                          <p:spTgt spid="3">
                                            <p:txEl>
                                              <p:pRg st="0" end="0"/>
                                            </p:txEl>
                                          </p:spTgt>
                                        </p:tgtEl>
                                      </p:cBhvr>
                                      <p:to x="100000" y="100000"/>
                                    </p:animScale>
                                    <p:animScale>
                                      <p:cBhvr>
                                        <p:cTn id="40" dur="26">
                                          <p:stCondLst>
                                            <p:cond delay="1642"/>
                                          </p:stCondLst>
                                        </p:cTn>
                                        <p:tgtEl>
                                          <p:spTgt spid="3">
                                            <p:txEl>
                                              <p:pRg st="0" end="0"/>
                                            </p:txEl>
                                          </p:spTgt>
                                        </p:tgtEl>
                                      </p:cBhvr>
                                      <p:to x="100000" y="90000"/>
                                    </p:animScale>
                                    <p:animScale>
                                      <p:cBhvr>
                                        <p:cTn id="41" dur="166" decel="50000">
                                          <p:stCondLst>
                                            <p:cond delay="1668"/>
                                          </p:stCondLst>
                                        </p:cTn>
                                        <p:tgtEl>
                                          <p:spTgt spid="3">
                                            <p:txEl>
                                              <p:pRg st="0" end="0"/>
                                            </p:txEl>
                                          </p:spTgt>
                                        </p:tgtEl>
                                      </p:cBhvr>
                                      <p:to x="100000" y="100000"/>
                                    </p:animScale>
                                    <p:animScale>
                                      <p:cBhvr>
                                        <p:cTn id="42" dur="26">
                                          <p:stCondLst>
                                            <p:cond delay="1808"/>
                                          </p:stCondLst>
                                        </p:cTn>
                                        <p:tgtEl>
                                          <p:spTgt spid="3">
                                            <p:txEl>
                                              <p:pRg st="0" end="0"/>
                                            </p:txEl>
                                          </p:spTgt>
                                        </p:tgtEl>
                                      </p:cBhvr>
                                      <p:to x="100000" y="95000"/>
                                    </p:animScale>
                                    <p:animScale>
                                      <p:cBhvr>
                                        <p:cTn id="43" dur="166" decel="50000">
                                          <p:stCondLst>
                                            <p:cond delay="1834"/>
                                          </p:stCondLst>
                                        </p:cTn>
                                        <p:tgtEl>
                                          <p:spTgt spid="3">
                                            <p:txEl>
                                              <p:pRg st="0" end="0"/>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 calcmode="lin" valueType="num">
                                      <p:cBhvr additive="base">
                                        <p:cTn id="6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anim calcmode="lin" valueType="num">
                                      <p:cBhvr additive="base">
                                        <p:cTn id="6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 calcmode="lin" valueType="num">
                                      <p:cBhvr additive="base">
                                        <p:cTn id="7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
                                            <p:txEl>
                                              <p:pRg st="6" end="6"/>
                                            </p:txEl>
                                          </p:spTgt>
                                        </p:tgtEl>
                                        <p:attrNameLst>
                                          <p:attrName>style.visibility</p:attrName>
                                        </p:attrNameLst>
                                      </p:cBhvr>
                                      <p:to>
                                        <p:strVal val="visible"/>
                                      </p:to>
                                    </p:set>
                                    <p:anim calcmode="lin" valueType="num">
                                      <p:cBhvr additive="base">
                                        <p:cTn id="7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 calcmode="lin" valueType="num">
                                      <p:cBhvr additive="base">
                                        <p:cTn id="8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 calcmode="lin" valueType="num">
                                      <p:cBhvr additive="base">
                                        <p:cTn id="8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additive="base">
                                        <p:cTn id="8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 calcmode="lin" valueType="num">
                                      <p:cBhvr additive="base">
                                        <p:cTn id="9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6678-5ED8-D03C-6B1E-025AB65A7FD0}"/>
              </a:ext>
            </a:extLst>
          </p:cNvPr>
          <p:cNvSpPr>
            <a:spLocks noGrp="1"/>
          </p:cNvSpPr>
          <p:nvPr>
            <p:ph type="title"/>
          </p:nvPr>
        </p:nvSpPr>
        <p:spPr>
          <a:xfrm>
            <a:off x="838200" y="400049"/>
            <a:ext cx="10515600" cy="1625601"/>
          </a:xfrm>
        </p:spPr>
        <p:txBody>
          <a:bodyPr>
            <a:normAutofit fontScale="90000"/>
          </a:bodyPr>
          <a:lstStyle/>
          <a:p>
            <a:pPr marL="571500" indent="-571500" algn="ctr">
              <a:buFont typeface="Wingdings" panose="05000000000000000000" pitchFamily="2" charset="2"/>
              <a:buChar char="q"/>
            </a:pPr>
            <a:r>
              <a:rPr lang="en-US" sz="4400" b="1" dirty="0">
                <a:solidFill>
                  <a:schemeClr val="bg1"/>
                </a:solidFill>
                <a:latin typeface="Algerian" panose="04020705040A02060702" pitchFamily="82" charset="0"/>
              </a:rPr>
              <a:t>Circuit design</a:t>
            </a:r>
            <a:br>
              <a:rPr lang="en-US" sz="4400" b="1" dirty="0">
                <a:solidFill>
                  <a:schemeClr val="bg1"/>
                </a:solidFill>
                <a:latin typeface="Algerian" panose="04020705040A02060702" pitchFamily="82" charset="0"/>
              </a:rPr>
            </a:br>
            <a:br>
              <a:rPr lang="en-US" sz="44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US" sz="36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Circuit Schematic Diagram for the led flasher is shown below</a:t>
            </a:r>
            <a:r>
              <a:rPr lang="en-US" sz="3600" b="1" dirty="0">
                <a:solidFill>
                  <a:schemeClr val="bg1"/>
                </a:solidFill>
                <a:latin typeface="Colonna MT" panose="04020805060202030203" pitchFamily="82" charset="0"/>
              </a:rPr>
              <a:t>.</a:t>
            </a:r>
            <a:endParaRPr lang="en-US" sz="3600" dirty="0">
              <a:solidFill>
                <a:schemeClr val="bg1"/>
              </a:solidFill>
              <a:latin typeface="Colonna MT" panose="04020805060202030203" pitchFamily="82" charset="0"/>
            </a:endParaRPr>
          </a:p>
        </p:txBody>
      </p:sp>
      <p:pic>
        <p:nvPicPr>
          <p:cNvPr id="5" name="Content Placeholder 4">
            <a:extLst>
              <a:ext uri="{FF2B5EF4-FFF2-40B4-BE49-F238E27FC236}">
                <a16:creationId xmlns:a16="http://schemas.microsoft.com/office/drawing/2014/main" id="{11068F72-2663-D547-A32A-C6A3C7A762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5375" y="1816100"/>
            <a:ext cx="9658349" cy="43513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38615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B193-29C8-A950-2FD7-2089127FF833}"/>
              </a:ext>
            </a:extLst>
          </p:cNvPr>
          <p:cNvSpPr>
            <a:spLocks noGrp="1"/>
          </p:cNvSpPr>
          <p:nvPr>
            <p:ph type="title"/>
          </p:nvPr>
        </p:nvSpPr>
        <p:spPr/>
        <p:txBody>
          <a:bodyPr>
            <a:normAutofit fontScale="90000"/>
          </a:bodyPr>
          <a:lstStyle/>
          <a:p>
            <a:pPr marL="571500" indent="-571500" algn="ctr">
              <a:lnSpc>
                <a:spcPct val="150000"/>
              </a:lnSpc>
              <a:buFont typeface="Wingdings" panose="05000000000000000000" pitchFamily="2" charset="2"/>
              <a:buChar char="q"/>
            </a:pPr>
            <a:r>
              <a:rPr lang="en-US" b="1" i="1" dirty="0">
                <a:latin typeface="Cascadia Code" panose="020B0609020000020004" pitchFamily="49" charset="0"/>
                <a:ea typeface="Cascadia Code" panose="020B0609020000020004" pitchFamily="49" charset="0"/>
                <a:cs typeface="Cascadia Code" panose="020B0609020000020004" pitchFamily="49" charset="0"/>
              </a:rPr>
              <a:t>Coding</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sz="2700" dirty="0">
                <a:latin typeface="Cascadia Code" panose="020B0609020000020004" pitchFamily="49" charset="0"/>
                <a:ea typeface="Cascadia Code" panose="020B0609020000020004" pitchFamily="49" charset="0"/>
                <a:cs typeface="Cascadia Code" panose="020B0609020000020004" pitchFamily="49" charset="0"/>
              </a:rPr>
              <a:t>The code for making LED blink using PIC16F84A is shown below.</a:t>
            </a:r>
            <a:br>
              <a:rPr lang="en-US" sz="2700" dirty="0">
                <a:latin typeface="Cascadia Code" panose="020B0609020000020004" pitchFamily="49" charset="0"/>
                <a:ea typeface="Cascadia Code" panose="020B0609020000020004" pitchFamily="49" charset="0"/>
                <a:cs typeface="Cascadia Code" panose="020B0609020000020004" pitchFamily="49" charset="0"/>
              </a:rPr>
            </a:br>
            <a:endParaRPr lang="en-US" sz="27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7" name="Content Placeholder 6">
            <a:extLst>
              <a:ext uri="{FF2B5EF4-FFF2-40B4-BE49-F238E27FC236}">
                <a16:creationId xmlns:a16="http://schemas.microsoft.com/office/drawing/2014/main" id="{21BA8405-A1C6-6AE8-AA01-27CCBB3C0C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6275" y="1365188"/>
            <a:ext cx="2470725" cy="51276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8705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97A0D8-CBCC-E828-D6D1-2D7760902ADC}"/>
              </a:ext>
            </a:extLst>
          </p:cNvPr>
          <p:cNvSpPr>
            <a:spLocks noGrp="1" noChangeArrowheads="1"/>
          </p:cNvSpPr>
          <p:nvPr>
            <p:ph type="body" idx="1"/>
          </p:nvPr>
        </p:nvSpPr>
        <p:spPr bwMode="auto">
          <a:xfrm>
            <a:off x="0" y="-415498"/>
            <a:ext cx="12192000" cy="80252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txBody>
          <a:bodyPr vert="horz" wrap="square" lIns="91440" tIns="19044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114800" lvl="8" indent="-457200">
              <a:lnSpc>
                <a:spcPct val="100000"/>
              </a:lnSpc>
              <a:buFont typeface="Wingdings" panose="05000000000000000000" pitchFamily="2" charset="2"/>
              <a:buChar char="q"/>
            </a:pPr>
            <a:r>
              <a:rPr lang="en-US" altLang="en-US" sz="2800" b="1"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rPr>
              <a:t>I</a:t>
            </a:r>
            <a:r>
              <a:rPr kumimoji="0" lang="en-US" altLang="en-US" sz="2800" b="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mplementation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endParaRPr>
          </a:p>
          <a:p>
            <a:pPr lvl="0">
              <a:lnSpc>
                <a:spcPct val="100000"/>
              </a:lnSpc>
              <a:buFontTx/>
              <a:buChar char="•"/>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The circuit on the left side of PIC is its basic circuit, we need this circuit in order to power up the PIC and to give it a frequency on which it operates. Like in this diagram, I have used crystal oscillator of </a:t>
            </a:r>
            <a:r>
              <a:rPr lang="en-US" altLang="en-US" sz="1800"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rPr>
              <a:t>20</a:t>
            </a: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MHz, which is its frequency of operating. You can operate it at different frequencies e.g. 4MHz ,10MHz , 16MHz, 20MHz </a:t>
            </a:r>
            <a:r>
              <a:rPr kumimoji="0" lang="en-US" altLang="en-US" sz="1800" u="none" strike="noStrike" cap="none" normalizeH="0" baseline="0" dirty="0" err="1">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etc</a:t>
            </a:r>
            <a:endParaRPr lang="en-US" altLang="en-US" sz="1800"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But keep this thing in mind that if you change the oscillator then you must change the capacitors as well e.g. for 20MHz the capacitors will be of 104pF.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err="1">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Vdd</a:t>
            </a: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for PIC is 5V , if you have a 5V battery then its cool but mostly adapters are of 12V. So if you have 12V adapter then use 7805 which converts the 12V into 5V.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come to the circuit on the right side of the PIC, these are simple LEDs which I have connected with </a:t>
            </a:r>
            <a:r>
              <a:rPr kumimoji="0" lang="en-US" altLang="en-US" sz="1800" u="none" strike="noStrike" cap="none" normalizeH="0" baseline="0" dirty="0" err="1">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PortB</a:t>
            </a: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of </a:t>
            </a:r>
            <a:r>
              <a:rPr kumimoji="0" lang="en-US" altLang="en-US" sz="1800" u="none" strike="noStrike" cap="none" normalizeH="0" baseline="0" dirty="0">
                <a:ln>
                  <a:noFill/>
                </a:ln>
                <a:solidFill>
                  <a:srgbClr val="007BFF"/>
                </a:solidFill>
                <a:effectLst/>
                <a:latin typeface="Cascadia Code" panose="020B0609020000020004" pitchFamily="49" charset="0"/>
                <a:ea typeface="Cascadia Code" panose="020B0609020000020004" pitchFamily="49" charset="0"/>
                <a:cs typeface="Cascadia Code" panose="020B0609020000020004" pitchFamily="49" charset="0"/>
                <a:hlinkClick r:id="rId2"/>
              </a:rPr>
              <a:t>PIC Microcontroller</a:t>
            </a: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On the other side of these LEDs is a resistor just for current control and then a GND (ground).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when we make any of these pins high then respective LED will turn ON and when we make that pin low, LED will turn OFF.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sng"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NOTE :</a:t>
            </a:r>
            <a:endParaRPr kumimoji="0" lang="en-US" altLang="en-US" sz="1800" u="none" strike="noStrike" cap="none" normalizeH="0" baseline="0" dirty="0">
              <a:ln>
                <a:noFill/>
              </a:ln>
              <a:solidFill>
                <a:schemeClr val="tx1"/>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Pin High means its at 5V and LOW means its at 0V.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let's come to the programming part. Open your ‘</a:t>
            </a:r>
            <a:r>
              <a:rPr lang="en-US" altLang="en-US" sz="1800"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rPr>
              <a:t>Pic C’ </a:t>
            </a: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For PIC Compiler and create a new project in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Make sure that you select PIC16F84a in Device Name and keep the frequency to 20MHz.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Watch the video, if you got into any trouble, its attached at the end of this article.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place the below code in your Pic</a:t>
            </a:r>
            <a:r>
              <a:rPr kumimoji="0" lang="en-US" altLang="en-US" sz="1800" u="none" strike="noStrike" cap="none" normalizeH="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C</a:t>
            </a:r>
            <a:r>
              <a:rPr kumimoji="0" lang="en-US" altLang="en-US" sz="18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for PIC Compiler: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 LED Blinking Project using PIC16F84a void main() { </a:t>
            </a:r>
            <a:r>
              <a:rPr kumimoji="0" lang="en-US" altLang="en-US" sz="1800"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trisb</a:t>
            </a:r>
            <a:r>
              <a:rPr kumimoji="0" lang="en-US" altLang="en-US" sz="1800"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0x00; while(1) { </a:t>
            </a:r>
            <a:r>
              <a:rPr kumimoji="0" lang="en-US" altLang="en-US" sz="1800"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portb</a:t>
            </a:r>
            <a:r>
              <a:rPr kumimoji="0" lang="en-US" altLang="en-US" sz="1800"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 0x00; </a:t>
            </a:r>
            <a:r>
              <a:rPr kumimoji="0" lang="en-US" altLang="en-US" sz="1800"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delay_ms</a:t>
            </a:r>
            <a:r>
              <a:rPr kumimoji="0" lang="en-US" altLang="en-US" sz="1800"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(2000); </a:t>
            </a:r>
            <a:r>
              <a:rPr kumimoji="0" lang="en-US" altLang="en-US" sz="1800"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portb</a:t>
            </a:r>
            <a:r>
              <a:rPr kumimoji="0" lang="en-US" altLang="en-US" sz="1800"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 0xFF; </a:t>
            </a:r>
            <a:r>
              <a:rPr kumimoji="0" lang="en-US" altLang="en-US" sz="1800"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delay_ms</a:t>
            </a:r>
            <a:r>
              <a:rPr kumimoji="0" lang="en-US" altLang="en-US" sz="1800"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(2000); } }</a:t>
            </a:r>
            <a:endParaRPr kumimoji="0" lang="en-US" altLang="en-US" sz="1800" u="none" strike="noStrike" cap="none" normalizeH="0" baseline="0" dirty="0">
              <a:ln>
                <a:noFill/>
              </a:ln>
              <a:solidFill>
                <a:schemeClr val="tx1"/>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u="none" strike="noStrike" cap="none" normalizeH="0" baseline="0" dirty="0">
              <a:ln>
                <a:noFill/>
              </a:ln>
              <a:solidFill>
                <a:schemeClr val="tx1"/>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386959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4">
                                            <p:txEl>
                                              <p:pRg st="3" end="3"/>
                                            </p:txEl>
                                          </p:spTgt>
                                        </p:tgtEl>
                                        <p:attrNameLst>
                                          <p:attrName>r</p:attrName>
                                        </p:attrNameLst>
                                      </p:cBhvr>
                                    </p:animRot>
                                  </p:childTnLst>
                                </p:cTn>
                              </p:par>
                              <p:par>
                                <p:cTn id="12" presetID="8" presetClass="emph" presetSubtype="0" fill="hold" nodeType="withEffect">
                                  <p:stCondLst>
                                    <p:cond delay="0"/>
                                  </p:stCondLst>
                                  <p:childTnLst>
                                    <p:animRot by="21600000">
                                      <p:cBhvr>
                                        <p:cTn id="13" dur="2000" fill="hold"/>
                                        <p:tgtEl>
                                          <p:spTgt spid="4">
                                            <p:txEl>
                                              <p:pRg st="4" end="4"/>
                                            </p:txEl>
                                          </p:spTgt>
                                        </p:tgtEl>
                                        <p:attrNameLst>
                                          <p:attrName>r</p:attrName>
                                        </p:attrNameLst>
                                      </p:cBhvr>
                                    </p:animRot>
                                  </p:childTnLst>
                                </p:cTn>
                              </p:par>
                              <p:par>
                                <p:cTn id="14" presetID="8" presetClass="emph" presetSubtype="0" fill="hold" nodeType="withEffect">
                                  <p:stCondLst>
                                    <p:cond delay="0"/>
                                  </p:stCondLst>
                                  <p:childTnLst>
                                    <p:animRot by="21600000">
                                      <p:cBhvr>
                                        <p:cTn id="15" dur="2000" fill="hold"/>
                                        <p:tgtEl>
                                          <p:spTgt spid="4">
                                            <p:txEl>
                                              <p:pRg st="5" end="5"/>
                                            </p:txEl>
                                          </p:spTgt>
                                        </p:tgtEl>
                                        <p:attrNameLst>
                                          <p:attrName>r</p:attrName>
                                        </p:attrNameLst>
                                      </p:cBhvr>
                                    </p:animRot>
                                  </p:childTnLst>
                                </p:cTn>
                              </p:par>
                              <p:par>
                                <p:cTn id="16" presetID="8" presetClass="emph" presetSubtype="0" fill="hold" nodeType="withEffect">
                                  <p:stCondLst>
                                    <p:cond delay="0"/>
                                  </p:stCondLst>
                                  <p:childTnLst>
                                    <p:animRot by="21600000">
                                      <p:cBhvr>
                                        <p:cTn id="17" dur="2000" fill="hold"/>
                                        <p:tgtEl>
                                          <p:spTgt spid="4">
                                            <p:txEl>
                                              <p:pRg st="6" end="6"/>
                                            </p:txEl>
                                          </p:spTgt>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4">
                                            <p:txEl>
                                              <p:pRg st="7" end="7"/>
                                            </p:txEl>
                                          </p:spTgt>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4">
                                            <p:txEl>
                                              <p:pRg st="8" end="8"/>
                                            </p:txEl>
                                          </p:spTgt>
                                        </p:tgtEl>
                                        <p:attrNameLst>
                                          <p:attrName>r</p:attrName>
                                        </p:attrNameLst>
                                      </p:cBhvr>
                                    </p:animRot>
                                  </p:childTnLst>
                                </p:cTn>
                              </p:par>
                              <p:par>
                                <p:cTn id="22" presetID="8" presetClass="emph" presetSubtype="0" fill="hold" nodeType="withEffect">
                                  <p:stCondLst>
                                    <p:cond delay="0"/>
                                  </p:stCondLst>
                                  <p:childTnLst>
                                    <p:animRot by="21600000">
                                      <p:cBhvr>
                                        <p:cTn id="23" dur="2000" fill="hold"/>
                                        <p:tgtEl>
                                          <p:spTgt spid="4">
                                            <p:txEl>
                                              <p:pRg st="9" end="9"/>
                                            </p:txEl>
                                          </p:spTgt>
                                        </p:tgtEl>
                                        <p:attrNameLst>
                                          <p:attrName>r</p:attrName>
                                        </p:attrNameLst>
                                      </p:cBhvr>
                                    </p:animRot>
                                  </p:childTnLst>
                                </p:cTn>
                              </p:par>
                              <p:par>
                                <p:cTn id="24" presetID="8" presetClass="emph" presetSubtype="0" fill="hold" nodeType="withEffect">
                                  <p:stCondLst>
                                    <p:cond delay="0"/>
                                  </p:stCondLst>
                                  <p:childTnLst>
                                    <p:animRot by="21600000">
                                      <p:cBhvr>
                                        <p:cTn id="25" dur="2000" fill="hold"/>
                                        <p:tgtEl>
                                          <p:spTgt spid="4">
                                            <p:txEl>
                                              <p:pRg st="10" end="10"/>
                                            </p:txEl>
                                          </p:spTgt>
                                        </p:tgtEl>
                                        <p:attrNameLst>
                                          <p:attrName>r</p:attrName>
                                        </p:attrNameLst>
                                      </p:cBhvr>
                                    </p:animRot>
                                  </p:childTnLst>
                                </p:cTn>
                              </p:par>
                              <p:par>
                                <p:cTn id="26" presetID="8" presetClass="emph" presetSubtype="0" fill="hold" nodeType="withEffect">
                                  <p:stCondLst>
                                    <p:cond delay="0"/>
                                  </p:stCondLst>
                                  <p:childTnLst>
                                    <p:animRot by="21600000">
                                      <p:cBhvr>
                                        <p:cTn id="27" dur="2000" fill="hold"/>
                                        <p:tgtEl>
                                          <p:spTgt spid="4">
                                            <p:txEl>
                                              <p:pRg st="11" end="11"/>
                                            </p:txEl>
                                          </p:spTgt>
                                        </p:tgtEl>
                                        <p:attrNameLst>
                                          <p:attrName>r</p:attrName>
                                        </p:attrNameLst>
                                      </p:cBhvr>
                                    </p:animRot>
                                  </p:childTnLst>
                                </p:cTn>
                              </p:par>
                              <p:par>
                                <p:cTn id="28" presetID="8" presetClass="emph" presetSubtype="0" fill="hold" nodeType="withEffect">
                                  <p:stCondLst>
                                    <p:cond delay="0"/>
                                  </p:stCondLst>
                                  <p:childTnLst>
                                    <p:animRot by="21600000">
                                      <p:cBhvr>
                                        <p:cTn id="29" dur="2000" fill="hold"/>
                                        <p:tgtEl>
                                          <p:spTgt spid="4">
                                            <p:txEl>
                                              <p:pRg st="12" end="12"/>
                                            </p:txEl>
                                          </p:spTgt>
                                        </p:tgtEl>
                                        <p:attrNameLst>
                                          <p:attrName>r</p:attrName>
                                        </p:attrNameLst>
                                      </p:cBhvr>
                                    </p:animRot>
                                  </p:childTnLst>
                                </p:cTn>
                              </p:par>
                              <p:par>
                                <p:cTn id="30" presetID="8" presetClass="emph" presetSubtype="0" fill="hold" nodeType="withEffect">
                                  <p:stCondLst>
                                    <p:cond delay="0"/>
                                  </p:stCondLst>
                                  <p:childTnLst>
                                    <p:animRot by="21600000">
                                      <p:cBhvr>
                                        <p:cTn id="31" dur="2000" fill="hold"/>
                                        <p:tgtEl>
                                          <p:spTgt spid="4">
                                            <p:txEl>
                                              <p:pRg st="13" end="13"/>
                                            </p:txEl>
                                          </p:spTgt>
                                        </p:tgtEl>
                                        <p:attrNameLst>
                                          <p:attrName>r</p:attrName>
                                        </p:attrNameLst>
                                      </p:cBhvr>
                                    </p:animRot>
                                  </p:childTnLst>
                                </p:cTn>
                              </p:par>
                              <p:par>
                                <p:cTn id="32" presetID="8" presetClass="emph" presetSubtype="0" fill="hold" nodeType="withEffect">
                                  <p:stCondLst>
                                    <p:cond delay="0"/>
                                  </p:stCondLst>
                                  <p:childTnLst>
                                    <p:animRot by="21600000">
                                      <p:cBhvr>
                                        <p:cTn id="33" dur="2000" fill="hold"/>
                                        <p:tgtEl>
                                          <p:spTgt spid="4">
                                            <p:txEl>
                                              <p:pRg st="14" end="14"/>
                                            </p:txEl>
                                          </p:spTgt>
                                        </p:tgtEl>
                                        <p:attrNameLst>
                                          <p:attrName>r</p:attrName>
                                        </p:attrNameLst>
                                      </p:cBhvr>
                                    </p:animRot>
                                  </p:childTnLst>
                                </p:cTn>
                              </p:par>
                              <p:par>
                                <p:cTn id="34" presetID="8" presetClass="emph" presetSubtype="0" fill="hold" nodeType="withEffect">
                                  <p:stCondLst>
                                    <p:cond delay="0"/>
                                  </p:stCondLst>
                                  <p:childTnLst>
                                    <p:animRot by="21600000">
                                      <p:cBhvr>
                                        <p:cTn id="35" dur="2000" fill="hold"/>
                                        <p:tgtEl>
                                          <p:spTgt spid="4">
                                            <p:txEl>
                                              <p:pRg st="15" end="1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3860EB9-8FC8-AD33-338C-FE9F7C8A1E79}"/>
              </a:ext>
            </a:extLst>
          </p:cNvPr>
          <p:cNvSpPr>
            <a:spLocks noGrp="1"/>
          </p:cNvSpPr>
          <p:nvPr>
            <p:ph type="title"/>
          </p:nvPr>
        </p:nvSpPr>
        <p:spPr>
          <a:xfrm>
            <a:off x="287593" y="1240196"/>
            <a:ext cx="11629104" cy="132556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let me explain the code, it's a very simple code just five to six lines.</a:t>
            </a:r>
          </a:p>
          <a:p>
            <a:pPr>
              <a:lnSpc>
                <a:spcPct val="100000"/>
              </a:lnSpc>
            </a:pPr>
            <a:r>
              <a:rPr kumimoji="0" lang="en-US" altLang="en-US" sz="1600"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void main ()  This is the main function of </a:t>
            </a:r>
            <a:r>
              <a:rPr lang="en-US" sz="1600" dirty="0">
                <a:latin typeface="Cascadia Code" panose="020B0609020000020004" pitchFamily="49" charset="0"/>
                <a:ea typeface="Cascadia Code" panose="020B0609020000020004" pitchFamily="49" charset="0"/>
                <a:cs typeface="Cascadia Code" panose="020B0609020000020004" pitchFamily="49" charset="0"/>
              </a:rPr>
              <a:t>program, the compiler always come straight to this part and leaves the rest it will execute only what is written under its braces.</a:t>
            </a:r>
          </a:p>
          <a:p>
            <a:pPr>
              <a:lnSpc>
                <a:spcPct val="100000"/>
              </a:lnSpc>
            </a:pPr>
            <a:r>
              <a:rPr lang="en-US" sz="1600" dirty="0" err="1">
                <a:latin typeface="Cascadia Code" panose="020B0609020000020004" pitchFamily="49" charset="0"/>
                <a:ea typeface="Cascadia Code" panose="020B0609020000020004" pitchFamily="49" charset="0"/>
                <a:cs typeface="Cascadia Code" panose="020B0609020000020004" pitchFamily="49" charset="0"/>
              </a:rPr>
              <a:t>trisb</a:t>
            </a:r>
            <a:r>
              <a:rPr lang="en-US" sz="1600" dirty="0">
                <a:latin typeface="Cascadia Code" panose="020B0609020000020004" pitchFamily="49" charset="0"/>
                <a:ea typeface="Cascadia Code" panose="020B0609020000020004" pitchFamily="49" charset="0"/>
                <a:cs typeface="Cascadia Code" panose="020B0609020000020004" pitchFamily="49" charset="0"/>
              </a:rPr>
              <a:t> = 0x00; This code will tell the compiler to use the pins as output. If we were using a sensor on any pin then we have to make it 1.</a:t>
            </a:r>
          </a:p>
          <a:p>
            <a:pPr>
              <a:lnSpc>
                <a:spcPct val="100000"/>
              </a:lnSpc>
            </a:pPr>
            <a:r>
              <a:rPr lang="en-US" sz="1600" dirty="0">
                <a:latin typeface="Cascadia Code" panose="020B0609020000020004" pitchFamily="49" charset="0"/>
                <a:ea typeface="Cascadia Code" panose="020B0609020000020004" pitchFamily="49" charset="0"/>
                <a:cs typeface="Cascadia Code" panose="020B0609020000020004" pitchFamily="49" charset="0"/>
              </a:rPr>
              <a:t>while(1) This one runs continuously means pic will execute the code with its braces forever and it never stops.</a:t>
            </a:r>
          </a:p>
          <a:p>
            <a:pPr>
              <a:lnSpc>
                <a:spcPct val="100000"/>
              </a:lnSpc>
            </a:pPr>
            <a:r>
              <a:rPr lang="en-US" sz="1600" dirty="0">
                <a:latin typeface="Cascadia Code" panose="020B0609020000020004" pitchFamily="49" charset="0"/>
                <a:ea typeface="Cascadia Code" panose="020B0609020000020004" pitchFamily="49" charset="0"/>
                <a:cs typeface="Cascadia Code" panose="020B0609020000020004" pitchFamily="49" charset="0"/>
              </a:rPr>
              <a:t>and in the next two lines we make the pin high and then low which is connected to the LED so now the LED will turn ON and then OFF continuously.</a:t>
            </a:r>
          </a:p>
          <a:p>
            <a:pPr>
              <a:lnSpc>
                <a:spcPct val="100000"/>
              </a:lnSpc>
            </a:pPr>
            <a:r>
              <a:rPr lang="en-US" sz="1600" dirty="0">
                <a:latin typeface="Cascadia Code" panose="020B0609020000020004" pitchFamily="49" charset="0"/>
                <a:ea typeface="Cascadia Code" panose="020B0609020000020004" pitchFamily="49" charset="0"/>
                <a:cs typeface="Cascadia Code" panose="020B0609020000020004" pitchFamily="49" charset="0"/>
              </a:rPr>
              <a:t>You can also increase the delay between these lines if you want to increase the duration of ON / OFF.</a:t>
            </a:r>
          </a:p>
          <a:p>
            <a:pPr>
              <a:lnSpc>
                <a:spcPct val="100000"/>
              </a:lnSpc>
            </a:pPr>
            <a:r>
              <a:rPr lang="en-US" sz="1600" dirty="0">
                <a:latin typeface="Cascadia Code" panose="020B0609020000020004" pitchFamily="49" charset="0"/>
                <a:ea typeface="Cascadia Code" panose="020B0609020000020004" pitchFamily="49" charset="0"/>
                <a:cs typeface="Cascadia Code" panose="020B0609020000020004" pitchFamily="49" charset="0"/>
              </a:rPr>
              <a:t>Now Build your project to get the hex file.</a:t>
            </a:r>
          </a:p>
          <a:p>
            <a:pPr>
              <a:lnSpc>
                <a:spcPct val="100000"/>
              </a:lnSpc>
            </a:pPr>
            <a:r>
              <a:rPr lang="en-US" sz="1600" dirty="0">
                <a:latin typeface="Cascadia Code" panose="020B0609020000020004" pitchFamily="49" charset="0"/>
                <a:ea typeface="Cascadia Code" panose="020B0609020000020004" pitchFamily="49" charset="0"/>
                <a:cs typeface="Cascadia Code" panose="020B0609020000020004" pitchFamily="49" charset="0"/>
              </a:rPr>
              <a:t>Upload this hex file in your </a:t>
            </a:r>
            <a:r>
              <a:rPr lang="en-US" sz="1600" dirty="0">
                <a:latin typeface="Cascadia Code" panose="020B0609020000020004" pitchFamily="49" charset="0"/>
                <a:ea typeface="Cascadia Code" panose="020B0609020000020004" pitchFamily="49" charset="0"/>
                <a:cs typeface="Cascadia Code" panose="020B0609020000020004" pitchFamily="49" charset="0"/>
                <a:hlinkClick r:id="rId3"/>
              </a:rPr>
              <a:t>Proteus Simulation</a:t>
            </a:r>
            <a:r>
              <a:rPr lang="en-US" sz="1600" dirty="0">
                <a:latin typeface="Cascadia Code" panose="020B0609020000020004" pitchFamily="49" charset="0"/>
                <a:ea typeface="Cascadia Code" panose="020B0609020000020004" pitchFamily="49" charset="0"/>
                <a:cs typeface="Cascadia Code" panose="020B0609020000020004" pitchFamily="49" charset="0"/>
              </a:rPr>
              <a:t> and then run your simulation.</a:t>
            </a:r>
          </a:p>
          <a:p>
            <a:pPr>
              <a:lnSpc>
                <a:spcPct val="100000"/>
              </a:lnSpc>
            </a:pPr>
            <a:r>
              <a:rPr lang="en-US" sz="1600" dirty="0">
                <a:latin typeface="Cascadia Code" panose="020B0609020000020004" pitchFamily="49" charset="0"/>
                <a:ea typeface="Cascadia Code" panose="020B0609020000020004" pitchFamily="49" charset="0"/>
                <a:cs typeface="Cascadia Code" panose="020B0609020000020004" pitchFamily="49" charset="0"/>
              </a:rPr>
              <a:t>If everything goes fine then you will get something as shown in below figure:</a:t>
            </a:r>
          </a:p>
          <a:p>
            <a:pPr>
              <a:lnSpc>
                <a:spcPct val="100000"/>
              </a:lnSpc>
            </a:pPr>
            <a:endParaRPr lang="en-US" sz="16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6" name="Content Placeholder 5">
            <a:extLst>
              <a:ext uri="{FF2B5EF4-FFF2-40B4-BE49-F238E27FC236}">
                <a16:creationId xmlns:a16="http://schemas.microsoft.com/office/drawing/2014/main" id="{6A785DBF-0733-E33B-15DE-587A481A5E55}"/>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t="2871" b="2871"/>
          <a:stretch/>
        </p:blipFill>
        <p:spPr>
          <a:xfrm>
            <a:off x="2186859" y="3236860"/>
            <a:ext cx="5791200" cy="33159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373968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4C64-AAEE-017A-2D2A-603238E4448A}"/>
              </a:ext>
            </a:extLst>
          </p:cNvPr>
          <p:cNvSpPr>
            <a:spLocks noGrp="1"/>
          </p:cNvSpPr>
          <p:nvPr>
            <p:ph type="title"/>
          </p:nvPr>
        </p:nvSpPr>
        <p:spPr>
          <a:xfrm>
            <a:off x="543232" y="679758"/>
            <a:ext cx="10515600" cy="1325563"/>
          </a:xfrm>
        </p:spPr>
        <p:txBody>
          <a:bodyPr>
            <a:normAutofit fontScale="90000"/>
          </a:bodyPr>
          <a:lstStyle/>
          <a:p>
            <a:pPr marL="571500" indent="-571500" algn="ctr">
              <a:lnSpc>
                <a:spcPct val="150000"/>
              </a:lnSpc>
              <a:buFont typeface="Wingdings" panose="05000000000000000000" pitchFamily="2" charset="2"/>
              <a:buChar char="q"/>
            </a:pPr>
            <a:r>
              <a:rPr lang="en-US" dirty="0">
                <a:latin typeface="Cascadia Code" panose="020B0609020000020004" pitchFamily="49" charset="0"/>
                <a:ea typeface="Cascadia Code" panose="020B0609020000020004" pitchFamily="49" charset="0"/>
                <a:cs typeface="Cascadia Code" panose="020B0609020000020004" pitchFamily="49" charset="0"/>
              </a:rPr>
              <a:t>Testing</a:t>
            </a:r>
            <a:br>
              <a:rPr lang="en-US" i="1" dirty="0">
                <a:latin typeface="Cascadia Code" panose="020B0609020000020004" pitchFamily="49" charset="0"/>
                <a:ea typeface="Cascadia Code" panose="020B0609020000020004" pitchFamily="49" charset="0"/>
                <a:cs typeface="Cascadia Code" panose="020B0609020000020004" pitchFamily="49" charset="0"/>
              </a:rPr>
            </a:br>
            <a:r>
              <a:rPr lang="en-US" b="1" dirty="0">
                <a:latin typeface="Cascadia Code" panose="020B0609020000020004" pitchFamily="49" charset="0"/>
                <a:ea typeface="Cascadia Code" panose="020B0609020000020004" pitchFamily="49" charset="0"/>
                <a:cs typeface="Cascadia Code" panose="020B0609020000020004" pitchFamily="49" charset="0"/>
              </a:rPr>
              <a:t>c</a:t>
            </a:r>
            <a:r>
              <a:rPr lang="en-US" sz="2200" b="1" dirty="0">
                <a:latin typeface="Cascadia Code" panose="020B0609020000020004" pitchFamily="49" charset="0"/>
                <a:ea typeface="Cascadia Code" panose="020B0609020000020004" pitchFamily="49" charset="0"/>
                <a:cs typeface="Cascadia Code" panose="020B0609020000020004" pitchFamily="49" charset="0"/>
              </a:rPr>
              <a:t>oding:</a:t>
            </a:r>
            <a:r>
              <a:rPr lang="en-US" sz="2200" i="1" dirty="0">
                <a:latin typeface="Cascadia Code" panose="020B0609020000020004" pitchFamily="49" charset="0"/>
                <a:ea typeface="Cascadia Code" panose="020B0609020000020004" pitchFamily="49" charset="0"/>
                <a:cs typeface="Cascadia Code" panose="020B0609020000020004" pitchFamily="49" charset="0"/>
              </a:rPr>
              <a:t> </a:t>
            </a:r>
            <a:r>
              <a:rPr lang="en-US" sz="1800" dirty="0">
                <a:latin typeface="Cascadia Code" panose="020B0609020000020004" pitchFamily="49" charset="0"/>
                <a:ea typeface="Cascadia Code" panose="020B0609020000020004" pitchFamily="49" charset="0"/>
                <a:cs typeface="Cascadia Code" panose="020B0609020000020004" pitchFamily="49" charset="0"/>
              </a:rPr>
              <a:t>The coding is completely fine, there are no errors. An example is shown in the image below :</a:t>
            </a:r>
          </a:p>
        </p:txBody>
      </p:sp>
      <p:pic>
        <p:nvPicPr>
          <p:cNvPr id="6" name="Content Placeholder 5">
            <a:extLst>
              <a:ext uri="{FF2B5EF4-FFF2-40B4-BE49-F238E27FC236}">
                <a16:creationId xmlns:a16="http://schemas.microsoft.com/office/drawing/2014/main" id="{B839B43C-3339-856D-0727-6FE0A660656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p:blipFill>
        <p:spPr>
          <a:xfrm>
            <a:off x="1760075" y="2922970"/>
            <a:ext cx="3337849" cy="21566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Content Placeholder 7">
            <a:extLst>
              <a:ext uri="{FF2B5EF4-FFF2-40B4-BE49-F238E27FC236}">
                <a16:creationId xmlns:a16="http://schemas.microsoft.com/office/drawing/2014/main" id="{01F07140-7716-A31B-6624-A5406264C42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t="1145" b="1145"/>
          <a:stretch/>
        </p:blipFill>
        <p:spPr>
          <a:xfrm>
            <a:off x="5684278" y="3056330"/>
            <a:ext cx="3449890" cy="266604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6621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888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vt:lpstr>
      <vt:lpstr>Calibri</vt:lpstr>
      <vt:lpstr>Calibri Light</vt:lpstr>
      <vt:lpstr>Cascadia Code</vt:lpstr>
      <vt:lpstr>Colonna MT</vt:lpstr>
      <vt:lpstr>Wingdings</vt:lpstr>
      <vt:lpstr>Office Theme</vt:lpstr>
      <vt:lpstr> </vt:lpstr>
      <vt:lpstr>INTRODUCTION</vt:lpstr>
      <vt:lpstr>Requirement gathering</vt:lpstr>
      <vt:lpstr>overview</vt:lpstr>
      <vt:lpstr>Circuit design  Circuit Schematic Diagram for the led flasher is shown below.</vt:lpstr>
      <vt:lpstr>Coding The code for making LED blink using PIC16F84A is shown below. </vt:lpstr>
      <vt:lpstr>PowerPoint Presentation</vt:lpstr>
      <vt:lpstr>Now let me explain the code, it's a very simple code just five to six lines. void main ()  This is the main function of program, the compiler always come straight to this part and leaves the rest it will execute only what is written under its braces. trisb = 0x00; This code will tell the compiler to use the pins as output. If we were using a sensor on any pin then we have to make it 1. while(1) This one runs continuously means pic will execute the code with its braces forever and it never stops. and in the next two lines we make the pin high and then low which is connected to the LED so now the LED will turn ON and then OFF continuously. You can also increase the delay between these lines if you want to increase the duration of ON / OFF. Now Build your project to get the hex file. Upload this hex file in your Proteus Simulation and then run your simulation. If everything goes fine then you will get something as shown in below figure: </vt:lpstr>
      <vt:lpstr>Testing coding: The coding is completely fine, there are no errors. An example is shown in the image below :</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dc:title>
  <dc:creator>amirhamjajoy2020@gmail.com</dc:creator>
  <cp:lastModifiedBy>Ashim Rudra Paul</cp:lastModifiedBy>
  <cp:revision>15</cp:revision>
  <dcterms:created xsi:type="dcterms:W3CDTF">2022-11-08T19:10:35Z</dcterms:created>
  <dcterms:modified xsi:type="dcterms:W3CDTF">2022-11-19T06:41:31Z</dcterms:modified>
</cp:coreProperties>
</file>