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58" r:id="rId5"/>
    <p:sldId id="259" r:id="rId6"/>
    <p:sldId id="260" r:id="rId7"/>
    <p:sldId id="262" r:id="rId8"/>
    <p:sldId id="263" r:id="rId9"/>
    <p:sldId id="261"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3" autoAdjust="0"/>
    <p:restoredTop sz="94660"/>
  </p:normalViewPr>
  <p:slideViewPr>
    <p:cSldViewPr snapToGrid="0">
      <p:cViewPr varScale="1">
        <p:scale>
          <a:sx n="63" d="100"/>
          <a:sy n="63"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CC0F-1862-C90F-4A93-23024170AE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E671F-FAA9-D4C0-7542-917FAB468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3CEC0A-B785-29B1-377F-CAA41A98AE36}"/>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5" name="Footer Placeholder 4">
            <a:extLst>
              <a:ext uri="{FF2B5EF4-FFF2-40B4-BE49-F238E27FC236}">
                <a16:creationId xmlns:a16="http://schemas.microsoft.com/office/drawing/2014/main" id="{5D6C146C-B5F0-764B-0CE4-630EE0CB0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8C675-FCDE-3CCB-5B54-AB3B55B3F617}"/>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263767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94E7-8487-CD93-57BD-DFB43094F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17D920-AF33-84FB-2983-05EF53603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F996C-8348-19C9-B36B-A8455BF6F44E}"/>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5" name="Footer Placeholder 4">
            <a:extLst>
              <a:ext uri="{FF2B5EF4-FFF2-40B4-BE49-F238E27FC236}">
                <a16:creationId xmlns:a16="http://schemas.microsoft.com/office/drawing/2014/main" id="{27BC0963-8F98-5BDC-8051-A0C0A21B6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D22EC-3274-0752-80CD-C363C2088E4E}"/>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106536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75CD0-337B-FC82-646E-6B2E39753F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94BF9E-6066-4896-E1F1-430897D3A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D8D4E-106E-4715-9420-DF46B25769EC}"/>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5" name="Footer Placeholder 4">
            <a:extLst>
              <a:ext uri="{FF2B5EF4-FFF2-40B4-BE49-F238E27FC236}">
                <a16:creationId xmlns:a16="http://schemas.microsoft.com/office/drawing/2014/main" id="{D5BA522D-2210-D793-1B23-33770604B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9F5A4-5013-C7B9-FDF2-B32E8622A6CE}"/>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1221998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CB25-F2C7-7087-E752-17DF734D1F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FD2B3-6580-71F6-4A13-EC8788D23C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B40EF-CBCB-A06B-8168-FE51CBF2C026}"/>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5" name="Footer Placeholder 4">
            <a:extLst>
              <a:ext uri="{FF2B5EF4-FFF2-40B4-BE49-F238E27FC236}">
                <a16:creationId xmlns:a16="http://schemas.microsoft.com/office/drawing/2014/main" id="{414359E1-37D8-3B78-EB63-4E332383C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C0CC0-68FC-E95E-AC84-6FF2A4447954}"/>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159549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82B6-4405-DB41-6470-C6994283C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ADC9AB-DF1F-9811-1623-28637C5BD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C8AE2-E592-BE1A-DFF5-B7433F5958DA}"/>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5" name="Footer Placeholder 4">
            <a:extLst>
              <a:ext uri="{FF2B5EF4-FFF2-40B4-BE49-F238E27FC236}">
                <a16:creationId xmlns:a16="http://schemas.microsoft.com/office/drawing/2014/main" id="{D7424F12-D743-C244-3AFE-66DA57DBB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E23B1-5143-B08F-63A1-C312BA3796CB}"/>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162891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2F48-259C-9A0A-AC06-29B413B4D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5B5A5-7D4F-574D-EBB9-B63D466CA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D044D1-1965-5690-3CA1-AFDE19228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D0163E-CD3E-F890-AC84-761022FB7350}"/>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6" name="Footer Placeholder 5">
            <a:extLst>
              <a:ext uri="{FF2B5EF4-FFF2-40B4-BE49-F238E27FC236}">
                <a16:creationId xmlns:a16="http://schemas.microsoft.com/office/drawing/2014/main" id="{5D4B6DF0-60D4-07BE-57F5-3AD5E8566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8EF7A-1E5B-5ED4-387C-AE427337E2E4}"/>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4091290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E6F7-6A24-C3D3-3B7F-42658043EB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622CC2-8961-6A58-E204-557EFD961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820B1-A587-D679-E63F-8F86CED1D9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635D9-D517-F038-0048-2189694B9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DA775-2B96-0FB8-E5E5-E3B7DADE6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EA71F-DAB5-9086-CFAF-F11C27F5C4BC}"/>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8" name="Footer Placeholder 7">
            <a:extLst>
              <a:ext uri="{FF2B5EF4-FFF2-40B4-BE49-F238E27FC236}">
                <a16:creationId xmlns:a16="http://schemas.microsoft.com/office/drawing/2014/main" id="{CAE716ED-A568-FDE7-87EE-9552D4A16C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B2E252-88CD-D5C5-1AE6-C1E9D78BF924}"/>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115102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9B0B-73C1-76D5-443E-DC704C2C3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8304F-C499-5507-D7C1-983FB6CC2455}"/>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4" name="Footer Placeholder 3">
            <a:extLst>
              <a:ext uri="{FF2B5EF4-FFF2-40B4-BE49-F238E27FC236}">
                <a16:creationId xmlns:a16="http://schemas.microsoft.com/office/drawing/2014/main" id="{DF7D31F2-BECF-8311-FB5E-0F28826D6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7CABE-8F38-15E1-310D-722A8A2A62FA}"/>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64325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7170D-B508-B5F3-5135-BECD3E25A33B}"/>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3" name="Footer Placeholder 2">
            <a:extLst>
              <a:ext uri="{FF2B5EF4-FFF2-40B4-BE49-F238E27FC236}">
                <a16:creationId xmlns:a16="http://schemas.microsoft.com/office/drawing/2014/main" id="{BE99F801-9D3F-2F17-5B10-27A5D39CE1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12F196-32F8-A352-9873-5850150D355E}"/>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356263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27BA-FC82-022A-6E91-810629744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92061-F953-88D7-FCD8-1131A5A56E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84EF3E-67B4-7422-D969-4CFA1687C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76F8F-61E9-DF55-CA94-18B516B8A8E0}"/>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6" name="Footer Placeholder 5">
            <a:extLst>
              <a:ext uri="{FF2B5EF4-FFF2-40B4-BE49-F238E27FC236}">
                <a16:creationId xmlns:a16="http://schemas.microsoft.com/office/drawing/2014/main" id="{64B3FBF8-3819-F117-4D7B-EFEEE1976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69506-2BA5-EC10-3368-DD7601B459C9}"/>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58982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D182-F75B-326C-A6E4-EBB1340C93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042FF-BEAF-C3D8-4852-80D5DFF60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8B5CA-35F6-D5F2-EC15-64A1D1355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8A36D-CA17-A201-45A5-B2F372B01D58}"/>
              </a:ext>
            </a:extLst>
          </p:cNvPr>
          <p:cNvSpPr>
            <a:spLocks noGrp="1"/>
          </p:cNvSpPr>
          <p:nvPr>
            <p:ph type="dt" sz="half" idx="10"/>
          </p:nvPr>
        </p:nvSpPr>
        <p:spPr/>
        <p:txBody>
          <a:bodyPr/>
          <a:lstStyle/>
          <a:p>
            <a:fld id="{6B547C4F-4772-43F6-874D-D13ACD1188E4}" type="datetimeFigureOut">
              <a:rPr lang="en-US" smtClean="0"/>
              <a:t>11/19/2022</a:t>
            </a:fld>
            <a:endParaRPr lang="en-US"/>
          </a:p>
        </p:txBody>
      </p:sp>
      <p:sp>
        <p:nvSpPr>
          <p:cNvPr id="6" name="Footer Placeholder 5">
            <a:extLst>
              <a:ext uri="{FF2B5EF4-FFF2-40B4-BE49-F238E27FC236}">
                <a16:creationId xmlns:a16="http://schemas.microsoft.com/office/drawing/2014/main" id="{E6459891-6CFF-E609-66B5-C89F23D29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A9DF4-FE86-2828-2103-16AEB0718667}"/>
              </a:ext>
            </a:extLst>
          </p:cNvPr>
          <p:cNvSpPr>
            <a:spLocks noGrp="1"/>
          </p:cNvSpPr>
          <p:nvPr>
            <p:ph type="sldNum" sz="quarter" idx="12"/>
          </p:nvPr>
        </p:nvSpPr>
        <p:spPr/>
        <p:txBody>
          <a:bodyPr/>
          <a:lstStyle/>
          <a:p>
            <a:fld id="{EC74CC5A-678B-4316-8AF8-76E63532A505}" type="slidenum">
              <a:rPr lang="en-US" smtClean="0"/>
              <a:t>‹#›</a:t>
            </a:fld>
            <a:endParaRPr lang="en-US"/>
          </a:p>
        </p:txBody>
      </p:sp>
    </p:spTree>
    <p:extLst>
      <p:ext uri="{BB962C8B-B14F-4D97-AF65-F5344CB8AC3E}">
        <p14:creationId xmlns:p14="http://schemas.microsoft.com/office/powerpoint/2010/main" val="84076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51417-53C2-49D5-5E7D-16EDBEEA7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3BB722-EB93-295D-D670-052183FF5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B5CE-27A5-3CA3-AFDD-625ACFE94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47C4F-4772-43F6-874D-D13ACD1188E4}" type="datetimeFigureOut">
              <a:rPr lang="en-US" smtClean="0"/>
              <a:t>11/19/2022</a:t>
            </a:fld>
            <a:endParaRPr lang="en-US"/>
          </a:p>
        </p:txBody>
      </p:sp>
      <p:sp>
        <p:nvSpPr>
          <p:cNvPr id="5" name="Footer Placeholder 4">
            <a:extLst>
              <a:ext uri="{FF2B5EF4-FFF2-40B4-BE49-F238E27FC236}">
                <a16:creationId xmlns:a16="http://schemas.microsoft.com/office/drawing/2014/main" id="{508F8B3F-2F39-34B2-6EB6-65F5CDDB9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FC14E6-4FC3-3F02-66FF-B491A020C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4CC5A-678B-4316-8AF8-76E63532A505}" type="slidenum">
              <a:rPr lang="en-US" smtClean="0"/>
              <a:t>‹#›</a:t>
            </a:fld>
            <a:endParaRPr lang="en-US"/>
          </a:p>
        </p:txBody>
      </p:sp>
    </p:spTree>
    <p:extLst>
      <p:ext uri="{BB962C8B-B14F-4D97-AF65-F5344CB8AC3E}">
        <p14:creationId xmlns:p14="http://schemas.microsoft.com/office/powerpoint/2010/main" val="435318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heengineeringprojects.com/2015/03/pic-microcontroller-projects.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www.theengineeringprojects.com/2013/03/a-complete-tutorial-on-how-to-use-proteus-isis-ar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F6D7-A27B-DA53-27DD-D780781CDE2A}"/>
              </a:ext>
            </a:extLst>
          </p:cNvPr>
          <p:cNvSpPr>
            <a:spLocks noGrp="1"/>
          </p:cNvSpPr>
          <p:nvPr>
            <p:ph type="title"/>
          </p:nvPr>
        </p:nvSpPr>
        <p:spPr/>
        <p:txBody>
          <a:bodyPr/>
          <a:lstStyle/>
          <a:p>
            <a:pPr algn="ctr"/>
            <a:br>
              <a:rPr lang="ar-AE" b="0" i="0" u="none" strike="noStrike" dirty="0">
                <a:solidFill>
                  <a:srgbClr val="1A0DAB"/>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59DA383-7131-0565-6267-4E115982A054}"/>
              </a:ext>
            </a:extLst>
          </p:cNvPr>
          <p:cNvSpPr>
            <a:spLocks noGrp="1"/>
          </p:cNvSpPr>
          <p:nvPr>
            <p:ph idx="1"/>
          </p:nvPr>
        </p:nvSpPr>
        <p:spPr>
          <a:noFill/>
        </p:spPr>
        <p:txBody>
          <a:bodyPr/>
          <a:lstStyle/>
          <a:p>
            <a:pPr>
              <a:buFont typeface="Wingdings" panose="05000000000000000000" pitchFamily="2" charset="2"/>
              <a:buChar char="q"/>
            </a:pPr>
            <a:r>
              <a:rPr lang="en-US" dirty="0">
                <a:latin typeface="Arial Rounded MT Bold" panose="020F0704030504030204" pitchFamily="34" charset="0"/>
              </a:rPr>
              <a:t>JOB NO : 03</a:t>
            </a:r>
            <a:endParaRPr lang="en-US" b="1" dirty="0">
              <a:latin typeface="Arial Rounded MT Bold" panose="020F0704030504030204" pitchFamily="34" charset="0"/>
            </a:endParaRPr>
          </a:p>
          <a:p>
            <a:pPr>
              <a:buFont typeface="Wingdings" panose="05000000000000000000" pitchFamily="2" charset="2"/>
              <a:buChar char="q"/>
            </a:pPr>
            <a:r>
              <a:rPr lang="en-US" dirty="0">
                <a:latin typeface="Arial Rounded MT Bold" panose="020F0704030504030204" pitchFamily="34" charset="0"/>
              </a:rPr>
              <a:t>SUB NAME </a:t>
            </a:r>
            <a:r>
              <a:rPr lang="en-US" b="1">
                <a:latin typeface="Arial Rounded MT Bold" panose="020F0704030504030204" pitchFamily="34" charset="0"/>
              </a:rPr>
              <a:t>: </a:t>
            </a:r>
            <a:r>
              <a:rPr lang="en-US">
                <a:latin typeface="Arial Rounded MT Bold" panose="020F0704030504030204" pitchFamily="34" charset="0"/>
              </a:rPr>
              <a:t>Microcontroller Application</a:t>
            </a:r>
            <a:endParaRPr lang="en-US" dirty="0">
              <a:latin typeface="Arial Rounded MT Bold" panose="020F0704030504030204" pitchFamily="34" charset="0"/>
            </a:endParaRPr>
          </a:p>
          <a:p>
            <a:pPr>
              <a:buFont typeface="Wingdings" panose="05000000000000000000" pitchFamily="2" charset="2"/>
              <a:buChar char="q"/>
            </a:pPr>
            <a:r>
              <a:rPr lang="en-US" dirty="0">
                <a:latin typeface="Arial Rounded MT Bold" panose="020F0704030504030204" pitchFamily="34" charset="0"/>
              </a:rPr>
              <a:t>JOB NAME :</a:t>
            </a:r>
            <a:r>
              <a:rPr lang="en-US" b="1" dirty="0">
                <a:latin typeface="Arial Rounded MT Bold" panose="020F0704030504030204" pitchFamily="34" charset="0"/>
              </a:rPr>
              <a:t> </a:t>
            </a:r>
            <a:r>
              <a:rPr lang="en-US" dirty="0">
                <a:latin typeface="Arial Rounded MT Bold" panose="020F0704030504030204" pitchFamily="34" charset="0"/>
              </a:rPr>
              <a:t>LCD DISPLAY in microcontroller </a:t>
            </a:r>
            <a:r>
              <a:rPr lang="en-US" dirty="0" err="1">
                <a:latin typeface="Arial Rounded MT Bold" panose="020F0704030504030204" pitchFamily="34" charset="0"/>
              </a:rPr>
              <a:t>ic</a:t>
            </a:r>
            <a:r>
              <a:rPr lang="en-US" dirty="0">
                <a:latin typeface="Arial Rounded MT Bold" panose="020F0704030504030204" pitchFamily="34" charset="0"/>
              </a:rPr>
              <a:t>.</a:t>
            </a:r>
          </a:p>
          <a:p>
            <a:pPr>
              <a:buFont typeface="Wingdings" panose="05000000000000000000" pitchFamily="2" charset="2"/>
              <a:buChar char="q"/>
            </a:pPr>
            <a:endParaRPr lang="en-US" dirty="0">
              <a:latin typeface="Arial Rounded MT Bold" panose="020F0704030504030204" pitchFamily="34" charset="0"/>
            </a:endParaRPr>
          </a:p>
          <a:p>
            <a:pPr>
              <a:buFont typeface="Wingdings" panose="05000000000000000000" pitchFamily="2" charset="2"/>
              <a:buChar char="q"/>
            </a:pPr>
            <a:r>
              <a:rPr lang="en-US" dirty="0">
                <a:latin typeface="Arial Rounded MT Bold" panose="020F0704030504030204" pitchFamily="34" charset="0"/>
              </a:rPr>
              <a:t>Name : Ashim Rudra Paul</a:t>
            </a:r>
          </a:p>
          <a:p>
            <a:pPr>
              <a:buFont typeface="Wingdings" panose="05000000000000000000" pitchFamily="2" charset="2"/>
              <a:buChar char="q"/>
            </a:pPr>
            <a:r>
              <a:rPr lang="en-US" dirty="0">
                <a:latin typeface="Arial Rounded MT Bold" panose="020F0704030504030204" pitchFamily="34" charset="0"/>
              </a:rPr>
              <a:t>Roll : 493549</a:t>
            </a:r>
          </a:p>
        </p:txBody>
      </p:sp>
    </p:spTree>
    <p:extLst>
      <p:ext uri="{BB962C8B-B14F-4D97-AF65-F5344CB8AC3E}">
        <p14:creationId xmlns:p14="http://schemas.microsoft.com/office/powerpoint/2010/main" val="2619066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F1DD-0704-4BD2-4E8E-E7DF348696A5}"/>
              </a:ext>
            </a:extLst>
          </p:cNvPr>
          <p:cNvSpPr>
            <a:spLocks noGrp="1"/>
          </p:cNvSpPr>
          <p:nvPr>
            <p:ph type="ctrTitle"/>
          </p:nvPr>
        </p:nvSpPr>
        <p:spPr>
          <a:xfrm>
            <a:off x="1602658" y="384943"/>
            <a:ext cx="9144000" cy="716269"/>
          </a:xfrm>
        </p:spPr>
        <p:txBody>
          <a:bodyPr>
            <a:normAutofit/>
          </a:bodyPr>
          <a:lstStyle/>
          <a:p>
            <a:pPr marL="457200" indent="-457200">
              <a:buFont typeface="Wingdings" panose="05000000000000000000" pitchFamily="2" charset="2"/>
              <a:buChar char="q"/>
            </a:pPr>
            <a:r>
              <a:rPr lang="en-US" sz="3200" b="1" i="1" dirty="0">
                <a:latin typeface="Algerian" panose="04020705040A02060702" pitchFamily="82" charset="0"/>
              </a:rPr>
              <a:t>Conclusion</a:t>
            </a:r>
          </a:p>
        </p:txBody>
      </p:sp>
      <p:sp>
        <p:nvSpPr>
          <p:cNvPr id="3" name="Subtitle 2">
            <a:extLst>
              <a:ext uri="{FF2B5EF4-FFF2-40B4-BE49-F238E27FC236}">
                <a16:creationId xmlns:a16="http://schemas.microsoft.com/office/drawing/2014/main" id="{34D7C460-A474-3045-F449-EA3E8FD086BE}"/>
              </a:ext>
            </a:extLst>
          </p:cNvPr>
          <p:cNvSpPr>
            <a:spLocks noGrp="1"/>
          </p:cNvSpPr>
          <p:nvPr>
            <p:ph type="subTitle" idx="1"/>
          </p:nvPr>
        </p:nvSpPr>
        <p:spPr>
          <a:xfrm>
            <a:off x="1602658" y="2432000"/>
            <a:ext cx="9144000" cy="1655762"/>
          </a:xfrm>
        </p:spPr>
        <p:txBody>
          <a:bodyPr>
            <a:noAutofit/>
          </a:bodyPr>
          <a:lstStyle/>
          <a:p>
            <a:r>
              <a:rPr lang="en-US" sz="2800" dirty="0">
                <a:latin typeface="Colonna MT" panose="04020805060202030203" pitchFamily="82" charset="0"/>
              </a:rPr>
              <a:t>Pic-16f877a IC is used to generates a continuous output in the form of square wave which turns the LCD DISPLAY on and off. Here additionally going to calculate the capacity and varying capacity with the resistant capacitor. Finally this project is calculating the pulse rate for defining the frequency and time period.</a:t>
            </a:r>
          </a:p>
        </p:txBody>
      </p:sp>
    </p:spTree>
    <p:extLst>
      <p:ext uri="{BB962C8B-B14F-4D97-AF65-F5344CB8AC3E}">
        <p14:creationId xmlns:p14="http://schemas.microsoft.com/office/powerpoint/2010/main" val="3081785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5539-3B01-7249-133B-C941A6984CE2}"/>
              </a:ext>
            </a:extLst>
          </p:cNvPr>
          <p:cNvSpPr>
            <a:spLocks noGrp="1"/>
          </p:cNvSpPr>
          <p:nvPr>
            <p:ph type="ctrTitle"/>
          </p:nvPr>
        </p:nvSpPr>
        <p:spPr/>
        <p:txBody>
          <a:bodyPr>
            <a:normAutofit/>
          </a:bodyPr>
          <a:lstStyle/>
          <a:p>
            <a:r>
              <a:rPr lang="en-US" sz="3200" dirty="0">
                <a:latin typeface="Algerian" panose="04020705040A02060702" pitchFamily="82" charset="0"/>
              </a:rPr>
              <a:t>Thanks for your attention</a:t>
            </a:r>
          </a:p>
        </p:txBody>
      </p:sp>
    </p:spTree>
    <p:extLst>
      <p:ext uri="{BB962C8B-B14F-4D97-AF65-F5344CB8AC3E}">
        <p14:creationId xmlns:p14="http://schemas.microsoft.com/office/powerpoint/2010/main" val="2177558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C016-7EF2-D75E-EEE1-5328D3CA2351}"/>
              </a:ext>
            </a:extLst>
          </p:cNvPr>
          <p:cNvSpPr>
            <a:spLocks noGrp="1"/>
          </p:cNvSpPr>
          <p:nvPr>
            <p:ph type="ctrTitle"/>
          </p:nvPr>
        </p:nvSpPr>
        <p:spPr>
          <a:xfrm>
            <a:off x="1524000" y="503798"/>
            <a:ext cx="9144000" cy="1342931"/>
          </a:xfrm>
        </p:spPr>
        <p:txBody>
          <a:bodyPr>
            <a:normAutofit/>
          </a:bodyPr>
          <a:lstStyle/>
          <a:p>
            <a:pPr marL="571500" indent="-571500">
              <a:buFont typeface="Wingdings" panose="05000000000000000000" pitchFamily="2" charset="2"/>
              <a:buChar char="q"/>
            </a:pPr>
            <a:r>
              <a:rPr lang="en-US" sz="3600" b="1" i="1" dirty="0">
                <a:latin typeface="Algerian" panose="04020705040A02060702" pitchFamily="82" charset="0"/>
              </a:rPr>
              <a:t>INTRODUCTION</a:t>
            </a:r>
          </a:p>
        </p:txBody>
      </p:sp>
      <p:sp>
        <p:nvSpPr>
          <p:cNvPr id="3" name="Subtitle 2">
            <a:extLst>
              <a:ext uri="{FF2B5EF4-FFF2-40B4-BE49-F238E27FC236}">
                <a16:creationId xmlns:a16="http://schemas.microsoft.com/office/drawing/2014/main" id="{2CEC372F-FA50-E00B-A426-8F2A63A12BFF}"/>
              </a:ext>
            </a:extLst>
          </p:cNvPr>
          <p:cNvSpPr>
            <a:spLocks noGrp="1"/>
          </p:cNvSpPr>
          <p:nvPr>
            <p:ph type="subTitle" idx="1"/>
          </p:nvPr>
        </p:nvSpPr>
        <p:spPr>
          <a:xfrm>
            <a:off x="1524000" y="2348754"/>
            <a:ext cx="9144000" cy="2792506"/>
          </a:xfrm>
        </p:spPr>
        <p:txBody>
          <a:bodyPr/>
          <a:lstStyle/>
          <a:p>
            <a:r>
              <a:rPr lang="en-US" b="1" i="1" dirty="0">
                <a:latin typeface="Colonna MT" panose="04020805060202030203" pitchFamily="82" charset="0"/>
              </a:rPr>
              <a:t>This Flashing or while changing text of LCD Display </a:t>
            </a:r>
            <a:r>
              <a:rPr lang="en-US" b="1" i="1" dirty="0" err="1">
                <a:latin typeface="Colonna MT" panose="04020805060202030203" pitchFamily="82" charset="0"/>
              </a:rPr>
              <a:t>circu</a:t>
            </a:r>
            <a:r>
              <a:rPr lang="en-US" b="1" i="1" dirty="0">
                <a:latin typeface="Colonna MT" panose="04020805060202030203" pitchFamily="82" charset="0"/>
              </a:rPr>
              <a:t> used for decoration purpose or </a:t>
            </a:r>
            <a:r>
              <a:rPr lang="en-US" b="1" i="1" dirty="0" err="1">
                <a:latin typeface="Colonna MT" panose="04020805060202030203" pitchFamily="82" charset="0"/>
              </a:rPr>
              <a:t>asan</a:t>
            </a:r>
            <a:r>
              <a:rPr lang="en-US" b="1" i="1" dirty="0">
                <a:latin typeface="Colonna MT" panose="04020805060202030203" pitchFamily="82" charset="0"/>
              </a:rPr>
              <a:t> indicator. Flashing or while changing speed of lcd display can be varied with the help of variable resistor and various while changing pattern of light can be formed by </a:t>
            </a:r>
            <a:r>
              <a:rPr lang="en-US" b="1" i="1" dirty="0" err="1">
                <a:latin typeface="Colonna MT" panose="04020805060202030203" pitchFamily="82" charset="0"/>
              </a:rPr>
              <a:t>slightchange</a:t>
            </a:r>
            <a:r>
              <a:rPr lang="en-US" b="1" i="1" dirty="0">
                <a:latin typeface="Colonna MT" panose="04020805060202030203" pitchFamily="82" charset="0"/>
              </a:rPr>
              <a:t> in the </a:t>
            </a:r>
            <a:r>
              <a:rPr lang="en-US" b="1" i="1" dirty="0" err="1">
                <a:latin typeface="Colonna MT" panose="04020805060202030203" pitchFamily="82" charset="0"/>
              </a:rPr>
              <a:t>circuitThe</a:t>
            </a:r>
            <a:r>
              <a:rPr lang="en-US" b="1" i="1" dirty="0">
                <a:latin typeface="Colonna MT" panose="04020805060202030203" pitchFamily="82" charset="0"/>
              </a:rPr>
              <a:t> circuit is based on </a:t>
            </a:r>
            <a:r>
              <a:rPr lang="en-US" b="1" i="1" dirty="0" err="1">
                <a:latin typeface="Colonna MT" panose="04020805060202030203" pitchFamily="82" charset="0"/>
              </a:rPr>
              <a:t>Ic</a:t>
            </a:r>
            <a:r>
              <a:rPr lang="en-US" b="1" i="1" dirty="0">
                <a:latin typeface="Colonna MT" panose="04020805060202030203" pitchFamily="82" charset="0"/>
              </a:rPr>
              <a:t> pic16F877A and with few more components such </a:t>
            </a:r>
            <a:r>
              <a:rPr lang="en-US" b="1" i="1" dirty="0" err="1">
                <a:latin typeface="Colonna MT" panose="04020805060202030203" pitchFamily="82" charset="0"/>
              </a:rPr>
              <a:t>asresistors</a:t>
            </a:r>
            <a:r>
              <a:rPr lang="en-US" b="1" i="1" dirty="0">
                <a:latin typeface="Colonna MT" panose="04020805060202030203" pitchFamily="82" charset="0"/>
              </a:rPr>
              <a:t> and transistor.</a:t>
            </a:r>
          </a:p>
        </p:txBody>
      </p:sp>
    </p:spTree>
    <p:extLst>
      <p:ext uri="{BB962C8B-B14F-4D97-AF65-F5344CB8AC3E}">
        <p14:creationId xmlns:p14="http://schemas.microsoft.com/office/powerpoint/2010/main" val="1280263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C66F-A158-7C09-1117-EE514D1ACC80}"/>
              </a:ext>
            </a:extLst>
          </p:cNvPr>
          <p:cNvSpPr>
            <a:spLocks noGrp="1"/>
          </p:cNvSpPr>
          <p:nvPr>
            <p:ph type="title"/>
          </p:nvPr>
        </p:nvSpPr>
        <p:spPr/>
        <p:txBody>
          <a:bodyPr>
            <a:normAutofit/>
          </a:bodyPr>
          <a:lstStyle/>
          <a:p>
            <a:pPr algn="ctr"/>
            <a:r>
              <a:rPr lang="en-US" sz="3200" b="1" dirty="0">
                <a:latin typeface="Algerian" panose="04020705040A02060702" pitchFamily="82" charset="0"/>
              </a:rPr>
              <a:t>Requirement</a:t>
            </a:r>
            <a:r>
              <a:rPr lang="en-US" sz="3200" dirty="0">
                <a:latin typeface="Algerian" panose="04020705040A02060702" pitchFamily="82" charset="0"/>
              </a:rPr>
              <a:t> </a:t>
            </a:r>
            <a:r>
              <a:rPr lang="en-US" sz="3200" b="1" dirty="0">
                <a:latin typeface="Algerian" panose="04020705040A02060702" pitchFamily="82" charset="0"/>
              </a:rPr>
              <a:t>gathering</a:t>
            </a:r>
            <a:endParaRPr lang="en-US" sz="3200" dirty="0"/>
          </a:p>
        </p:txBody>
      </p:sp>
      <p:sp>
        <p:nvSpPr>
          <p:cNvPr id="3" name="Content Placeholder 2">
            <a:extLst>
              <a:ext uri="{FF2B5EF4-FFF2-40B4-BE49-F238E27FC236}">
                <a16:creationId xmlns:a16="http://schemas.microsoft.com/office/drawing/2014/main" id="{B0E3E1E7-56A7-FFBA-5FAF-686347A5460A}"/>
              </a:ext>
            </a:extLst>
          </p:cNvPr>
          <p:cNvSpPr>
            <a:spLocks noGrp="1"/>
          </p:cNvSpPr>
          <p:nvPr>
            <p:ph idx="1"/>
          </p:nvPr>
        </p:nvSpPr>
        <p:spPr/>
        <p:txBody>
          <a:bodyPr>
            <a:normAutofit/>
          </a:bodyPr>
          <a:lstStyle/>
          <a:p>
            <a:r>
              <a:rPr lang="en-US" sz="2400" i="1" dirty="0">
                <a:latin typeface="Colonna MT" panose="04020805060202030203" pitchFamily="82" charset="0"/>
              </a:rPr>
              <a:t>I am first observing how to add the necessary microcontroller kit to my project, and also observing how to complete the project given by sir on time by providing all the necessary knowledge about microcontroller. We have collected all the knowledge and information about the project from Humayun </a:t>
            </a:r>
            <a:r>
              <a:rPr lang="en-US" sz="2400" i="1" dirty="0" err="1">
                <a:latin typeface="Colonna MT" panose="04020805060202030203" pitchFamily="82" charset="0"/>
              </a:rPr>
              <a:t>sir.Our</a:t>
            </a:r>
            <a:r>
              <a:rPr lang="en-US" sz="2400" i="1" dirty="0">
                <a:latin typeface="Colonna MT" panose="04020805060202030203" pitchFamily="82" charset="0"/>
              </a:rPr>
              <a:t> teacher Humayun Rashid sir in this institute “Sylhet Polytechnic Institute”. We are following some </a:t>
            </a:r>
            <a:r>
              <a:rPr lang="en-US" sz="2400" i="1" dirty="0" err="1">
                <a:latin typeface="Colonna MT" panose="04020805060202030203" pitchFamily="82" charset="0"/>
              </a:rPr>
              <a:t>strategies.This</a:t>
            </a:r>
            <a:r>
              <a:rPr lang="en-US" sz="2400" i="1" dirty="0">
                <a:latin typeface="Colonna MT" panose="04020805060202030203" pitchFamily="82" charset="0"/>
              </a:rPr>
              <a:t> collected necessary assembly. There...</a:t>
            </a:r>
          </a:p>
          <a:p>
            <a:r>
              <a:rPr lang="en-US" sz="2400" i="1" dirty="0">
                <a:latin typeface="Colonna MT" panose="04020805060202030203" pitchFamily="82" charset="0"/>
              </a:rPr>
              <a:t>* Background study*</a:t>
            </a:r>
          </a:p>
          <a:p>
            <a:r>
              <a:rPr lang="en-US" sz="2400" i="1" dirty="0">
                <a:latin typeface="Colonna MT" panose="04020805060202030203" pitchFamily="82" charset="0"/>
              </a:rPr>
              <a:t> Data collection</a:t>
            </a:r>
          </a:p>
          <a:p>
            <a:r>
              <a:rPr lang="en-US" sz="2400" i="1" dirty="0">
                <a:latin typeface="Colonna MT" panose="04020805060202030203" pitchFamily="82" charset="0"/>
              </a:rPr>
              <a:t>the interview Questionnaire.</a:t>
            </a:r>
          </a:p>
        </p:txBody>
      </p:sp>
    </p:spTree>
    <p:extLst>
      <p:ext uri="{BB962C8B-B14F-4D97-AF65-F5344CB8AC3E}">
        <p14:creationId xmlns:p14="http://schemas.microsoft.com/office/powerpoint/2010/main" val="1587662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ECAD-334E-3E6F-E77D-BE1AB06ED087}"/>
              </a:ext>
            </a:extLst>
          </p:cNvPr>
          <p:cNvSpPr>
            <a:spLocks noGrp="1"/>
          </p:cNvSpPr>
          <p:nvPr>
            <p:ph type="ctrTitle"/>
          </p:nvPr>
        </p:nvSpPr>
        <p:spPr>
          <a:xfrm>
            <a:off x="1524000" y="384943"/>
            <a:ext cx="9144000" cy="908836"/>
          </a:xfrm>
        </p:spPr>
        <p:txBody>
          <a:bodyPr>
            <a:normAutofit/>
          </a:bodyPr>
          <a:lstStyle/>
          <a:p>
            <a:pPr marL="457200" indent="-457200">
              <a:buFont typeface="Wingdings" panose="05000000000000000000" pitchFamily="2" charset="2"/>
              <a:buChar char="q"/>
            </a:pPr>
            <a:r>
              <a:rPr lang="en-US" sz="2800" b="1" dirty="0">
                <a:latin typeface="Algerian" panose="04020705040A02060702" pitchFamily="82" charset="0"/>
              </a:rPr>
              <a:t>Overview</a:t>
            </a:r>
          </a:p>
        </p:txBody>
      </p:sp>
      <p:sp>
        <p:nvSpPr>
          <p:cNvPr id="3" name="Subtitle 2">
            <a:extLst>
              <a:ext uri="{FF2B5EF4-FFF2-40B4-BE49-F238E27FC236}">
                <a16:creationId xmlns:a16="http://schemas.microsoft.com/office/drawing/2014/main" id="{E5D3444E-4F52-C056-761F-7DC2D88798C8}"/>
              </a:ext>
            </a:extLst>
          </p:cNvPr>
          <p:cNvSpPr>
            <a:spLocks noGrp="1"/>
          </p:cNvSpPr>
          <p:nvPr>
            <p:ph type="subTitle" idx="1"/>
          </p:nvPr>
        </p:nvSpPr>
        <p:spPr>
          <a:xfrm>
            <a:off x="1632155" y="1293779"/>
            <a:ext cx="9144000" cy="4620323"/>
          </a:xfrm>
        </p:spPr>
        <p:txBody>
          <a:bodyPr>
            <a:noAutofit/>
          </a:bodyPr>
          <a:lstStyle/>
          <a:p>
            <a:pPr algn="l"/>
            <a:r>
              <a:rPr lang="en-US" b="1" dirty="0">
                <a:latin typeface="Colonna MT" panose="04020805060202030203" pitchFamily="82" charset="0"/>
              </a:rPr>
              <a:t>Back ground Microcontroller defined. I Types of 16f877A microcontrollers . Necessary Hardware kit and Software :</a:t>
            </a:r>
            <a:endParaRPr lang="en-US" b="1" i="1" dirty="0">
              <a:latin typeface="Colonna MT" panose="04020805060202030203" pitchFamily="82" charset="0"/>
            </a:endParaRPr>
          </a:p>
          <a:p>
            <a:pPr marL="342900" indent="-342900" algn="l">
              <a:buFont typeface="Wingdings" panose="05000000000000000000" pitchFamily="2" charset="2"/>
              <a:buChar char="ü"/>
            </a:pPr>
            <a:r>
              <a:rPr lang="en-US" b="1" i="1" dirty="0">
                <a:latin typeface="Colonna MT" panose="04020805060202030203" pitchFamily="82" charset="0"/>
              </a:rPr>
              <a:t>Pic c compiler</a:t>
            </a:r>
          </a:p>
          <a:p>
            <a:pPr marL="342900" indent="-342900" algn="l">
              <a:buFont typeface="Wingdings" panose="05000000000000000000" pitchFamily="2" charset="2"/>
              <a:buChar char="ü"/>
            </a:pPr>
            <a:r>
              <a:rPr lang="en-US" b="1" i="1" dirty="0">
                <a:latin typeface="Colonna MT" panose="04020805060202030203" pitchFamily="82" charset="0"/>
              </a:rPr>
              <a:t>Proteus 8 professional</a:t>
            </a:r>
            <a:endParaRPr lang="en-US" sz="2800" b="1" i="1" dirty="0">
              <a:solidFill>
                <a:srgbClr val="303030"/>
              </a:solidFill>
              <a:latin typeface="Algerian" panose="04020705040A02060702" pitchFamily="82" charset="0"/>
            </a:endParaRPr>
          </a:p>
          <a:p>
            <a:pPr marL="342900" indent="-342900" algn="l">
              <a:buFont typeface="Wingdings" panose="05000000000000000000" pitchFamily="2" charset="2"/>
              <a:buChar char="ü"/>
            </a:pPr>
            <a:r>
              <a:rPr lang="en-US" b="1" dirty="0">
                <a:solidFill>
                  <a:srgbClr val="303030"/>
                </a:solidFill>
                <a:effectLst/>
                <a:latin typeface="Colonna MT" panose="04020805060202030203" pitchFamily="82" charset="0"/>
              </a:rPr>
              <a:t>PIC16F877A microcontroller</a:t>
            </a:r>
          </a:p>
          <a:p>
            <a:pPr marL="342900" indent="-342900" algn="l">
              <a:buFont typeface="Wingdings" panose="05000000000000000000" pitchFamily="2" charset="2"/>
              <a:buChar char="ü"/>
            </a:pPr>
            <a:r>
              <a:rPr lang="en-US" b="1" dirty="0">
                <a:solidFill>
                  <a:srgbClr val="303030"/>
                </a:solidFill>
                <a:latin typeface="Colonna MT" panose="04020805060202030203" pitchFamily="82" charset="0"/>
              </a:rPr>
              <a:t>LM016L</a:t>
            </a:r>
          </a:p>
          <a:p>
            <a:pPr marL="342900" indent="-342900" algn="l">
              <a:buFont typeface="Wingdings" panose="05000000000000000000" pitchFamily="2" charset="2"/>
              <a:buChar char="ü"/>
            </a:pPr>
            <a:r>
              <a:rPr lang="en-US" b="1" dirty="0">
                <a:solidFill>
                  <a:srgbClr val="303030"/>
                </a:solidFill>
                <a:effectLst/>
                <a:latin typeface="Colonna MT" panose="04020805060202030203" pitchFamily="82" charset="0"/>
              </a:rPr>
              <a:t>POT</a:t>
            </a:r>
          </a:p>
          <a:p>
            <a:pPr marL="342900" indent="-342900" algn="l">
              <a:buFont typeface="Wingdings" panose="05000000000000000000" pitchFamily="2" charset="2"/>
              <a:buChar char="ü"/>
            </a:pPr>
            <a:r>
              <a:rPr lang="en-US" b="1" dirty="0">
                <a:solidFill>
                  <a:srgbClr val="303030"/>
                </a:solidFill>
                <a:latin typeface="Colonna MT" panose="04020805060202030203" pitchFamily="82" charset="0"/>
              </a:rPr>
              <a:t>GROUND</a:t>
            </a:r>
          </a:p>
          <a:p>
            <a:pPr marL="342900" indent="-342900" algn="l">
              <a:buFont typeface="Wingdings" panose="05000000000000000000" pitchFamily="2" charset="2"/>
              <a:buChar char="ü"/>
            </a:pPr>
            <a:r>
              <a:rPr lang="en-US" b="1" dirty="0">
                <a:solidFill>
                  <a:srgbClr val="303030"/>
                </a:solidFill>
                <a:effectLst/>
                <a:latin typeface="Colonna MT" panose="04020805060202030203" pitchFamily="82" charset="0"/>
              </a:rPr>
              <a:t>POWER</a:t>
            </a:r>
          </a:p>
          <a:p>
            <a:pPr algn="l"/>
            <a:endParaRPr lang="en-US" b="1" dirty="0">
              <a:solidFill>
                <a:srgbClr val="303030"/>
              </a:solidFill>
              <a:effectLst/>
              <a:latin typeface="Colonna MT" panose="04020805060202030203" pitchFamily="82" charset="0"/>
            </a:endParaRPr>
          </a:p>
          <a:p>
            <a:pPr marL="342900" indent="-342900">
              <a:buFont typeface="Wingdings" panose="05000000000000000000" pitchFamily="2" charset="2"/>
              <a:buChar char="ü"/>
            </a:pPr>
            <a:endParaRPr lang="en-US" b="1" dirty="0">
              <a:latin typeface="Colonna MT" panose="04020805060202030203" pitchFamily="82" charset="0"/>
            </a:endParaRPr>
          </a:p>
        </p:txBody>
      </p:sp>
    </p:spTree>
    <p:extLst>
      <p:ext uri="{BB962C8B-B14F-4D97-AF65-F5344CB8AC3E}">
        <p14:creationId xmlns:p14="http://schemas.microsoft.com/office/powerpoint/2010/main" val="10859693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80">
                                          <p:stCondLst>
                                            <p:cond delay="0"/>
                                          </p:stCondLst>
                                        </p:cTn>
                                        <p:tgtEl>
                                          <p:spTgt spid="3">
                                            <p:txEl>
                                              <p:pRg st="1" end="1"/>
                                            </p:txEl>
                                          </p:spTgt>
                                        </p:tgtEl>
                                      </p:cBhvr>
                                    </p:animEffect>
                                    <p:anim calcmode="lin" valueType="num">
                                      <p:cBhvr>
                                        <p:cTn id="1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1" end="1"/>
                                            </p:txEl>
                                          </p:spTgt>
                                        </p:tgtEl>
                                      </p:cBhvr>
                                      <p:to x="100000" y="60000"/>
                                    </p:animScale>
                                    <p:animScale>
                                      <p:cBhvr>
                                        <p:cTn id="19" dur="166" decel="50000">
                                          <p:stCondLst>
                                            <p:cond delay="676"/>
                                          </p:stCondLst>
                                        </p:cTn>
                                        <p:tgtEl>
                                          <p:spTgt spid="3">
                                            <p:txEl>
                                              <p:pRg st="1" end="1"/>
                                            </p:txEl>
                                          </p:spTgt>
                                        </p:tgtEl>
                                      </p:cBhvr>
                                      <p:to x="100000" y="100000"/>
                                    </p:animScale>
                                    <p:animScale>
                                      <p:cBhvr>
                                        <p:cTn id="20" dur="26">
                                          <p:stCondLst>
                                            <p:cond delay="1312"/>
                                          </p:stCondLst>
                                        </p:cTn>
                                        <p:tgtEl>
                                          <p:spTgt spid="3">
                                            <p:txEl>
                                              <p:pRg st="1" end="1"/>
                                            </p:txEl>
                                          </p:spTgt>
                                        </p:tgtEl>
                                      </p:cBhvr>
                                      <p:to x="100000" y="80000"/>
                                    </p:animScale>
                                    <p:animScale>
                                      <p:cBhvr>
                                        <p:cTn id="21" dur="166" decel="50000">
                                          <p:stCondLst>
                                            <p:cond delay="1338"/>
                                          </p:stCondLst>
                                        </p:cTn>
                                        <p:tgtEl>
                                          <p:spTgt spid="3">
                                            <p:txEl>
                                              <p:pRg st="1" end="1"/>
                                            </p:txEl>
                                          </p:spTgt>
                                        </p:tgtEl>
                                      </p:cBhvr>
                                      <p:to x="100000" y="100000"/>
                                    </p:animScale>
                                    <p:animScale>
                                      <p:cBhvr>
                                        <p:cTn id="22" dur="26">
                                          <p:stCondLst>
                                            <p:cond delay="1642"/>
                                          </p:stCondLst>
                                        </p:cTn>
                                        <p:tgtEl>
                                          <p:spTgt spid="3">
                                            <p:txEl>
                                              <p:pRg st="1" end="1"/>
                                            </p:txEl>
                                          </p:spTgt>
                                        </p:tgtEl>
                                      </p:cBhvr>
                                      <p:to x="100000" y="90000"/>
                                    </p:animScale>
                                    <p:animScale>
                                      <p:cBhvr>
                                        <p:cTn id="23" dur="166" decel="50000">
                                          <p:stCondLst>
                                            <p:cond delay="1668"/>
                                          </p:stCondLst>
                                        </p:cTn>
                                        <p:tgtEl>
                                          <p:spTgt spid="3">
                                            <p:txEl>
                                              <p:pRg st="1" end="1"/>
                                            </p:txEl>
                                          </p:spTgt>
                                        </p:tgtEl>
                                      </p:cBhvr>
                                      <p:to x="100000" y="100000"/>
                                    </p:animScale>
                                    <p:animScale>
                                      <p:cBhvr>
                                        <p:cTn id="24" dur="26">
                                          <p:stCondLst>
                                            <p:cond delay="1808"/>
                                          </p:stCondLst>
                                        </p:cTn>
                                        <p:tgtEl>
                                          <p:spTgt spid="3">
                                            <p:txEl>
                                              <p:pRg st="1" end="1"/>
                                            </p:txEl>
                                          </p:spTgt>
                                        </p:tgtEl>
                                      </p:cBhvr>
                                      <p:to x="100000" y="95000"/>
                                    </p:animScale>
                                    <p:animScale>
                                      <p:cBhvr>
                                        <p:cTn id="25" dur="166" decel="50000">
                                          <p:stCondLst>
                                            <p:cond delay="1834"/>
                                          </p:stCondLst>
                                        </p:cTn>
                                        <p:tgtEl>
                                          <p:spTgt spid="3">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 calcmode="lin" valueType="num">
                                      <p:cBhvr additive="base">
                                        <p:cTn id="6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 calcmode="lin" valueType="num">
                                      <p:cBhvr additive="base">
                                        <p:cTn id="7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 calcmode="lin" valueType="num">
                                      <p:cBhvr additive="base">
                                        <p:cTn id="7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 calcmode="lin" valueType="num">
                                      <p:cBhvr additive="base">
                                        <p:cTn id="8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 calcmode="lin" valueType="num">
                                      <p:cBhvr additive="base">
                                        <p:cTn id="8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6678-5ED8-D03C-6B1E-025AB65A7FD0}"/>
              </a:ext>
            </a:extLst>
          </p:cNvPr>
          <p:cNvSpPr>
            <a:spLocks noGrp="1"/>
          </p:cNvSpPr>
          <p:nvPr>
            <p:ph type="title"/>
          </p:nvPr>
        </p:nvSpPr>
        <p:spPr>
          <a:xfrm>
            <a:off x="838200" y="400049"/>
            <a:ext cx="10515600" cy="1625601"/>
          </a:xfrm>
        </p:spPr>
        <p:txBody>
          <a:bodyPr>
            <a:normAutofit fontScale="90000"/>
          </a:bodyPr>
          <a:lstStyle/>
          <a:p>
            <a:pPr marL="571500" indent="-571500" algn="ctr">
              <a:buFont typeface="Wingdings" panose="05000000000000000000" pitchFamily="2" charset="2"/>
              <a:buChar char="q"/>
            </a:pPr>
            <a:r>
              <a:rPr lang="en-US" sz="4400" b="1" i="1" dirty="0">
                <a:latin typeface="Algerian" panose="04020705040A02060702" pitchFamily="82" charset="0"/>
              </a:rPr>
              <a:t>Circuit design</a:t>
            </a:r>
            <a:br>
              <a:rPr lang="en-US" sz="4400" b="1" i="1" dirty="0">
                <a:latin typeface="Algerian" panose="04020705040A02060702" pitchFamily="82" charset="0"/>
              </a:rPr>
            </a:br>
            <a:br>
              <a:rPr lang="en-US" sz="4400" b="1" i="1" dirty="0">
                <a:latin typeface="Algerian" panose="04020705040A02060702" pitchFamily="82" charset="0"/>
              </a:rPr>
            </a:br>
            <a:r>
              <a:rPr lang="en-US" sz="3600" b="1" i="1" dirty="0">
                <a:latin typeface="Colonna MT" panose="04020805060202030203" pitchFamily="82" charset="0"/>
              </a:rPr>
              <a:t>circuit schematic diagram for the lcd display is shown below.</a:t>
            </a:r>
            <a:endParaRPr lang="en-US" sz="3600" dirty="0">
              <a:latin typeface="Colonna MT" panose="04020805060202030203" pitchFamily="82" charset="0"/>
            </a:endParaRPr>
          </a:p>
        </p:txBody>
      </p:sp>
      <p:pic>
        <p:nvPicPr>
          <p:cNvPr id="5" name="Content Placeholder 4">
            <a:extLst>
              <a:ext uri="{FF2B5EF4-FFF2-40B4-BE49-F238E27FC236}">
                <a16:creationId xmlns:a16="http://schemas.microsoft.com/office/drawing/2014/main" id="{11068F72-2663-D547-A32A-C6A3C7A762F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8095" b="18095"/>
          <a:stretch/>
        </p:blipFill>
        <p:spPr>
          <a:xfrm>
            <a:off x="1095375" y="1816099"/>
            <a:ext cx="9658349" cy="478997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38615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B193-29C8-A950-2FD7-2089127FF833}"/>
              </a:ext>
            </a:extLst>
          </p:cNvPr>
          <p:cNvSpPr>
            <a:spLocks noGrp="1"/>
          </p:cNvSpPr>
          <p:nvPr>
            <p:ph type="title"/>
          </p:nvPr>
        </p:nvSpPr>
        <p:spPr/>
        <p:txBody>
          <a:bodyPr>
            <a:normAutofit fontScale="90000"/>
          </a:bodyPr>
          <a:lstStyle/>
          <a:p>
            <a:pPr marL="571500" indent="-571500" algn="ctr">
              <a:buFont typeface="Wingdings" panose="05000000000000000000" pitchFamily="2" charset="2"/>
              <a:buChar char="q"/>
            </a:pPr>
            <a:r>
              <a:rPr lang="en-US" b="1" i="1" dirty="0">
                <a:latin typeface="Algerian" panose="04020705040A02060702" pitchFamily="82" charset="0"/>
              </a:rPr>
              <a:t>Coding</a:t>
            </a:r>
            <a:br>
              <a:rPr lang="en-US" dirty="0"/>
            </a:br>
            <a:r>
              <a:rPr lang="en-US" sz="2700" dirty="0">
                <a:latin typeface="Colonna MT" panose="04020805060202030203" pitchFamily="82" charset="0"/>
              </a:rPr>
              <a:t>The code for making LCD Display using PIC16F877A is shown below.</a:t>
            </a:r>
            <a:br>
              <a:rPr lang="en-US" sz="2700" dirty="0">
                <a:latin typeface="Colonna MT" panose="04020805060202030203" pitchFamily="82" charset="0"/>
              </a:rPr>
            </a:br>
            <a:endParaRPr lang="en-US" sz="2700" dirty="0">
              <a:latin typeface="Colonna MT" panose="04020805060202030203" pitchFamily="82" charset="0"/>
            </a:endParaRPr>
          </a:p>
        </p:txBody>
      </p:sp>
      <p:pic>
        <p:nvPicPr>
          <p:cNvPr id="5" name="Content Placeholder 4">
            <a:extLst>
              <a:ext uri="{FF2B5EF4-FFF2-40B4-BE49-F238E27FC236}">
                <a16:creationId xmlns:a16="http://schemas.microsoft.com/office/drawing/2014/main" id="{D7E2F3C1-E9A3-1C63-05A9-66B15D19B69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9220" b="19220"/>
          <a:stretch/>
        </p:blipFill>
        <p:spPr>
          <a:xfrm>
            <a:off x="4188541" y="1690688"/>
            <a:ext cx="3932903" cy="48967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8705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997A0D8-CBCC-E828-D6D1-2D7760902ADC}"/>
              </a:ext>
            </a:extLst>
          </p:cNvPr>
          <p:cNvSpPr>
            <a:spLocks noGrp="1" noChangeArrowheads="1"/>
          </p:cNvSpPr>
          <p:nvPr>
            <p:ph type="body" idx="1"/>
          </p:nvPr>
        </p:nvSpPr>
        <p:spPr bwMode="auto">
          <a:xfrm>
            <a:off x="0" y="0"/>
            <a:ext cx="12192000" cy="719421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a:effectLst/>
        </p:spPr>
        <p:txBody>
          <a:bodyPr vert="horz" wrap="square" lIns="91440" tIns="19044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114800" lvl="8" indent="-457200">
              <a:lnSpc>
                <a:spcPct val="100000"/>
              </a:lnSpc>
              <a:buFont typeface="Wingdings" panose="05000000000000000000" pitchFamily="2" charset="2"/>
              <a:buChar char="q"/>
            </a:pPr>
            <a:r>
              <a:rPr kumimoji="0" lang="en-US" altLang="en-US" sz="2800" b="1" i="1" u="none" strike="noStrike" cap="none" normalizeH="0" baseline="0" dirty="0">
                <a:ln>
                  <a:noFill/>
                </a:ln>
                <a:solidFill>
                  <a:srgbClr val="1A1A1A"/>
                </a:solidFill>
                <a:effectLst/>
                <a:latin typeface="Algerian" panose="04020705040A02060702" pitchFamily="82" charset="0"/>
              </a:rPr>
              <a:t> implementation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1" u="none" strike="noStrike" cap="none" normalizeH="0" baseline="0" dirty="0">
              <a:ln>
                <a:noFill/>
              </a:ln>
              <a:solidFill>
                <a:srgbClr val="1A1A1A"/>
              </a:solidFill>
              <a:effectLst/>
              <a:latin typeface="Colonna MT" panose="04020805060202030203"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i="1" dirty="0">
              <a:solidFill>
                <a:srgbClr val="1A1A1A"/>
              </a:solidFill>
              <a:latin typeface="Colonna MT" panose="04020805060202030203" pitchFamily="82" charset="0"/>
            </a:endParaRPr>
          </a:p>
          <a:p>
            <a:pPr lvl="0">
              <a:lnSpc>
                <a:spcPct val="100000"/>
              </a:lnSpc>
              <a:buFontTx/>
              <a:buChar char="•"/>
            </a:pPr>
            <a:r>
              <a:rPr kumimoji="0" lang="en-US" altLang="en-US" sz="1800" i="1" u="none" strike="noStrike" cap="none" normalizeH="0" baseline="0" dirty="0">
                <a:ln>
                  <a:noFill/>
                </a:ln>
                <a:solidFill>
                  <a:srgbClr val="1A1A1A"/>
                </a:solidFill>
                <a:effectLst/>
                <a:latin typeface="Colonna MT" panose="04020805060202030203" pitchFamily="82" charset="0"/>
              </a:rPr>
              <a:t>The circuit on the left side of PIC is its basic circuit, we need this circuit in order to power up the PIC and to give it a frequency on which it operates. Like in this diagram, I have used crystal oscillator of </a:t>
            </a:r>
            <a:r>
              <a:rPr lang="en-US" altLang="en-US" sz="1800" i="1" dirty="0">
                <a:solidFill>
                  <a:srgbClr val="1A1A1A"/>
                </a:solidFill>
                <a:latin typeface="Colonna MT" panose="04020805060202030203" pitchFamily="82" charset="0"/>
              </a:rPr>
              <a:t>20</a:t>
            </a:r>
            <a:r>
              <a:rPr kumimoji="0" lang="en-US" altLang="en-US" sz="1800" i="1" u="none" strike="noStrike" cap="none" normalizeH="0" baseline="0" dirty="0">
                <a:ln>
                  <a:noFill/>
                </a:ln>
                <a:solidFill>
                  <a:srgbClr val="1A1A1A"/>
                </a:solidFill>
                <a:effectLst/>
                <a:latin typeface="Colonna MT" panose="04020805060202030203" pitchFamily="82" charset="0"/>
              </a:rPr>
              <a:t>MHz, which is its frequency of operating. You can operate it at different frequencies e.g. 4MHz ,10MHz , 16MHz, 20MHz </a:t>
            </a:r>
            <a:r>
              <a:rPr kumimoji="0" lang="en-US" altLang="en-US" sz="1800" i="1" u="none" strike="noStrike" cap="none" normalizeH="0" baseline="0" dirty="0" err="1">
                <a:ln>
                  <a:noFill/>
                </a:ln>
                <a:solidFill>
                  <a:srgbClr val="1A1A1A"/>
                </a:solidFill>
                <a:effectLst/>
                <a:latin typeface="Colonna MT" panose="04020805060202030203" pitchFamily="82" charset="0"/>
              </a:rPr>
              <a:t>etc</a:t>
            </a:r>
            <a:endParaRPr lang="en-US" altLang="en-US" sz="1800" i="1" dirty="0">
              <a:solidFill>
                <a:srgbClr val="1A1A1A"/>
              </a:solidFill>
              <a:latin typeface="Colonna MT" panose="04020805060202030203"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But keep this thing in mind that if you change the oscillator then you must change the capacitors as well e.g. for 20MHz the capacitors will be of 104pF.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err="1">
                <a:ln>
                  <a:noFill/>
                </a:ln>
                <a:solidFill>
                  <a:srgbClr val="1A1A1A"/>
                </a:solidFill>
                <a:effectLst/>
                <a:latin typeface="Colonna MT" panose="04020805060202030203" pitchFamily="82" charset="0"/>
              </a:rPr>
              <a:t>Vdd</a:t>
            </a:r>
            <a:r>
              <a:rPr kumimoji="0" lang="en-US" altLang="en-US" sz="1800" i="1" u="none" strike="noStrike" cap="none" normalizeH="0" baseline="0" dirty="0">
                <a:ln>
                  <a:noFill/>
                </a:ln>
                <a:solidFill>
                  <a:srgbClr val="1A1A1A"/>
                </a:solidFill>
                <a:effectLst/>
                <a:latin typeface="Colonna MT" panose="04020805060202030203" pitchFamily="82" charset="0"/>
              </a:rPr>
              <a:t> for PIC is 5V , if you have a 5V battery then its cool but mostly adapters are of 12V. So if you have 12V adapter then use 7805 which converts the 12V into 5V.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Now come to the circuit on the right side of the PIC, these are simple LCD</a:t>
            </a:r>
            <a:r>
              <a:rPr kumimoji="0" lang="en-US" altLang="en-US" sz="1800" i="1" u="none" strike="noStrike" cap="none" normalizeH="0" dirty="0">
                <a:ln>
                  <a:noFill/>
                </a:ln>
                <a:solidFill>
                  <a:srgbClr val="1A1A1A"/>
                </a:solidFill>
                <a:effectLst/>
                <a:latin typeface="Colonna MT" panose="04020805060202030203" pitchFamily="82" charset="0"/>
              </a:rPr>
              <a:t> DISPLAY</a:t>
            </a:r>
            <a:r>
              <a:rPr kumimoji="0" lang="en-US" altLang="en-US" sz="1800" i="1" u="none" strike="noStrike" cap="none" normalizeH="0" baseline="0" dirty="0">
                <a:ln>
                  <a:noFill/>
                </a:ln>
                <a:solidFill>
                  <a:srgbClr val="1A1A1A"/>
                </a:solidFill>
                <a:effectLst/>
                <a:latin typeface="Colonna MT" panose="04020805060202030203" pitchFamily="82" charset="0"/>
              </a:rPr>
              <a:t> which I have connected with </a:t>
            </a:r>
            <a:r>
              <a:rPr kumimoji="0" lang="en-US" altLang="en-US" sz="1800" i="1" u="none" strike="noStrike" cap="none" normalizeH="0" baseline="0" dirty="0" err="1">
                <a:ln>
                  <a:noFill/>
                </a:ln>
                <a:solidFill>
                  <a:srgbClr val="1A1A1A"/>
                </a:solidFill>
                <a:effectLst/>
                <a:latin typeface="Colonna MT" panose="04020805060202030203" pitchFamily="82" charset="0"/>
              </a:rPr>
              <a:t>PortB</a:t>
            </a:r>
            <a:r>
              <a:rPr kumimoji="0" lang="en-US" altLang="en-US" sz="1800" i="1" u="none" strike="noStrike" cap="none" normalizeH="0" baseline="0" dirty="0">
                <a:ln>
                  <a:noFill/>
                </a:ln>
                <a:solidFill>
                  <a:srgbClr val="1A1A1A"/>
                </a:solidFill>
                <a:effectLst/>
                <a:latin typeface="Colonna MT" panose="04020805060202030203" pitchFamily="82" charset="0"/>
              </a:rPr>
              <a:t> of </a:t>
            </a:r>
            <a:r>
              <a:rPr kumimoji="0" lang="en-US" altLang="en-US" sz="1800" i="1" u="none" strike="noStrike" cap="none" normalizeH="0" baseline="0" dirty="0">
                <a:ln>
                  <a:noFill/>
                </a:ln>
                <a:solidFill>
                  <a:srgbClr val="007BFF"/>
                </a:solidFill>
                <a:effectLst/>
                <a:latin typeface="Colonna MT" panose="04020805060202030203" pitchFamily="82" charset="0"/>
                <a:hlinkClick r:id="rId2"/>
              </a:rPr>
              <a:t>PIC Microcontroller</a:t>
            </a:r>
            <a:r>
              <a:rPr kumimoji="0" lang="en-US" altLang="en-US" sz="1800" i="1" u="none" strike="noStrike" cap="none" normalizeH="0" baseline="0" dirty="0">
                <a:ln>
                  <a:noFill/>
                </a:ln>
                <a:solidFill>
                  <a:srgbClr val="1A1A1A"/>
                </a:solidFill>
                <a:effectLst/>
                <a:latin typeface="Colonna MT" panose="04020805060202030203" pitchFamily="8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On the other side of these </a:t>
            </a:r>
            <a:r>
              <a:rPr lang="en-US" altLang="en-US" sz="1800" i="1" dirty="0">
                <a:solidFill>
                  <a:srgbClr val="1A1A1A"/>
                </a:solidFill>
                <a:latin typeface="Colonna MT" panose="04020805060202030203" pitchFamily="82" charset="0"/>
              </a:rPr>
              <a:t>lcd display(16*2)</a:t>
            </a:r>
            <a:r>
              <a:rPr kumimoji="0" lang="en-US" altLang="en-US" sz="1800" i="1" u="none" strike="noStrike" cap="none" normalizeH="0" baseline="0" dirty="0">
                <a:ln>
                  <a:noFill/>
                </a:ln>
                <a:solidFill>
                  <a:srgbClr val="1A1A1A"/>
                </a:solidFill>
                <a:effectLst/>
                <a:latin typeface="Colonna MT" panose="04020805060202030203" pitchFamily="82" charset="0"/>
              </a:rPr>
              <a:t> is a resistor just for current control and then a GND (ground).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Now when we make any of these pins high then respective </a:t>
            </a:r>
            <a:r>
              <a:rPr lang="en-US" altLang="en-US" sz="1800" i="1" dirty="0">
                <a:solidFill>
                  <a:srgbClr val="1A1A1A"/>
                </a:solidFill>
                <a:latin typeface="Colonna MT" panose="04020805060202030203" pitchFamily="82" charset="0"/>
              </a:rPr>
              <a:t>LCD</a:t>
            </a:r>
            <a:r>
              <a:rPr kumimoji="0" lang="en-US" altLang="en-US" sz="1800" i="1" u="none" strike="noStrike" cap="none" normalizeH="0" baseline="0" dirty="0">
                <a:ln>
                  <a:noFill/>
                </a:ln>
                <a:solidFill>
                  <a:srgbClr val="1A1A1A"/>
                </a:solidFill>
                <a:effectLst/>
                <a:latin typeface="Colonna MT" panose="04020805060202030203" pitchFamily="82" charset="0"/>
              </a:rPr>
              <a:t> will turn ON and when we make that pin low, </a:t>
            </a:r>
            <a:r>
              <a:rPr lang="en-US" altLang="en-US" sz="1800" i="1" dirty="0">
                <a:solidFill>
                  <a:srgbClr val="1A1A1A"/>
                </a:solidFill>
                <a:latin typeface="Colonna MT" panose="04020805060202030203" pitchFamily="82" charset="0"/>
              </a:rPr>
              <a:t>LCD</a:t>
            </a:r>
            <a:r>
              <a:rPr kumimoji="0" lang="en-US" altLang="en-US" sz="1800" i="1" u="none" strike="noStrike" cap="none" normalizeH="0" baseline="0" dirty="0">
                <a:ln>
                  <a:noFill/>
                </a:ln>
                <a:solidFill>
                  <a:srgbClr val="1A1A1A"/>
                </a:solidFill>
                <a:effectLst/>
                <a:latin typeface="Colonna MT" panose="04020805060202030203" pitchFamily="82" charset="0"/>
              </a:rPr>
              <a:t> will turn OFF.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1" u="sng" strike="noStrike" cap="none" normalizeH="0" baseline="0" dirty="0">
                <a:ln>
                  <a:noFill/>
                </a:ln>
                <a:solidFill>
                  <a:srgbClr val="1A1A1A"/>
                </a:solidFill>
                <a:effectLst/>
                <a:latin typeface="Colonna MT" panose="04020805060202030203" pitchFamily="82" charset="0"/>
              </a:rPr>
              <a:t>NOTE :</a:t>
            </a:r>
            <a:endParaRPr kumimoji="0" lang="en-US" altLang="en-US" sz="1800" i="1" u="none" strike="noStrike" cap="none" normalizeH="0" baseline="0" dirty="0">
              <a:ln>
                <a:noFill/>
              </a:ln>
              <a:solidFill>
                <a:schemeClr val="tx1"/>
              </a:solidFill>
              <a:effectLst/>
              <a:latin typeface="Colonna MT" panose="04020805060202030203"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Pin High means its at 5V and LOW means its at 0V.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Now let's come to the programming part. Open your ‘</a:t>
            </a:r>
            <a:r>
              <a:rPr lang="en-US" altLang="en-US" sz="1800" i="1" dirty="0">
                <a:solidFill>
                  <a:srgbClr val="1A1A1A"/>
                </a:solidFill>
                <a:latin typeface="Colonna MT" panose="04020805060202030203" pitchFamily="82" charset="0"/>
              </a:rPr>
              <a:t>Pic C’ </a:t>
            </a:r>
            <a:r>
              <a:rPr kumimoji="0" lang="en-US" altLang="en-US" sz="1800" i="1" u="none" strike="noStrike" cap="none" normalizeH="0" baseline="0" dirty="0">
                <a:ln>
                  <a:noFill/>
                </a:ln>
                <a:solidFill>
                  <a:srgbClr val="1A1A1A"/>
                </a:solidFill>
                <a:effectLst/>
                <a:latin typeface="Colonna MT" panose="04020805060202030203" pitchFamily="82" charset="0"/>
              </a:rPr>
              <a:t>For PIC Compiler and create a new project in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Make sure that you select PIC16F877a in Device Name and keep the frequency to 20MHz.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Watch the video, if you got into any trouble, its attached at the end of this article.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Now place the below code in your Pic</a:t>
            </a:r>
            <a:r>
              <a:rPr kumimoji="0" lang="en-US" altLang="en-US" sz="1800" i="1" u="none" strike="noStrike" cap="none" normalizeH="0" dirty="0">
                <a:ln>
                  <a:noFill/>
                </a:ln>
                <a:solidFill>
                  <a:srgbClr val="1A1A1A"/>
                </a:solidFill>
                <a:effectLst/>
                <a:latin typeface="Colonna MT" panose="04020805060202030203" pitchFamily="82" charset="0"/>
              </a:rPr>
              <a:t> C</a:t>
            </a:r>
            <a:r>
              <a:rPr kumimoji="0" lang="en-US" altLang="en-US" sz="1800" i="1" u="none" strike="noStrike" cap="none" normalizeH="0" baseline="0" dirty="0">
                <a:ln>
                  <a:noFill/>
                </a:ln>
                <a:solidFill>
                  <a:srgbClr val="1A1A1A"/>
                </a:solidFill>
                <a:effectLst/>
                <a:latin typeface="Colonna MT" panose="04020805060202030203" pitchFamily="82" charset="0"/>
              </a:rPr>
              <a:t> for PIC Compiler: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1" u="none" strike="noStrike" cap="none" normalizeH="0" baseline="0" dirty="0">
                <a:ln>
                  <a:noFill/>
                </a:ln>
                <a:solidFill>
                  <a:srgbClr val="212529"/>
                </a:solidFill>
                <a:effectLst/>
                <a:latin typeface="Colonna MT" panose="04020805060202030203" pitchFamily="82" charset="0"/>
              </a:rPr>
              <a:t>// ************ LED Blinking Project using PIC16F877a void main() { </a:t>
            </a:r>
            <a:r>
              <a:rPr kumimoji="0" lang="en-US" altLang="en-US" sz="1800" i="1" u="none" strike="noStrike" cap="none" normalizeH="0" baseline="0" dirty="0" err="1">
                <a:ln>
                  <a:noFill/>
                </a:ln>
                <a:solidFill>
                  <a:srgbClr val="212529"/>
                </a:solidFill>
                <a:effectLst/>
                <a:latin typeface="Colonna MT" panose="04020805060202030203" pitchFamily="82" charset="0"/>
              </a:rPr>
              <a:t>trisb</a:t>
            </a:r>
            <a:r>
              <a:rPr kumimoji="0" lang="en-US" altLang="en-US" sz="1800" i="1" u="none" strike="noStrike" cap="none" normalizeH="0" baseline="0" dirty="0">
                <a:ln>
                  <a:noFill/>
                </a:ln>
                <a:solidFill>
                  <a:srgbClr val="212529"/>
                </a:solidFill>
                <a:effectLst/>
                <a:latin typeface="Colonna MT" panose="04020805060202030203" pitchFamily="82" charset="0"/>
              </a:rPr>
              <a:t>= 0x00; while(1) { </a:t>
            </a:r>
            <a:r>
              <a:rPr kumimoji="0" lang="en-US" altLang="en-US" sz="1800" i="1" u="none" strike="noStrike" cap="none" normalizeH="0" baseline="0" dirty="0" err="1">
                <a:ln>
                  <a:noFill/>
                </a:ln>
                <a:solidFill>
                  <a:srgbClr val="212529"/>
                </a:solidFill>
                <a:effectLst/>
                <a:latin typeface="Colonna MT" panose="04020805060202030203" pitchFamily="82" charset="0"/>
              </a:rPr>
              <a:t>portb</a:t>
            </a:r>
            <a:r>
              <a:rPr kumimoji="0" lang="en-US" altLang="en-US" sz="1800" i="1" u="none" strike="noStrike" cap="none" normalizeH="0" baseline="0" dirty="0">
                <a:ln>
                  <a:noFill/>
                </a:ln>
                <a:solidFill>
                  <a:srgbClr val="212529"/>
                </a:solidFill>
                <a:effectLst/>
                <a:latin typeface="Colonna MT" panose="04020805060202030203" pitchFamily="82" charset="0"/>
              </a:rPr>
              <a:t> = 0x00; </a:t>
            </a:r>
            <a:r>
              <a:rPr kumimoji="0" lang="en-US" altLang="en-US" sz="1800" i="1" u="none" strike="noStrike" cap="none" normalizeH="0" baseline="0" dirty="0" err="1">
                <a:ln>
                  <a:noFill/>
                </a:ln>
                <a:solidFill>
                  <a:srgbClr val="212529"/>
                </a:solidFill>
                <a:effectLst/>
                <a:latin typeface="Colonna MT" panose="04020805060202030203" pitchFamily="82" charset="0"/>
              </a:rPr>
              <a:t>delay_ms</a:t>
            </a:r>
            <a:r>
              <a:rPr kumimoji="0" lang="en-US" altLang="en-US" sz="1800" i="1" u="none" strike="noStrike" cap="none" normalizeH="0" baseline="0" dirty="0">
                <a:ln>
                  <a:noFill/>
                </a:ln>
                <a:solidFill>
                  <a:srgbClr val="212529"/>
                </a:solidFill>
                <a:effectLst/>
                <a:latin typeface="Colonna MT" panose="04020805060202030203" pitchFamily="82" charset="0"/>
              </a:rPr>
              <a:t>(2000); </a:t>
            </a:r>
            <a:r>
              <a:rPr kumimoji="0" lang="en-US" altLang="en-US" sz="1800" i="1" u="none" strike="noStrike" cap="none" normalizeH="0" baseline="0" dirty="0" err="1">
                <a:ln>
                  <a:noFill/>
                </a:ln>
                <a:solidFill>
                  <a:srgbClr val="212529"/>
                </a:solidFill>
                <a:effectLst/>
                <a:latin typeface="Colonna MT" panose="04020805060202030203" pitchFamily="82" charset="0"/>
              </a:rPr>
              <a:t>portb</a:t>
            </a:r>
            <a:r>
              <a:rPr kumimoji="0" lang="en-US" altLang="en-US" sz="1800" i="1" u="none" strike="noStrike" cap="none" normalizeH="0" baseline="0" dirty="0">
                <a:ln>
                  <a:noFill/>
                </a:ln>
                <a:solidFill>
                  <a:srgbClr val="212529"/>
                </a:solidFill>
                <a:effectLst/>
                <a:latin typeface="Colonna MT" panose="04020805060202030203" pitchFamily="82" charset="0"/>
              </a:rPr>
              <a:t> = 0xFF; </a:t>
            </a:r>
            <a:r>
              <a:rPr kumimoji="0" lang="en-US" altLang="en-US" sz="1800" i="1" u="none" strike="noStrike" cap="none" normalizeH="0" baseline="0" dirty="0" err="1">
                <a:ln>
                  <a:noFill/>
                </a:ln>
                <a:solidFill>
                  <a:srgbClr val="212529"/>
                </a:solidFill>
                <a:effectLst/>
                <a:latin typeface="Colonna MT" panose="04020805060202030203" pitchFamily="82" charset="0"/>
              </a:rPr>
              <a:t>delay_ms</a:t>
            </a:r>
            <a:r>
              <a:rPr kumimoji="0" lang="en-US" altLang="en-US" sz="1800" i="1" u="none" strike="noStrike" cap="none" normalizeH="0" baseline="0" dirty="0">
                <a:ln>
                  <a:noFill/>
                </a:ln>
                <a:solidFill>
                  <a:srgbClr val="212529"/>
                </a:solidFill>
                <a:effectLst/>
                <a:latin typeface="Colonna MT" panose="04020805060202030203" pitchFamily="82" charset="0"/>
              </a:rPr>
              <a:t>(2000); } }</a:t>
            </a:r>
            <a:endParaRPr kumimoji="0" lang="en-US" altLang="en-US" sz="1800" i="1" u="none" strike="noStrike" cap="none" normalizeH="0" baseline="0" dirty="0">
              <a:ln>
                <a:noFill/>
              </a:ln>
              <a:solidFill>
                <a:schemeClr val="tx1"/>
              </a:solidFill>
              <a:effectLst/>
              <a:latin typeface="Colonna MT" panose="04020805060202030203"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1" u="none" strike="noStrike" cap="none" normalizeH="0" baseline="0" dirty="0">
              <a:ln>
                <a:noFill/>
              </a:ln>
              <a:solidFill>
                <a:srgbClr val="1A1A1A"/>
              </a:solidFill>
              <a:effectLst/>
              <a:latin typeface="Colonna MT" panose="04020805060202030203"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1" u="none" strike="noStrike" cap="none" normalizeH="0" baseline="0" dirty="0">
              <a:ln>
                <a:noFill/>
              </a:ln>
              <a:solidFill>
                <a:schemeClr val="tx1"/>
              </a:solidFill>
              <a:effectLst/>
              <a:latin typeface="Colonna MT" panose="04020805060202030203" pitchFamily="82" charset="0"/>
            </a:endParaRPr>
          </a:p>
        </p:txBody>
      </p:sp>
    </p:spTree>
    <p:extLst>
      <p:ext uri="{BB962C8B-B14F-4D97-AF65-F5344CB8AC3E}">
        <p14:creationId xmlns:p14="http://schemas.microsoft.com/office/powerpoint/2010/main" val="6386959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4">
                                            <p:txEl>
                                              <p:pRg st="3" end="3"/>
                                            </p:txEl>
                                          </p:spTgt>
                                        </p:tgtEl>
                                        <p:attrNameLst>
                                          <p:attrName>r</p:attrName>
                                        </p:attrNameLst>
                                      </p:cBhvr>
                                    </p:animRot>
                                  </p:childTnLst>
                                </p:cTn>
                              </p:par>
                              <p:par>
                                <p:cTn id="12" presetID="8" presetClass="emph" presetSubtype="0" fill="hold" nodeType="withEffect">
                                  <p:stCondLst>
                                    <p:cond delay="0"/>
                                  </p:stCondLst>
                                  <p:childTnLst>
                                    <p:animRot by="21600000">
                                      <p:cBhvr>
                                        <p:cTn id="13" dur="2000" fill="hold"/>
                                        <p:tgtEl>
                                          <p:spTgt spid="4">
                                            <p:txEl>
                                              <p:pRg st="4" end="4"/>
                                            </p:txEl>
                                          </p:spTgt>
                                        </p:tgtEl>
                                        <p:attrNameLst>
                                          <p:attrName>r</p:attrName>
                                        </p:attrNameLst>
                                      </p:cBhvr>
                                    </p:animRot>
                                  </p:childTnLst>
                                </p:cTn>
                              </p:par>
                              <p:par>
                                <p:cTn id="14" presetID="8" presetClass="emph" presetSubtype="0" fill="hold" nodeType="withEffect">
                                  <p:stCondLst>
                                    <p:cond delay="0"/>
                                  </p:stCondLst>
                                  <p:childTnLst>
                                    <p:animRot by="21600000">
                                      <p:cBhvr>
                                        <p:cTn id="15" dur="2000" fill="hold"/>
                                        <p:tgtEl>
                                          <p:spTgt spid="4">
                                            <p:txEl>
                                              <p:pRg st="5" end="5"/>
                                            </p:txEl>
                                          </p:spTgt>
                                        </p:tgtEl>
                                        <p:attrNameLst>
                                          <p:attrName>r</p:attrName>
                                        </p:attrNameLst>
                                      </p:cBhvr>
                                    </p:animRot>
                                  </p:childTnLst>
                                </p:cTn>
                              </p:par>
                              <p:par>
                                <p:cTn id="16" presetID="8" presetClass="emph" presetSubtype="0" fill="hold" nodeType="withEffect">
                                  <p:stCondLst>
                                    <p:cond delay="0"/>
                                  </p:stCondLst>
                                  <p:childTnLst>
                                    <p:animRot by="21600000">
                                      <p:cBhvr>
                                        <p:cTn id="17" dur="2000" fill="hold"/>
                                        <p:tgtEl>
                                          <p:spTgt spid="4">
                                            <p:txEl>
                                              <p:pRg st="6" end="6"/>
                                            </p:txEl>
                                          </p:spTgt>
                                        </p:tgtEl>
                                        <p:attrNameLst>
                                          <p:attrName>r</p:attrName>
                                        </p:attrNameLst>
                                      </p:cBhvr>
                                    </p:animRot>
                                  </p:childTnLst>
                                </p:cTn>
                              </p:par>
                              <p:par>
                                <p:cTn id="18" presetID="8" presetClass="emph" presetSubtype="0" fill="hold" nodeType="withEffect">
                                  <p:stCondLst>
                                    <p:cond delay="0"/>
                                  </p:stCondLst>
                                  <p:childTnLst>
                                    <p:animRot by="21600000">
                                      <p:cBhvr>
                                        <p:cTn id="19" dur="2000" fill="hold"/>
                                        <p:tgtEl>
                                          <p:spTgt spid="4">
                                            <p:txEl>
                                              <p:pRg st="7" end="7"/>
                                            </p:txEl>
                                          </p:spTgt>
                                        </p:tgtEl>
                                        <p:attrNameLst>
                                          <p:attrName>r</p:attrName>
                                        </p:attrNameLst>
                                      </p:cBhvr>
                                    </p:animRot>
                                  </p:childTnLst>
                                </p:cTn>
                              </p:par>
                              <p:par>
                                <p:cTn id="20" presetID="8" presetClass="emph" presetSubtype="0" fill="hold" nodeType="withEffect">
                                  <p:stCondLst>
                                    <p:cond delay="0"/>
                                  </p:stCondLst>
                                  <p:childTnLst>
                                    <p:animRot by="21600000">
                                      <p:cBhvr>
                                        <p:cTn id="21" dur="2000" fill="hold"/>
                                        <p:tgtEl>
                                          <p:spTgt spid="4">
                                            <p:txEl>
                                              <p:pRg st="8" end="8"/>
                                            </p:txEl>
                                          </p:spTgt>
                                        </p:tgtEl>
                                        <p:attrNameLst>
                                          <p:attrName>r</p:attrName>
                                        </p:attrNameLst>
                                      </p:cBhvr>
                                    </p:animRot>
                                  </p:childTnLst>
                                </p:cTn>
                              </p:par>
                              <p:par>
                                <p:cTn id="22" presetID="8" presetClass="emph" presetSubtype="0" fill="hold" nodeType="withEffect">
                                  <p:stCondLst>
                                    <p:cond delay="0"/>
                                  </p:stCondLst>
                                  <p:childTnLst>
                                    <p:animRot by="21600000">
                                      <p:cBhvr>
                                        <p:cTn id="23" dur="2000" fill="hold"/>
                                        <p:tgtEl>
                                          <p:spTgt spid="4">
                                            <p:txEl>
                                              <p:pRg st="9" end="9"/>
                                            </p:txEl>
                                          </p:spTgt>
                                        </p:tgtEl>
                                        <p:attrNameLst>
                                          <p:attrName>r</p:attrName>
                                        </p:attrNameLst>
                                      </p:cBhvr>
                                    </p:animRot>
                                  </p:childTnLst>
                                </p:cTn>
                              </p:par>
                              <p:par>
                                <p:cTn id="24" presetID="8" presetClass="emph" presetSubtype="0" fill="hold" nodeType="withEffect">
                                  <p:stCondLst>
                                    <p:cond delay="0"/>
                                  </p:stCondLst>
                                  <p:childTnLst>
                                    <p:animRot by="21600000">
                                      <p:cBhvr>
                                        <p:cTn id="25" dur="2000" fill="hold"/>
                                        <p:tgtEl>
                                          <p:spTgt spid="4">
                                            <p:txEl>
                                              <p:pRg st="10" end="10"/>
                                            </p:txEl>
                                          </p:spTgt>
                                        </p:tgtEl>
                                        <p:attrNameLst>
                                          <p:attrName>r</p:attrName>
                                        </p:attrNameLst>
                                      </p:cBhvr>
                                    </p:animRot>
                                  </p:childTnLst>
                                </p:cTn>
                              </p:par>
                              <p:par>
                                <p:cTn id="26" presetID="8" presetClass="emph" presetSubtype="0" fill="hold" nodeType="withEffect">
                                  <p:stCondLst>
                                    <p:cond delay="0"/>
                                  </p:stCondLst>
                                  <p:childTnLst>
                                    <p:animRot by="21600000">
                                      <p:cBhvr>
                                        <p:cTn id="27" dur="2000" fill="hold"/>
                                        <p:tgtEl>
                                          <p:spTgt spid="4">
                                            <p:txEl>
                                              <p:pRg st="11" end="11"/>
                                            </p:txEl>
                                          </p:spTgt>
                                        </p:tgtEl>
                                        <p:attrNameLst>
                                          <p:attrName>r</p:attrName>
                                        </p:attrNameLst>
                                      </p:cBhvr>
                                    </p:animRot>
                                  </p:childTnLst>
                                </p:cTn>
                              </p:par>
                              <p:par>
                                <p:cTn id="28" presetID="8" presetClass="emph" presetSubtype="0" fill="hold" nodeType="withEffect">
                                  <p:stCondLst>
                                    <p:cond delay="0"/>
                                  </p:stCondLst>
                                  <p:childTnLst>
                                    <p:animRot by="21600000">
                                      <p:cBhvr>
                                        <p:cTn id="29" dur="2000" fill="hold"/>
                                        <p:tgtEl>
                                          <p:spTgt spid="4">
                                            <p:txEl>
                                              <p:pRg st="12" end="12"/>
                                            </p:txEl>
                                          </p:spTgt>
                                        </p:tgtEl>
                                        <p:attrNameLst>
                                          <p:attrName>r</p:attrName>
                                        </p:attrNameLst>
                                      </p:cBhvr>
                                    </p:animRot>
                                  </p:childTnLst>
                                </p:cTn>
                              </p:par>
                              <p:par>
                                <p:cTn id="30" presetID="8" presetClass="emph" presetSubtype="0" fill="hold" nodeType="withEffect">
                                  <p:stCondLst>
                                    <p:cond delay="0"/>
                                  </p:stCondLst>
                                  <p:childTnLst>
                                    <p:animRot by="21600000">
                                      <p:cBhvr>
                                        <p:cTn id="31" dur="2000" fill="hold"/>
                                        <p:tgtEl>
                                          <p:spTgt spid="4">
                                            <p:txEl>
                                              <p:pRg st="13" end="13"/>
                                            </p:txEl>
                                          </p:spTgt>
                                        </p:tgtEl>
                                        <p:attrNameLst>
                                          <p:attrName>r</p:attrName>
                                        </p:attrNameLst>
                                      </p:cBhvr>
                                    </p:animRot>
                                  </p:childTnLst>
                                </p:cTn>
                              </p:par>
                              <p:par>
                                <p:cTn id="32" presetID="8" presetClass="emph" presetSubtype="0" fill="hold" nodeType="withEffect">
                                  <p:stCondLst>
                                    <p:cond delay="0"/>
                                  </p:stCondLst>
                                  <p:childTnLst>
                                    <p:animRot by="21600000">
                                      <p:cBhvr>
                                        <p:cTn id="33" dur="2000" fill="hold"/>
                                        <p:tgtEl>
                                          <p:spTgt spid="4">
                                            <p:txEl>
                                              <p:pRg st="14" end="14"/>
                                            </p:txEl>
                                          </p:spTgt>
                                        </p:tgtEl>
                                        <p:attrNameLst>
                                          <p:attrName>r</p:attrName>
                                        </p:attrNameLst>
                                      </p:cBhvr>
                                    </p:animRot>
                                  </p:childTnLst>
                                </p:cTn>
                              </p:par>
                              <p:par>
                                <p:cTn id="34" presetID="8" presetClass="emph" presetSubtype="0" fill="hold" nodeType="withEffect">
                                  <p:stCondLst>
                                    <p:cond delay="0"/>
                                  </p:stCondLst>
                                  <p:childTnLst>
                                    <p:animRot by="21600000">
                                      <p:cBhvr>
                                        <p:cTn id="35" dur="2000" fill="hold"/>
                                        <p:tgtEl>
                                          <p:spTgt spid="4">
                                            <p:txEl>
                                              <p:pRg st="15" end="1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A785DBF-0733-E33B-15DE-587A481A5E5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0723" b="10723"/>
          <a:stretch/>
        </p:blipFill>
        <p:spPr>
          <a:xfrm>
            <a:off x="2212259" y="3173360"/>
            <a:ext cx="5791200" cy="33159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 Placeholder 2">
            <a:extLst>
              <a:ext uri="{FF2B5EF4-FFF2-40B4-BE49-F238E27FC236}">
                <a16:creationId xmlns:a16="http://schemas.microsoft.com/office/drawing/2014/main" id="{F3860EB9-8FC8-AD33-338C-FE9F7C8A1E79}"/>
              </a:ext>
            </a:extLst>
          </p:cNvPr>
          <p:cNvSpPr>
            <a:spLocks noGrp="1"/>
          </p:cNvSpPr>
          <p:nvPr>
            <p:ph type="title"/>
          </p:nvPr>
        </p:nvSpPr>
        <p:spPr>
          <a:xfrm>
            <a:off x="287593" y="1240196"/>
            <a:ext cx="11629104" cy="1325563"/>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1" u="none" strike="noStrike" cap="none" normalizeH="0" baseline="0" dirty="0">
                <a:ln>
                  <a:noFill/>
                </a:ln>
                <a:solidFill>
                  <a:srgbClr val="1A1A1A"/>
                </a:solidFill>
                <a:effectLst/>
                <a:latin typeface="Colonna MT" panose="04020805060202030203" pitchFamily="82" charset="0"/>
              </a:rPr>
              <a:t>Now let me explain the code, it's a very simple code just five to six lines.</a:t>
            </a:r>
          </a:p>
          <a:p>
            <a:r>
              <a:rPr kumimoji="0" lang="en-US" altLang="en-US" sz="1800" i="1" u="none" strike="noStrike" cap="none" normalizeH="0" baseline="0" dirty="0">
                <a:ln>
                  <a:noFill/>
                </a:ln>
                <a:solidFill>
                  <a:srgbClr val="1A1A1A"/>
                </a:solidFill>
                <a:effectLst/>
                <a:latin typeface="Colonna MT" panose="04020805060202030203" pitchFamily="82" charset="0"/>
              </a:rPr>
              <a:t>void main ()  This is the main function of </a:t>
            </a:r>
            <a:r>
              <a:rPr lang="en-US" sz="1800" i="1" dirty="0">
                <a:latin typeface="Colonna MT" panose="04020805060202030203" pitchFamily="82" charset="0"/>
              </a:rPr>
              <a:t>program, the compiler always come straight to this part and leaves the rest it will execute only what is written under its braces.</a:t>
            </a:r>
          </a:p>
          <a:p>
            <a:r>
              <a:rPr lang="en-US" sz="1800" i="1" dirty="0" err="1">
                <a:latin typeface="Colonna MT" panose="04020805060202030203" pitchFamily="82" charset="0"/>
              </a:rPr>
              <a:t>trisb</a:t>
            </a:r>
            <a:r>
              <a:rPr lang="en-US" sz="1800" i="1" dirty="0">
                <a:latin typeface="Colonna MT" panose="04020805060202030203" pitchFamily="82" charset="0"/>
              </a:rPr>
              <a:t> = 0x00; This code will tell the compiler to use the pins as output. If we were using a sensor on any pin then we have to make it 1.</a:t>
            </a:r>
          </a:p>
          <a:p>
            <a:r>
              <a:rPr lang="en-US" sz="1800" i="1" dirty="0">
                <a:latin typeface="Colonna MT" panose="04020805060202030203" pitchFamily="82" charset="0"/>
              </a:rPr>
              <a:t>while(1) This one runs continuously means pic will execute the code with its braces forever and it never stops.</a:t>
            </a:r>
          </a:p>
          <a:p>
            <a:r>
              <a:rPr lang="en-US" sz="1800" i="1" dirty="0">
                <a:latin typeface="Colonna MT" panose="04020805060202030203" pitchFamily="82" charset="0"/>
              </a:rPr>
              <a:t>and in the next two lines we make the pin high and then low which is connected to the LCD so now the LCD DISPLAY will turn ON and then OFF continuously.</a:t>
            </a:r>
          </a:p>
          <a:p>
            <a:r>
              <a:rPr lang="en-US" sz="1800" i="1" dirty="0">
                <a:latin typeface="Colonna MT" panose="04020805060202030203" pitchFamily="82" charset="0"/>
              </a:rPr>
              <a:t>You can also increase the delay between these lines if you want to increase the duration of ON / OFF.</a:t>
            </a:r>
          </a:p>
          <a:p>
            <a:r>
              <a:rPr lang="en-US" sz="1800" i="1" dirty="0">
                <a:latin typeface="Colonna MT" panose="04020805060202030203" pitchFamily="82" charset="0"/>
              </a:rPr>
              <a:t>Now Build your project to get the hex file.</a:t>
            </a:r>
          </a:p>
          <a:p>
            <a:r>
              <a:rPr lang="en-US" sz="1800" i="1" dirty="0">
                <a:latin typeface="Colonna MT" panose="04020805060202030203" pitchFamily="82" charset="0"/>
              </a:rPr>
              <a:t>Upload this hex file in your </a:t>
            </a:r>
            <a:r>
              <a:rPr lang="en-US" sz="1800" i="1" dirty="0">
                <a:latin typeface="Colonna MT" panose="04020805060202030203" pitchFamily="82" charset="0"/>
                <a:hlinkClick r:id="rId4"/>
              </a:rPr>
              <a:t>Proteus Simulation</a:t>
            </a:r>
            <a:r>
              <a:rPr lang="en-US" sz="1800" i="1" dirty="0">
                <a:latin typeface="Colonna MT" panose="04020805060202030203" pitchFamily="82" charset="0"/>
              </a:rPr>
              <a:t> and then run your simulation.</a:t>
            </a:r>
          </a:p>
          <a:p>
            <a:r>
              <a:rPr lang="en-US" sz="1800" i="1" dirty="0">
                <a:latin typeface="Colonna MT" panose="04020805060202030203" pitchFamily="82" charset="0"/>
              </a:rPr>
              <a:t>If everything goes fine then you will get something as shown in below figure:</a:t>
            </a:r>
          </a:p>
          <a:p>
            <a:endParaRPr lang="en-US" sz="1800" dirty="0"/>
          </a:p>
        </p:txBody>
      </p:sp>
    </p:spTree>
    <p:extLst>
      <p:ext uri="{BB962C8B-B14F-4D97-AF65-F5344CB8AC3E}">
        <p14:creationId xmlns:p14="http://schemas.microsoft.com/office/powerpoint/2010/main" val="27373968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4C64-AAEE-017A-2D2A-603238E4448A}"/>
              </a:ext>
            </a:extLst>
          </p:cNvPr>
          <p:cNvSpPr>
            <a:spLocks noGrp="1"/>
          </p:cNvSpPr>
          <p:nvPr>
            <p:ph type="title"/>
          </p:nvPr>
        </p:nvSpPr>
        <p:spPr>
          <a:xfrm>
            <a:off x="543232" y="679758"/>
            <a:ext cx="10515600" cy="1325563"/>
          </a:xfrm>
        </p:spPr>
        <p:txBody>
          <a:bodyPr>
            <a:normAutofit fontScale="90000"/>
          </a:bodyPr>
          <a:lstStyle/>
          <a:p>
            <a:pPr marL="571500" indent="-571500" algn="ctr">
              <a:buFont typeface="Wingdings" panose="05000000000000000000" pitchFamily="2" charset="2"/>
              <a:buChar char="q"/>
            </a:pPr>
            <a:r>
              <a:rPr lang="en-US" i="1" dirty="0">
                <a:latin typeface="Algerian" panose="04020705040A02060702" pitchFamily="82" charset="0"/>
              </a:rPr>
              <a:t>Testing</a:t>
            </a:r>
            <a:br>
              <a:rPr lang="en-US" i="1" dirty="0">
                <a:latin typeface="Algerian" panose="04020705040A02060702" pitchFamily="82" charset="0"/>
              </a:rPr>
            </a:br>
            <a:br>
              <a:rPr lang="en-US" i="1" dirty="0">
                <a:latin typeface="Algerian" panose="04020705040A02060702" pitchFamily="82" charset="0"/>
              </a:rPr>
            </a:br>
            <a:r>
              <a:rPr lang="en-US" sz="2200" i="1" dirty="0">
                <a:latin typeface="Castellar" panose="020A0402060406010301" pitchFamily="18" charset="0"/>
              </a:rPr>
              <a:t>coding: </a:t>
            </a:r>
            <a:r>
              <a:rPr lang="en-US" sz="1800" i="1" dirty="0">
                <a:latin typeface="Colonna MT" panose="04020805060202030203" pitchFamily="82" charset="0"/>
              </a:rPr>
              <a:t>The coding is completely fine, there are no errors. An example is shown in the image below :</a:t>
            </a:r>
          </a:p>
        </p:txBody>
      </p:sp>
      <p:pic>
        <p:nvPicPr>
          <p:cNvPr id="6" name="Content Placeholder 5">
            <a:extLst>
              <a:ext uri="{FF2B5EF4-FFF2-40B4-BE49-F238E27FC236}">
                <a16:creationId xmlns:a16="http://schemas.microsoft.com/office/drawing/2014/main" id="{B839B43C-3339-856D-0727-6FE0A660656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97247" y="3056330"/>
            <a:ext cx="3364244" cy="27643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Content Placeholder 7">
            <a:extLst>
              <a:ext uri="{FF2B5EF4-FFF2-40B4-BE49-F238E27FC236}">
                <a16:creationId xmlns:a16="http://schemas.microsoft.com/office/drawing/2014/main" id="{01F07140-7716-A31B-6624-A5406264C42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684278" y="3056330"/>
            <a:ext cx="3449890" cy="266604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66621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891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vt:lpstr>
      <vt:lpstr>Arial Rounded MT Bold</vt:lpstr>
      <vt:lpstr>Calibri</vt:lpstr>
      <vt:lpstr>Calibri Light</vt:lpstr>
      <vt:lpstr>Castellar</vt:lpstr>
      <vt:lpstr>Colonna MT</vt:lpstr>
      <vt:lpstr>Wingdings</vt:lpstr>
      <vt:lpstr>Office Theme</vt:lpstr>
      <vt:lpstr> </vt:lpstr>
      <vt:lpstr>INTRODUCTION</vt:lpstr>
      <vt:lpstr>Requirement gathering</vt:lpstr>
      <vt:lpstr>Overview</vt:lpstr>
      <vt:lpstr>Circuit design  circuit schematic diagram for the lcd display is shown below.</vt:lpstr>
      <vt:lpstr>Coding The code for making LCD Display using PIC16F877A is shown below. </vt:lpstr>
      <vt:lpstr>PowerPoint Presentation</vt:lpstr>
      <vt:lpstr>Now let me explain the code, it's a very simple code just five to six lines. void main ()  This is the main function of program, the compiler always come straight to this part and leaves the rest it will execute only what is written under its braces. trisb = 0x00; This code will tell the compiler to use the pins as output. If we were using a sensor on any pin then we have to make it 1. while(1) This one runs continuously means pic will execute the code with its braces forever and it never stops. and in the next two lines we make the pin high and then low which is connected to the LCD so now the LCD DISPLAY will turn ON and then OFF continuously. You can also increase the delay between these lines if you want to increase the duration of ON / OFF. Now Build your project to get the hex file. Upload this hex file in your Proteus Simulation and then run your simulation. If everything goes fine then you will get something as shown in below figure: </vt:lpstr>
      <vt:lpstr>Testing  coding: The coding is completely fine, there are no errors. An example is shown in the image below :</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amirhamjajoy2020@gmail.com</dc:creator>
  <cp:lastModifiedBy>Ashim Rudra Paul</cp:lastModifiedBy>
  <cp:revision>6</cp:revision>
  <dcterms:created xsi:type="dcterms:W3CDTF">2022-11-08T19:44:26Z</dcterms:created>
  <dcterms:modified xsi:type="dcterms:W3CDTF">2022-11-19T06:43:29Z</dcterms:modified>
</cp:coreProperties>
</file>