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4"/>
  </p:sldMasterIdLst>
  <p:notesMasterIdLst>
    <p:notesMasterId r:id="rId10"/>
  </p:notesMasterIdLst>
  <p:sldIdLst>
    <p:sldId id="256" r:id="rId5"/>
    <p:sldId id="261" r:id="rId6"/>
    <p:sldId id="5166" r:id="rId7"/>
    <p:sldId id="51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066D8-8BFE-4148-A915-820EA2B358E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D50A-9B54-4A31-979E-67A688B7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4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4D50A-9B54-4A31-979E-67A688B76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1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C5733-40DC-BA48-B475-D2F3167E47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d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dirty="0"/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prstGeom prst="rect">
            <a:avLst/>
          </a:prstGeo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The box resizes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1136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tyle 1) 3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618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553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29488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7617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243552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129488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43F53F5-0EDE-4A08-96BE-140A1B48D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227400"/>
            <a:ext cx="252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ck Title 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869006"/>
            <a:ext cx="5665214" cy="1707266"/>
          </a:xfrm>
        </p:spPr>
        <p:txBody>
          <a:bodyPr anchor="t"/>
          <a:lstStyle>
            <a:lvl1pPr algn="l">
              <a:defRPr sz="32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405495"/>
            <a:ext cx="5665214" cy="1303499"/>
          </a:xfrm>
        </p:spPr>
        <p:txBody>
          <a:bodyPr wrap="square" anchor="b" anchorCtr="0">
            <a:normAutofit/>
          </a:bodyPr>
          <a:lstStyle>
            <a:lvl1pPr marL="0" indent="0" algn="l">
              <a:buNone/>
              <a:defRPr sz="1600" b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80997-8AF1-7640-BBC5-C12671ABA1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030" y="342900"/>
            <a:ext cx="11365970" cy="65151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21E7C1-B9B0-7744-BA81-5EF2E77825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025" y="713684"/>
            <a:ext cx="117391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(Style 1) 3 Colored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618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43553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129488" y="1080000"/>
            <a:ext cx="3700800" cy="4977900"/>
          </a:xfrm>
          <a:prstGeom prst="rect">
            <a:avLst/>
          </a:prstGeom>
          <a:noFill/>
        </p:spPr>
        <p:txBody>
          <a:bodyPr vert="horz" lIns="108000" tIns="108000" rIns="108000" bIns="108000" rtlCol="0">
            <a:noAutofit/>
          </a:bodyPr>
          <a:lstStyle>
            <a:lvl1pPr>
              <a:defRPr lang="en-US" dirty="0"/>
            </a:lvl1pPr>
            <a:lvl2pPr marL="540000" indent="-180000"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57617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243552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129488" y="5337900"/>
            <a:ext cx="3700800" cy="720000"/>
          </a:xfrm>
          <a:prstGeom prst="rect">
            <a:avLst/>
          </a:prstGeom>
          <a:solidFill>
            <a:schemeClr val="bg1"/>
          </a:solidFill>
        </p:spPr>
        <p:txBody>
          <a:bodyPr vert="horz" lIns="108000" tIns="108000" rIns="108000" bIns="0" rtlCol="0">
            <a:noAutofit/>
          </a:bodyPr>
          <a:lstStyle>
            <a:lvl1pPr>
              <a:defRPr lang="en-US" sz="1300" dirty="0" smtClean="0">
                <a:solidFill>
                  <a:schemeClr val="tx1"/>
                </a:solidFill>
              </a:defRPr>
            </a:lvl1pPr>
            <a:lvl2pPr>
              <a:defRPr lang="en-US" sz="1300" dirty="0" smtClean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43F53F5-0EDE-4A08-96BE-140A1B48D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227400"/>
            <a:ext cx="252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c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707266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69006"/>
            <a:ext cx="61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A8C81EC-E7F2-444F-8AC8-840D63CBD5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025" y="713684"/>
            <a:ext cx="117391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425" y="1087228"/>
            <a:ext cx="11462400" cy="4978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 userDrawn="1"/>
        </p:nvSpPr>
        <p:spPr>
          <a:xfrm>
            <a:off x="611999" y="6348407"/>
            <a:ext cx="1819409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800">
                <a:solidFill>
                  <a:schemeClr val="accent5"/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accent5"/>
                </a:solidFill>
              </a:rPr>
              <a:pPr algn="l"/>
              <a:t>2023</a:t>
            </a:fld>
            <a:r>
              <a:rPr lang="en-US" sz="800">
                <a:solidFill>
                  <a:schemeClr val="accent5"/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227400"/>
            <a:ext cx="252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fld id="{9A0F7689-66CB-EC4F-9B5C-9C3D3ED1F24F}" type="slidenum">
              <a:rPr lang="en-US" smtClean="0"/>
              <a:pPr algn="l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7481" y="6293878"/>
            <a:ext cx="1036459" cy="2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54" r:id="rId2"/>
    <p:sldLayoutId id="2147483903" r:id="rId3"/>
    <p:sldLayoutId id="2147483969" r:id="rId4"/>
    <p:sldLayoutId id="21474839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 userDrawn="1">
          <p15:clr>
            <a:srgbClr val="F26B43"/>
          </p15:clr>
        </p15:guide>
        <p15:guide id="2" pos="7451" userDrawn="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816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03B615E-E070-496F-BEA8-0912A8CE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747" y="1800000"/>
            <a:ext cx="6642825" cy="1038450"/>
          </a:xfrm>
        </p:spPr>
        <p:txBody>
          <a:bodyPr/>
          <a:lstStyle/>
          <a:p>
            <a:pPr algn="ctr"/>
            <a:r>
              <a:rPr lang="en-US" dirty="0"/>
              <a:t>HIL Origination System - Lendkey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9EEA48EC-52E1-4C07-9E53-84F21D5AE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7" y="3290251"/>
            <a:ext cx="6120000" cy="720000"/>
          </a:xfrm>
        </p:spPr>
        <p:txBody>
          <a:bodyPr>
            <a:noAutofit/>
          </a:bodyPr>
          <a:lstStyle/>
          <a:p>
            <a:r>
              <a:rPr lang="en-US" dirty="0"/>
              <a:t>Status Report</a:t>
            </a:r>
          </a:p>
          <a:p>
            <a:r>
              <a:rPr lang="en-US" dirty="0"/>
              <a:t>Date: 24-Jul-2023</a:t>
            </a:r>
          </a:p>
        </p:txBody>
      </p:sp>
      <p:pic>
        <p:nvPicPr>
          <p:cNvPr id="3" name="Picture 2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BCCCBBF3-1C86-E927-D4AE-D1CDD94ED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48" y="977757"/>
            <a:ext cx="2752725" cy="8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47A909-BC4A-40FE-B1C6-B8BC2EEAD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237" y="1466063"/>
            <a:ext cx="5423072" cy="4795448"/>
          </a:xfrm>
          <a:ln>
            <a:solidFill>
              <a:schemeClr val="bg2">
                <a:lumMod val="95000"/>
              </a:schemeClr>
            </a:solidFill>
          </a:ln>
        </p:spPr>
        <p:txBody>
          <a:bodyPr vert="horz" lIns="108000" tIns="108000" rIns="108000" bIns="108000" rtlCol="0" anchor="t">
            <a:noAutofit/>
          </a:bodyPr>
          <a:lstStyle/>
          <a:p>
            <a:pPr marL="179705" indent="-179705"/>
            <a:r>
              <a:rPr lang="en-US" dirty="0"/>
              <a:t>Made changes in the UI for variable rate functionality.</a:t>
            </a:r>
          </a:p>
          <a:p>
            <a:pPr marL="179705" indent="-179705"/>
            <a:r>
              <a:rPr lang="en-US" dirty="0"/>
              <a:t>Prepared and completed tasks in the pre-production checklist.</a:t>
            </a:r>
          </a:p>
          <a:p>
            <a:pPr marL="179705" indent="-179705"/>
            <a:r>
              <a:rPr lang="en-US" dirty="0"/>
              <a:t>Fixed minor bugs in UAT reported by Samadhan.</a:t>
            </a:r>
          </a:p>
          <a:p>
            <a:pPr marL="179705" indent="-179705"/>
            <a:r>
              <a:rPr lang="en-US" dirty="0"/>
              <a:t>Performed the production promotion for V2.</a:t>
            </a:r>
          </a:p>
          <a:p>
            <a:pPr marL="179705" indent="-179705"/>
            <a:r>
              <a:rPr lang="en-US" dirty="0"/>
              <a:t>Prepared and completed tasks in the post-production checklist.</a:t>
            </a:r>
          </a:p>
          <a:p>
            <a:pPr marL="179705" indent="-179705"/>
            <a:r>
              <a:rPr lang="en-US" dirty="0"/>
              <a:t>Raunak made the full story changes and promoted them to production.</a:t>
            </a:r>
          </a:p>
          <a:p>
            <a:pPr marL="0" indent="0">
              <a:buNone/>
            </a:pPr>
            <a:endParaRPr lang="en-US" dirty="0"/>
          </a:p>
          <a:p>
            <a:pPr marL="179705" indent="-179705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F1F83F-4B4C-457E-B51C-84F53F796F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619" y="838438"/>
            <a:ext cx="11161452" cy="48768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u="none" strike="noStrike" dirty="0">
                <a:solidFill>
                  <a:schemeClr val="tx1"/>
                </a:solidFill>
                <a:effectLst/>
              </a:rPr>
              <a:t>Tasks Completed</a:t>
            </a:r>
            <a:endParaRPr lang="en-US" sz="1800" b="1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6580454-019E-4BE7-BCFD-D70C6332D33E}"/>
              </a:ext>
            </a:extLst>
          </p:cNvPr>
          <p:cNvSpPr txBox="1">
            <a:spLocks/>
          </p:cNvSpPr>
          <p:nvPr/>
        </p:nvSpPr>
        <p:spPr>
          <a:xfrm>
            <a:off x="6096000" y="1466064"/>
            <a:ext cx="5423071" cy="4795448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txBody>
          <a:bodyPr vert="horz" lIns="108000" tIns="108000" rIns="108000" bIns="108000" rtlCol="0" anchor="t">
            <a:noAutofit/>
          </a:bodyPr>
          <a:lstStyle>
            <a:lvl1pPr marL="18000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0000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/>
            <a:r>
              <a:rPr lang="en-US" dirty="0">
                <a:solidFill>
                  <a:schemeClr val="bg2"/>
                </a:solidFill>
              </a:rPr>
              <a:t>Completed final regression before V2 production promotion for:</a:t>
            </a:r>
          </a:p>
          <a:p>
            <a:pPr marL="539705" lvl="1" indent="-179705"/>
            <a:r>
              <a:rPr lang="en-US" dirty="0">
                <a:solidFill>
                  <a:schemeClr val="bg2"/>
                </a:solidFill>
              </a:rPr>
              <a:t>Contractor Flow</a:t>
            </a:r>
          </a:p>
          <a:p>
            <a:pPr marL="539705" lvl="1" indent="-179705"/>
            <a:r>
              <a:rPr lang="en-US" dirty="0">
                <a:solidFill>
                  <a:schemeClr val="bg2"/>
                </a:solidFill>
              </a:rPr>
              <a:t>Finance Manager Flow</a:t>
            </a:r>
          </a:p>
          <a:p>
            <a:pPr marL="539705" lvl="1" indent="-179705"/>
            <a:r>
              <a:rPr lang="en-US" dirty="0">
                <a:solidFill>
                  <a:schemeClr val="bg2"/>
                </a:solidFill>
              </a:rPr>
              <a:t>Applicant Flow</a:t>
            </a:r>
          </a:p>
          <a:p>
            <a:pPr marL="179705" indent="-179705"/>
            <a:r>
              <a:rPr lang="en-US" dirty="0">
                <a:solidFill>
                  <a:schemeClr val="bg2"/>
                </a:solidFill>
              </a:rPr>
              <a:t>Completed the final regression before V2 production promotion for Ops and Application Dashboard.</a:t>
            </a:r>
          </a:p>
          <a:p>
            <a:pPr marL="179705" indent="-179705"/>
            <a:r>
              <a:rPr lang="en-US" dirty="0">
                <a:solidFill>
                  <a:schemeClr val="bg2"/>
                </a:solidFill>
              </a:rPr>
              <a:t>Tested bug fixes from current sprint.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AC480773-3694-8575-3DE7-2CEB17B2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69" y="265475"/>
            <a:ext cx="7618470" cy="360000"/>
          </a:xfrm>
        </p:spPr>
        <p:txBody>
          <a:bodyPr/>
          <a:lstStyle/>
          <a:p>
            <a:r>
              <a:rPr lang="en-US" dirty="0"/>
              <a:t>Summary of Tasks Completed</a:t>
            </a:r>
          </a:p>
        </p:txBody>
      </p:sp>
    </p:spTree>
    <p:extLst>
      <p:ext uri="{BB962C8B-B14F-4D97-AF65-F5344CB8AC3E}">
        <p14:creationId xmlns:p14="http://schemas.microsoft.com/office/powerpoint/2010/main" val="33695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47A909-BC4A-40FE-B1C6-B8BC2EEAD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237" y="1466063"/>
            <a:ext cx="5423072" cy="4795448"/>
          </a:xfrm>
          <a:ln>
            <a:solidFill>
              <a:schemeClr val="bg2">
                <a:lumMod val="95000"/>
              </a:schemeClr>
            </a:solidFill>
          </a:ln>
        </p:spPr>
        <p:txBody>
          <a:bodyPr vert="horz" lIns="108000" tIns="108000" rIns="108000" bIns="108000" rtlCol="0" anchor="t">
            <a:noAutofit/>
          </a:bodyPr>
          <a:lstStyle/>
          <a:p>
            <a:pPr marL="179705" indent="-179705"/>
            <a:r>
              <a:rPr lang="en-US" dirty="0">
                <a:solidFill>
                  <a:schemeClr val="bg2"/>
                </a:solidFill>
              </a:rPr>
              <a:t>UI changes on offers module for variable rates like information pop up, footer changes.</a:t>
            </a:r>
          </a:p>
          <a:p>
            <a:pPr marL="179705" indent="-179705"/>
            <a:r>
              <a:rPr lang="en-US" dirty="0">
                <a:solidFill>
                  <a:schemeClr val="bg2"/>
                </a:solidFill>
              </a:rPr>
              <a:t>UI changes on financing calculator for variable rates.</a:t>
            </a:r>
          </a:p>
          <a:p>
            <a:pPr marL="179705" indent="-179705"/>
            <a:endParaRPr lang="en-US" dirty="0">
              <a:solidFill>
                <a:schemeClr val="bg2"/>
              </a:solidFill>
            </a:endParaRPr>
          </a:p>
          <a:p>
            <a:pPr marL="179705" indent="-179705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F1F83F-4B4C-457E-B51C-84F53F796F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619" y="838438"/>
            <a:ext cx="11161452" cy="48768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u="none" strike="noStrike" dirty="0">
                <a:solidFill>
                  <a:schemeClr val="tx1"/>
                </a:solidFill>
                <a:effectLst/>
              </a:rPr>
              <a:t>Tasks In Progress</a:t>
            </a:r>
            <a:endParaRPr lang="en-US" sz="1800" b="1" i="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6580454-019E-4BE7-BCFD-D70C6332D33E}"/>
              </a:ext>
            </a:extLst>
          </p:cNvPr>
          <p:cNvSpPr txBox="1">
            <a:spLocks/>
          </p:cNvSpPr>
          <p:nvPr/>
        </p:nvSpPr>
        <p:spPr>
          <a:xfrm>
            <a:off x="6096000" y="1466064"/>
            <a:ext cx="5423071" cy="4795448"/>
          </a:xfrm>
          <a:prstGeom prst="rect">
            <a:avLst/>
          </a:prstGeom>
          <a:noFill/>
          <a:ln>
            <a:solidFill>
              <a:schemeClr val="bg2">
                <a:lumMod val="95000"/>
              </a:schemeClr>
            </a:solidFill>
          </a:ln>
        </p:spPr>
        <p:txBody>
          <a:bodyPr vert="horz" lIns="108000" tIns="108000" rIns="108000" bIns="108000" rtlCol="0" anchor="t">
            <a:noAutofit/>
          </a:bodyPr>
          <a:lstStyle>
            <a:lvl1pPr marL="18000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0000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Creation of automation test scripts for V2 APIs.</a:t>
            </a:r>
          </a:p>
          <a:p>
            <a:r>
              <a:rPr lang="en-US" dirty="0">
                <a:solidFill>
                  <a:schemeClr val="bg2"/>
                </a:solidFill>
              </a:rPr>
              <a:t>Testing of new features such as the military program in V2 API.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AC480773-3694-8575-3DE7-2CEB17B2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69" y="265475"/>
            <a:ext cx="7618470" cy="360000"/>
          </a:xfrm>
        </p:spPr>
        <p:txBody>
          <a:bodyPr/>
          <a:lstStyle/>
          <a:p>
            <a:r>
              <a:rPr lang="en-US" dirty="0"/>
              <a:t>Summary of Tasks In Progress</a:t>
            </a:r>
          </a:p>
        </p:txBody>
      </p:sp>
    </p:spTree>
    <p:extLst>
      <p:ext uri="{BB962C8B-B14F-4D97-AF65-F5344CB8AC3E}">
        <p14:creationId xmlns:p14="http://schemas.microsoft.com/office/powerpoint/2010/main" val="15942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C5AD041-3F7B-41F0-A9F3-BEC3F883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69" y="265475"/>
            <a:ext cx="7618470" cy="360000"/>
          </a:xfrm>
        </p:spPr>
        <p:txBody>
          <a:bodyPr/>
          <a:lstStyle/>
          <a:p>
            <a:r>
              <a:rPr lang="en-US" dirty="0"/>
              <a:t>Blockers/Dependencies/Risks/AIs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5C09-8E9D-4EC6-8B21-2EFA4355B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227400"/>
            <a:ext cx="252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9A0F7689-66CB-EC4F-9B5C-9C3D3ED1F24F}" type="slidenum">
              <a:rPr lang="en-US" smtClean="0"/>
              <a:pPr algn="l"/>
              <a:t>4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C43243-7672-FD8A-CBD3-B5F2FFB77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03051"/>
              </p:ext>
            </p:extLst>
          </p:nvPr>
        </p:nvGraphicFramePr>
        <p:xfrm>
          <a:off x="217163" y="910165"/>
          <a:ext cx="11697654" cy="307706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49609">
                  <a:extLst>
                    <a:ext uri="{9D8B030D-6E8A-4147-A177-3AD203B41FA5}">
                      <a16:colId xmlns:a16="http://schemas.microsoft.com/office/drawing/2014/main" val="2173935722"/>
                    </a:ext>
                  </a:extLst>
                </a:gridCol>
                <a:gridCol w="1949609">
                  <a:extLst>
                    <a:ext uri="{9D8B030D-6E8A-4147-A177-3AD203B41FA5}">
                      <a16:colId xmlns:a16="http://schemas.microsoft.com/office/drawing/2014/main" val="586681697"/>
                    </a:ext>
                  </a:extLst>
                </a:gridCol>
                <a:gridCol w="1949609">
                  <a:extLst>
                    <a:ext uri="{9D8B030D-6E8A-4147-A177-3AD203B41FA5}">
                      <a16:colId xmlns:a16="http://schemas.microsoft.com/office/drawing/2014/main" val="1748747007"/>
                    </a:ext>
                  </a:extLst>
                </a:gridCol>
                <a:gridCol w="1949609">
                  <a:extLst>
                    <a:ext uri="{9D8B030D-6E8A-4147-A177-3AD203B41FA5}">
                      <a16:colId xmlns:a16="http://schemas.microsoft.com/office/drawing/2014/main" val="587229044"/>
                    </a:ext>
                  </a:extLst>
                </a:gridCol>
                <a:gridCol w="1949609">
                  <a:extLst>
                    <a:ext uri="{9D8B030D-6E8A-4147-A177-3AD203B41FA5}">
                      <a16:colId xmlns:a16="http://schemas.microsoft.com/office/drawing/2014/main" val="1843815559"/>
                    </a:ext>
                  </a:extLst>
                </a:gridCol>
                <a:gridCol w="1949609">
                  <a:extLst>
                    <a:ext uri="{9D8B030D-6E8A-4147-A177-3AD203B41FA5}">
                      <a16:colId xmlns:a16="http://schemas.microsoft.com/office/drawing/2014/main" val="2007595444"/>
                    </a:ext>
                  </a:extLst>
                </a:gridCol>
              </a:tblGrid>
              <a:tr h="94346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n>
                            <a:noFill/>
                          </a:ln>
                          <a:solidFill>
                            <a:srgbClr val="FFFFFF"/>
                          </a:solidFill>
                        </a:rPr>
                        <a:t>ID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n>
                            <a:noFill/>
                          </a:ln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IN" sz="1600" b="1" dirty="0">
                          <a:ln>
                            <a:noFill/>
                          </a:ln>
                          <a:solidFill>
                            <a:srgbClr val="FFFFFF"/>
                          </a:solidFill>
                        </a:rPr>
                        <a:t>Owner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IN" sz="1600" b="1" kern="12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</a:rPr>
                        <a:t>Impact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IN" sz="1600" b="1" kern="12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</a:rPr>
                        <a:t>H/M/L</a:t>
                      </a:r>
                      <a:endParaRPr lang="en-IN" sz="1600" b="1" kern="1200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n>
                            <a:noFill/>
                          </a:ln>
                          <a:solidFill>
                            <a:srgbClr val="FFFFFF"/>
                          </a:solidFill>
                        </a:rPr>
                        <a:t>Due Date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n>
                            <a:noFill/>
                          </a:ln>
                          <a:solidFill>
                            <a:srgbClr val="FFFFFF"/>
                          </a:solidFill>
                        </a:rPr>
                        <a:t>Status/Comments</a:t>
                      </a:r>
                      <a:endParaRPr lang="en-IN" sz="1600" b="1" dirty="0">
                        <a:ln>
                          <a:noFill/>
                        </a:ln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4460281"/>
                  </a:ext>
                </a:extLst>
              </a:tr>
              <a:tr h="538488">
                <a:tc>
                  <a:txBody>
                    <a:bodyPr/>
                    <a:lstStyle/>
                    <a:p>
                      <a:pPr lvl="0" algn="ctr"/>
                      <a:r>
                        <a:rPr lang="en-IN" sz="16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600" kern="12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Changes required in V2 API that will support variable rates.</a:t>
                      </a:r>
                    </a:p>
                  </a:txBody>
                  <a:tcPr marL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Backend Team</a:t>
                      </a:r>
                      <a:endParaRPr lang="en-IN" sz="1600" dirty="0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6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31-Jul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In Progress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302756"/>
                  </a:ext>
                </a:extLst>
              </a:tr>
              <a:tr h="538488">
                <a:tc>
                  <a:txBody>
                    <a:bodyPr/>
                    <a:lstStyle/>
                    <a:p>
                      <a:pPr lvl="0" algn="ctr"/>
                      <a:r>
                        <a:rPr lang="en-IN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60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Changes required in V2 API for variable rates in financing calculator. </a:t>
                      </a:r>
                    </a:p>
                  </a:txBody>
                  <a:tcPr marL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Backend Team</a:t>
                      </a:r>
                      <a:endParaRPr lang="en-IN" sz="1600" dirty="0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31-Jul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In-Progress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93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8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9A3C8-40F7-4AD2-88B5-517159A30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582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dnight Master">
  <a:themeElements>
    <a:clrScheme name="Custom 2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D4D4D"/>
      </a:accent4>
      <a:accent5>
        <a:srgbClr val="79787F"/>
      </a:accent5>
      <a:accent6>
        <a:srgbClr val="FD7F38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92355C7-AEC0-9A43-BD0D-82E23ED88B6F}" vid="{387B0C56-058F-3049-BA21-C814E4E43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DA9BFF9E1A414293F034576F80292B" ma:contentTypeVersion="12" ma:contentTypeDescription="Create a new document." ma:contentTypeScope="" ma:versionID="5eb7931b67c73c656be7d34a0204cf50">
  <xsd:schema xmlns:xsd="http://www.w3.org/2001/XMLSchema" xmlns:xs="http://www.w3.org/2001/XMLSchema" xmlns:p="http://schemas.microsoft.com/office/2006/metadata/properties" xmlns:ns2="81bd45f4-4bdf-4662-bb11-4de2a7e2e761" xmlns:ns3="0d4b3864-b4d8-45fc-afdc-2408c328d412" targetNamespace="http://schemas.microsoft.com/office/2006/metadata/properties" ma:root="true" ma:fieldsID="ac047efea11230bff05bd8140d334eb8" ns2:_="" ns3:_="">
    <xsd:import namespace="81bd45f4-4bdf-4662-bb11-4de2a7e2e761"/>
    <xsd:import namespace="0d4b3864-b4d8-45fc-afdc-2408c328d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d45f4-4bdf-4662-bb11-4de2a7e2e7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e27964c-52e0-423c-8626-15299cdf63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b3864-b4d8-45fc-afdc-2408c328d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3542395-5770-4daf-9a63-3076b168bc4b}" ma:internalName="TaxCatchAll" ma:showField="CatchAllData" ma:web="0d4b3864-b4d8-45fc-afdc-2408c328d4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bd45f4-4bdf-4662-bb11-4de2a7e2e761">
      <Terms xmlns="http://schemas.microsoft.com/office/infopath/2007/PartnerControls"/>
    </lcf76f155ced4ddcb4097134ff3c332f>
    <TaxCatchAll xmlns="0d4b3864-b4d8-45fc-afdc-2408c328d4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7924CB-7D2B-4441-9420-F5B0B4F7AE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d45f4-4bdf-4662-bb11-4de2a7e2e761"/>
    <ds:schemaRef ds:uri="0d4b3864-b4d8-45fc-afdc-2408c328d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5C24D4-D1D0-4EE2-B42D-F00CCE0E6387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81bd45f4-4bdf-4662-bb11-4de2a7e2e761"/>
    <ds:schemaRef ds:uri="http://purl.org/dc/dcmitype/"/>
    <ds:schemaRef ds:uri="0d4b3864-b4d8-45fc-afdc-2408c328d41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5269FC6-6985-4F03-ACAC-823AF028A5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8095</TotalTime>
  <Words>227</Words>
  <Application>Microsoft Office PowerPoint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System Font Regular</vt:lpstr>
      <vt:lpstr>Midnight Master</vt:lpstr>
      <vt:lpstr>HIL Origination System - Lendkey</vt:lpstr>
      <vt:lpstr>Summary of Tasks Completed</vt:lpstr>
      <vt:lpstr>Summary of Tasks In Progress</vt:lpstr>
      <vt:lpstr>Blockers/Dependencies/Risks/AIs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PLN Chatbot status overview</dc:title>
  <dc:creator>Yogita Thorat</dc:creator>
  <cp:lastModifiedBy>Aniket Gaikwad</cp:lastModifiedBy>
  <cp:revision>38</cp:revision>
  <cp:lastPrinted>2022-12-15T07:46:39Z</cp:lastPrinted>
  <dcterms:created xsi:type="dcterms:W3CDTF">2022-04-06T16:31:40Z</dcterms:created>
  <dcterms:modified xsi:type="dcterms:W3CDTF">2023-07-24T13:17:02Z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0x01010023DA9BFF9E1A414293F034576F80292B</vt:lpwstr>
  </property>
  <property fmtid="{D5CDD505-2E9C-101B-9397-08002B2CF9AE}" pid="3" name="MediaServiceImageTags">
    <vt:lpwstr/>
  </property>
  <property fmtid="{D5CDD505-2E9C-101B-9397-08002B2CF9AE}" pid="4" name="DLPManualFileClassification">
    <vt:lpwstr>{1A067545-A4E2-4FA1-8094-0D7902669705}</vt:lpwstr>
  </property>
  <property fmtid="{D5CDD505-2E9C-101B-9397-08002B2CF9AE}" pid="5" name="DLPManualFileClassificationLastModifiedBy">
    <vt:lpwstr>PERSISTENT\sachin_kothe</vt:lpwstr>
  </property>
  <property fmtid="{D5CDD505-2E9C-101B-9397-08002B2CF9AE}" pid="6" name="DLPManualFileClassificationLastModificationDate">
    <vt:lpwstr>1671090375</vt:lpwstr>
  </property>
  <property fmtid="{D5CDD505-2E9C-101B-9397-08002B2CF9AE}" pid="7" name="DLPManualFileClassificationVersion">
    <vt:lpwstr>11.9.0.82</vt:lpwstr>
  </property>
</Properties>
</file>