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68" r:id="rId2"/>
    <p:sldId id="269" r:id="rId3"/>
    <p:sldId id="262" r:id="rId4"/>
    <p:sldId id="272" r:id="rId5"/>
    <p:sldId id="273" r:id="rId6"/>
    <p:sldId id="274" r:id="rId7"/>
    <p:sldId id="275" r:id="rId8"/>
    <p:sldId id="276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2" autoAdjust="0"/>
  </p:normalViewPr>
  <p:slideViewPr>
    <p:cSldViewPr snapToGrid="0">
      <p:cViewPr varScale="1">
        <p:scale>
          <a:sx n="41" d="100"/>
          <a:sy n="41" d="100"/>
        </p:scale>
        <p:origin x="6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7/15/2024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7/15/2024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7/15/2024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7/15/2024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7/15/2024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7/15/2024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7/15/2024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7/15/2024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7/15/2024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7/15/2024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7/15/2024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7/15/2024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7/15/2024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7348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llar icon">
            <a:extLst>
              <a:ext uri="{FF2B5EF4-FFF2-40B4-BE49-F238E27FC236}">
                <a16:creationId xmlns:a16="http://schemas.microsoft.com/office/drawing/2014/main" id="{FC7E2CCC-C53E-454B-9DE0-F2484BA0F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577705" y="1524000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638" y="2218268"/>
            <a:ext cx="8683625" cy="2421464"/>
          </a:xfrm>
        </p:spPr>
        <p:txBody>
          <a:bodyPr>
            <a:normAutofit fontScale="90000"/>
          </a:bodyPr>
          <a:lstStyle/>
          <a:p>
            <a:r>
              <a:rPr lang="en-US" dirty="0"/>
              <a:t>Security controls in shared source code repositories: </a:t>
            </a:r>
            <a:br>
              <a:rPr lang="en-US" dirty="0"/>
            </a:br>
            <a:r>
              <a:rPr lang="en-US" dirty="0"/>
              <a:t>ensuring safe and secure code collaboration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/>
              <a:t>Chynna Lee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urled page">
            <a:extLst>
              <a:ext uri="{FF2B5EF4-FFF2-40B4-BE49-F238E27FC236}">
                <a16:creationId xmlns:a16="http://schemas.microsoft.com/office/drawing/2014/main" id="{F54CE4C8-2431-43FB-87C3-391A3BFF8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527" y="549804"/>
            <a:ext cx="1157288" cy="11572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64" y="-80196"/>
            <a:ext cx="3814235" cy="1260000"/>
          </a:xfrm>
        </p:spPr>
        <p:txBody>
          <a:bodyPr/>
          <a:lstStyle/>
          <a:p>
            <a:r>
              <a:rPr lang="en-US" dirty="0"/>
              <a:t>Brief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1015" y="1707092"/>
            <a:ext cx="4243753" cy="4951616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Shared Source Code Repositories: Platforms like GitHub,  GitLab, and Bitbucket that facilitate code collaboration.</a:t>
            </a:r>
          </a:p>
          <a:p>
            <a:pPr algn="l"/>
            <a:r>
              <a:rPr lang="en-US" sz="2800" dirty="0"/>
              <a:t>Importance of Security Controls: Protects intellectual property, prevents unauthorized access, and maintains code integrity.</a:t>
            </a:r>
          </a:p>
          <a:p>
            <a:pPr algn="l"/>
            <a:endParaRPr lang="en-US" dirty="0"/>
          </a:p>
          <a:p>
            <a:endParaRPr lang="en-US" dirty="0"/>
          </a:p>
        </p:txBody>
      </p:sp>
      <p:pic>
        <p:nvPicPr>
          <p:cNvPr id="6" name="Content Placeholder 5" descr="Mathematics workings">
            <a:extLst>
              <a:ext uri="{FF2B5EF4-FFF2-40B4-BE49-F238E27FC236}">
                <a16:creationId xmlns:a16="http://schemas.microsoft.com/office/drawing/2014/main" id="{E4523323-1EB5-4AAF-95C6-A31523B3F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blackGray"/>
      </p:pic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D3C6-003C-4A2D-B351-F00A04BF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security risks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A16B2-6A61-4B79-B91C-B41F21F14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sz="2800" dirty="0"/>
              <a:t>Unauthorized Access: Risk of unauthorized users accessing the repositories</a:t>
            </a:r>
          </a:p>
          <a:p>
            <a:pPr algn="l"/>
            <a:r>
              <a:rPr lang="en-US" sz="2800" dirty="0"/>
              <a:t>Malicious Code Injection: Potential for malicious code to be introduced</a:t>
            </a:r>
          </a:p>
          <a:p>
            <a:pPr algn="l"/>
            <a:r>
              <a:rPr lang="en-US" sz="2800" dirty="0"/>
              <a:t>Data Leaks: Sensitive information being exposed</a:t>
            </a:r>
          </a:p>
          <a:p>
            <a:pPr algn="l"/>
            <a:r>
              <a:rPr lang="en-US" sz="2800" dirty="0"/>
              <a:t>Human error: Accidental deletion or modification of critical files</a:t>
            </a:r>
          </a:p>
          <a:p>
            <a:endParaRPr lang="en-US" dirty="0"/>
          </a:p>
        </p:txBody>
      </p:sp>
      <p:pic>
        <p:nvPicPr>
          <p:cNvPr id="6" name="Picture Placeholder 5" descr="Albert Einstein">
            <a:extLst>
              <a:ext uri="{FF2B5EF4-FFF2-40B4-BE49-F238E27FC236}">
                <a16:creationId xmlns:a16="http://schemas.microsoft.com/office/drawing/2014/main" id="{BB3F722D-B373-4F21-B889-3DAB0655E5F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7" r="827"/>
          <a:stretch>
            <a:fillRect/>
          </a:stretch>
        </p:blipFill>
        <p:spPr bwMode="blackGray"/>
      </p:pic>
    </p:spTree>
    <p:extLst>
      <p:ext uri="{BB962C8B-B14F-4D97-AF65-F5344CB8AC3E}">
        <p14:creationId xmlns:p14="http://schemas.microsoft.com/office/powerpoint/2010/main" val="173389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775" y="706430"/>
            <a:ext cx="4848225" cy="1260000"/>
          </a:xfrm>
        </p:spPr>
        <p:txBody>
          <a:bodyPr/>
          <a:lstStyle/>
          <a:p>
            <a:r>
              <a:rPr lang="en-US" dirty="0"/>
              <a:t>ACCESS CONTROLS </a:t>
            </a:r>
          </a:p>
        </p:txBody>
      </p:sp>
      <p:pic>
        <p:nvPicPr>
          <p:cNvPr id="15" name="Picture Placeholder 14" descr="E=MC2">
            <a:extLst>
              <a:ext uri="{FF2B5EF4-FFF2-40B4-BE49-F238E27FC236}">
                <a16:creationId xmlns:a16="http://schemas.microsoft.com/office/drawing/2014/main" id="{F24087BC-230D-4630-81A2-52F8824F84B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 bwMode="blackGray"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3F3D3-E33B-4CC0-A31E-7554F6BAE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2097" y="2044953"/>
            <a:ext cx="4848225" cy="3476617"/>
          </a:xfrm>
        </p:spPr>
        <p:txBody>
          <a:bodyPr>
            <a:noAutofit/>
          </a:bodyPr>
          <a:lstStyle/>
          <a:p>
            <a:r>
              <a:rPr lang="en-US" sz="2400" dirty="0"/>
              <a:t>Role-Based Access Control (RBAC): Assign appropriate access levels based on roles</a:t>
            </a:r>
          </a:p>
          <a:p>
            <a:r>
              <a:rPr lang="en-US" sz="2400" dirty="0"/>
              <a:t>Least Privilege Principle: Ensure users have the maximum necessary permissions</a:t>
            </a:r>
          </a:p>
          <a:p>
            <a:r>
              <a:rPr lang="en-US" sz="2400" dirty="0"/>
              <a:t>Multi-Factor Authentication (MFA): Add an extra layer of security for accessing repositories</a:t>
            </a:r>
          </a:p>
          <a:p>
            <a:r>
              <a:rPr lang="en-US" sz="2400" dirty="0"/>
              <a:t>Audit Logs: Keep track of who accessed or modified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194386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0BC9-4028-4C57-A49A-BB164F023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1" y="228601"/>
            <a:ext cx="9444791" cy="1453661"/>
          </a:xfrm>
        </p:spPr>
        <p:txBody>
          <a:bodyPr>
            <a:noAutofit/>
          </a:bodyPr>
          <a:lstStyle/>
          <a:p>
            <a:r>
              <a:rPr lang="en-US" sz="4800" dirty="0"/>
              <a:t>CODE REVIEW AND APPROVAL PROCESSES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8D87A-A43B-467C-9549-98D8C6155027}"/>
              </a:ext>
            </a:extLst>
          </p:cNvPr>
          <p:cNvSpPr>
            <a:spLocks noGrp="1"/>
          </p:cNvSpPr>
          <p:nvPr>
            <p:ph type="body" idx="1"/>
          </p:nvPr>
        </p:nvSpPr>
        <p:spPr bwMode="black">
          <a:xfrm>
            <a:off x="1857375" y="2080846"/>
            <a:ext cx="8908217" cy="409941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Mandatory Code Reviews: Require code to be reviewed by peers before merging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Automated Code Review Tools: Use tools like SonarQube for static code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Approval Workflows: Implement workflows that require multiple approvals before changers are merged</a:t>
            </a:r>
          </a:p>
        </p:txBody>
      </p:sp>
    </p:spTree>
    <p:extLst>
      <p:ext uri="{BB962C8B-B14F-4D97-AF65-F5344CB8AC3E}">
        <p14:creationId xmlns:p14="http://schemas.microsoft.com/office/powerpoint/2010/main" val="198330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E1DA-3FCD-4498-BCBB-3618ED94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SCANNING AND VULNERABILITY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CD2AB-7B57-4093-A2C5-E0BA92038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285" y="1869599"/>
            <a:ext cx="10861430" cy="4378801"/>
          </a:xfrm>
        </p:spPr>
        <p:txBody>
          <a:bodyPr/>
          <a:lstStyle/>
          <a:p>
            <a:r>
              <a:rPr lang="en-US" sz="3200" dirty="0"/>
              <a:t>Automated Security Scans: Integrate security scanning tools to identify vulnerabilities</a:t>
            </a:r>
          </a:p>
          <a:p>
            <a:r>
              <a:rPr lang="en-US" sz="3200" dirty="0"/>
              <a:t>Regular  Vulnerability Assessments: Conduct periodic assessments to detect potential issues</a:t>
            </a:r>
          </a:p>
          <a:p>
            <a:r>
              <a:rPr lang="en-US" sz="3200" dirty="0"/>
              <a:t>Dependency Management: Use tools to monitor and update dependencies to avoid vulnerabilities in third-party libraries</a:t>
            </a:r>
          </a:p>
        </p:txBody>
      </p:sp>
    </p:spTree>
    <p:extLst>
      <p:ext uri="{BB962C8B-B14F-4D97-AF65-F5344CB8AC3E}">
        <p14:creationId xmlns:p14="http://schemas.microsoft.com/office/powerpoint/2010/main" val="144521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AND SECURE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A47E-9D4A-4D70-B23A-B0AC3757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Encrypt Data at Rest: Ensure repository data is encrypted on storage devices</a:t>
            </a:r>
          </a:p>
          <a:p>
            <a:r>
              <a:rPr lang="en-US" sz="3600" dirty="0"/>
              <a:t>Encrypt Data in Transit: Use HTTPS and SSH for  secure data transmission</a:t>
            </a:r>
          </a:p>
          <a:p>
            <a:r>
              <a:rPr lang="en-US" sz="3600" dirty="0"/>
              <a:t>Secure API Access: Protect APIs with tokens and encrypt API keys</a:t>
            </a:r>
          </a:p>
        </p:txBody>
      </p:sp>
    </p:spTree>
    <p:extLst>
      <p:ext uri="{BB962C8B-B14F-4D97-AF65-F5344CB8AC3E}">
        <p14:creationId xmlns:p14="http://schemas.microsoft.com/office/powerpoint/2010/main" val="27762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A199-95B7-41B3-9A72-44BD819B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RESPONSE AND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B0985-002E-41EF-80D7-888D43261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10638690" cy="3921601"/>
          </a:xfrm>
        </p:spPr>
        <p:txBody>
          <a:bodyPr>
            <a:normAutofit/>
          </a:bodyPr>
          <a:lstStyle/>
          <a:p>
            <a:r>
              <a:rPr lang="en-US" sz="3600" dirty="0"/>
              <a:t>Real-Time Monitoring: Implement tools for real-time monitoring of repository activities</a:t>
            </a:r>
          </a:p>
          <a:p>
            <a:r>
              <a:rPr lang="en-US" sz="3600" dirty="0"/>
              <a:t>Incident Response Plan: Develop a plan for responding to security incidents</a:t>
            </a:r>
          </a:p>
          <a:p>
            <a:r>
              <a:rPr lang="en-US" sz="3600" dirty="0"/>
              <a:t>Alerting Mechanisms: Set up alerts for suspicious activities or policy violations</a:t>
            </a:r>
          </a:p>
        </p:txBody>
      </p:sp>
    </p:spTree>
    <p:extLst>
      <p:ext uri="{BB962C8B-B14F-4D97-AF65-F5344CB8AC3E}">
        <p14:creationId xmlns:p14="http://schemas.microsoft.com/office/powerpoint/2010/main" val="133014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813" y="562708"/>
            <a:ext cx="10840914" cy="1260000"/>
          </a:xfrm>
        </p:spPr>
        <p:txBody>
          <a:bodyPr/>
          <a:lstStyle/>
          <a:p>
            <a:r>
              <a:rPr lang="en-US" dirty="0"/>
              <a:t>BEST PRACTICES FOR REPOSITORY MANAGEMENT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113875" y="1822708"/>
            <a:ext cx="10292495" cy="42226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3600" dirty="0"/>
              <a:t>Regular Audits: Conduct regular audits to ensure compliance with security policies</a:t>
            </a:r>
          </a:p>
          <a:p>
            <a:pPr algn="ctr"/>
            <a:r>
              <a:rPr lang="en-US" sz="3600" dirty="0"/>
              <a:t>Backup and Recovery: Implement backup and recovery strategies to prevent data loss</a:t>
            </a:r>
          </a:p>
          <a:p>
            <a:pPr algn="ctr"/>
            <a:r>
              <a:rPr lang="en-US" sz="3600" dirty="0"/>
              <a:t>Training and Awareness: Educate team members on security best practices and protocols</a:t>
            </a:r>
          </a:p>
          <a:p>
            <a:pPr algn="ctr"/>
            <a:r>
              <a:rPr lang="en-US" sz="3600" dirty="0"/>
              <a:t>Policy Enforcement: Ensure security policies are enforced consistently across all repositories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win32_fixed.potx" id="{BC2F7F5B-4979-4A54-84D5-4000EC3D9661}" vid="{81E89C45-4B49-4C30-91F6-68DD81BA82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30</TotalTime>
  <Words>371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Celestial</vt:lpstr>
      <vt:lpstr>Security controls in shared source code repositories:  ensuring safe and secure code collaboration</vt:lpstr>
      <vt:lpstr>Brief overview</vt:lpstr>
      <vt:lpstr>Common security risks </vt:lpstr>
      <vt:lpstr>ACCESS CONTROLS </vt:lpstr>
      <vt:lpstr>CODE REVIEW AND APPROVAL PROCESSES</vt:lpstr>
      <vt:lpstr>SECURITY SCANNING AND VULNERABILITY MANAGEMENT</vt:lpstr>
      <vt:lpstr>ENCRYPTION AND SECURE COMMUNICATION</vt:lpstr>
      <vt:lpstr>INCIDENT RESPONSE AND MONITORING</vt:lpstr>
      <vt:lpstr>BEST PRACTICES FOR REPOSITORY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chynna lee</dc:creator>
  <cp:lastModifiedBy>chynna lee</cp:lastModifiedBy>
  <cp:revision>1</cp:revision>
  <dcterms:created xsi:type="dcterms:W3CDTF">2024-07-15T18:51:50Z</dcterms:created>
  <dcterms:modified xsi:type="dcterms:W3CDTF">2024-07-15T19:21:52Z</dcterms:modified>
</cp:coreProperties>
</file>