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5" r:id="rId8"/>
    <p:sldId id="266"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57"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ripbox.com/tax/capital-ga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ripbox.com/tax/long-term-capital-gain-ta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Mutual_fund" TargetMode="External"/><Relationship Id="rId3" Type="http://schemas.openxmlformats.org/officeDocument/2006/relationships/hyperlink" Target="https://en.wikipedia.org/wiki/Bond_(finance)" TargetMode="External"/><Relationship Id="rId7" Type="http://schemas.openxmlformats.org/officeDocument/2006/relationships/hyperlink" Target="https://en.wikipedia.org/wiki/Securitisation_and_Reconstruction_of_Financial_Assets_and_Enforcement_of_Security_Interest_Act,_2002" TargetMode="External"/><Relationship Id="rId2" Type="http://schemas.openxmlformats.org/officeDocument/2006/relationships/hyperlink" Target="https://en.wikipedia.org/wiki/Securities_Contracts_(Regulation)_Act,_1956" TargetMode="External"/><Relationship Id="rId1" Type="http://schemas.openxmlformats.org/officeDocument/2006/relationships/slideLayout" Target="../slideLayouts/slideLayout2.xml"/><Relationship Id="rId6" Type="http://schemas.openxmlformats.org/officeDocument/2006/relationships/hyperlink" Target="https://en.wikipedia.org/wiki/Collective_investment_scheme" TargetMode="External"/><Relationship Id="rId5" Type="http://schemas.openxmlformats.org/officeDocument/2006/relationships/hyperlink" Target="https://en.wikipedia.org/wiki/Derivative_(finance)" TargetMode="External"/><Relationship Id="rId4" Type="http://schemas.openxmlformats.org/officeDocument/2006/relationships/hyperlink" Target="https://en.wikipedia.org/wiki/Debenture"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scripbox.com/pf/equity-derivativ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estopedia.com/terms/e/end-user.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1999-8487-018E-3801-AD36FC7AE37C}"/>
              </a:ext>
            </a:extLst>
          </p:cNvPr>
          <p:cNvSpPr>
            <a:spLocks noGrp="1"/>
          </p:cNvSpPr>
          <p:nvPr>
            <p:ph type="ctrTitle"/>
          </p:nvPr>
        </p:nvSpPr>
        <p:spPr>
          <a:xfrm>
            <a:off x="1896056" y="135176"/>
            <a:ext cx="8791575" cy="2387600"/>
          </a:xfrm>
        </p:spPr>
        <p:txBody>
          <a:bodyPr/>
          <a:lstStyle/>
          <a:p>
            <a:r>
              <a:rPr lang="en-US" sz="7200" b="1" dirty="0">
                <a:solidFill>
                  <a:schemeClr val="bg2"/>
                </a:solidFill>
              </a:rPr>
              <a:t>PARUL POLYTECHNIC INSTITUTE</a:t>
            </a:r>
            <a:r>
              <a:rPr lang="en-US" sz="7200" dirty="0"/>
              <a:t> </a:t>
            </a:r>
            <a:endParaRPr lang="en-IN" dirty="0"/>
          </a:p>
        </p:txBody>
      </p:sp>
      <p:sp>
        <p:nvSpPr>
          <p:cNvPr id="3" name="Subtitle 2">
            <a:extLst>
              <a:ext uri="{FF2B5EF4-FFF2-40B4-BE49-F238E27FC236}">
                <a16:creationId xmlns:a16="http://schemas.microsoft.com/office/drawing/2014/main" id="{F08A346F-AF7D-5251-28CC-1691EDE7B2DF}"/>
              </a:ext>
            </a:extLst>
          </p:cNvPr>
          <p:cNvSpPr>
            <a:spLocks noGrp="1"/>
          </p:cNvSpPr>
          <p:nvPr>
            <p:ph type="subTitle" idx="1"/>
          </p:nvPr>
        </p:nvSpPr>
        <p:spPr/>
        <p:txBody>
          <a:bodyPr/>
          <a:lstStyle/>
          <a:p>
            <a:r>
              <a:rPr lang="en-US" dirty="0"/>
              <a:t>                                                                                   </a:t>
            </a:r>
            <a:r>
              <a:rPr lang="en-US" sz="2800" dirty="0"/>
              <a:t>PARUL UNIVERSITY</a:t>
            </a:r>
            <a:endParaRPr lang="en-IN" dirty="0"/>
          </a:p>
        </p:txBody>
      </p:sp>
      <p:pic>
        <p:nvPicPr>
          <p:cNvPr id="4" name="Picture 3" descr="Parul University Logo in 2023 | University logo, Cartoons ...">
            <a:extLst>
              <a:ext uri="{FF2B5EF4-FFF2-40B4-BE49-F238E27FC236}">
                <a16:creationId xmlns:a16="http://schemas.microsoft.com/office/drawing/2014/main" id="{63D04A04-2B98-E0B2-8376-D0DBB9574ED0}"/>
              </a:ext>
            </a:extLst>
          </p:cNvPr>
          <p:cNvPicPr>
            <a:picLocks noChangeAspect="1"/>
          </p:cNvPicPr>
          <p:nvPr/>
        </p:nvPicPr>
        <p:blipFill>
          <a:blip r:embed="rId2"/>
          <a:srcRect/>
          <a:stretch>
            <a:fillRect/>
          </a:stretch>
        </p:blipFill>
        <p:spPr bwMode="auto">
          <a:xfrm>
            <a:off x="3910201" y="2882530"/>
            <a:ext cx="3774440" cy="2375270"/>
          </a:xfrm>
          <a:prstGeom prst="rect">
            <a:avLst/>
          </a:prstGeom>
          <a:noFill/>
          <a:ln w="9525">
            <a:noFill/>
            <a:miter lim="800000"/>
            <a:headEnd/>
            <a:tailEnd/>
          </a:ln>
        </p:spPr>
      </p:pic>
    </p:spTree>
    <p:extLst>
      <p:ext uri="{BB962C8B-B14F-4D97-AF65-F5344CB8AC3E}">
        <p14:creationId xmlns:p14="http://schemas.microsoft.com/office/powerpoint/2010/main" val="41477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BA3-3D36-F76C-58C7-ADF858D9EEA9}"/>
              </a:ext>
            </a:extLst>
          </p:cNvPr>
          <p:cNvSpPr>
            <a:spLocks noGrp="1"/>
          </p:cNvSpPr>
          <p:nvPr>
            <p:ph type="title"/>
          </p:nvPr>
        </p:nvSpPr>
        <p:spPr>
          <a:xfrm>
            <a:off x="1216058" y="761586"/>
            <a:ext cx="9905998" cy="1478570"/>
          </a:xfrm>
        </p:spPr>
        <p:txBody>
          <a:bodyPr/>
          <a:lstStyle/>
          <a:p>
            <a:r>
              <a:rPr lang="en-US" sz="8800" b="1" dirty="0">
                <a:solidFill>
                  <a:schemeClr val="bg1"/>
                </a:solidFill>
              </a:rPr>
              <a:t>Capital Gain Tax</a:t>
            </a:r>
            <a:endParaRPr lang="en-IN" b="1" dirty="0">
              <a:solidFill>
                <a:schemeClr val="bg1"/>
              </a:solidFill>
            </a:endParaRPr>
          </a:p>
        </p:txBody>
      </p:sp>
      <p:sp>
        <p:nvSpPr>
          <p:cNvPr id="3" name="Content Placeholder 2">
            <a:extLst>
              <a:ext uri="{FF2B5EF4-FFF2-40B4-BE49-F238E27FC236}">
                <a16:creationId xmlns:a16="http://schemas.microsoft.com/office/drawing/2014/main" id="{0C14ABC8-6B6A-C896-60C2-E014F4B7C693}"/>
              </a:ext>
            </a:extLst>
          </p:cNvPr>
          <p:cNvSpPr>
            <a:spLocks noGrp="1"/>
          </p:cNvSpPr>
          <p:nvPr>
            <p:ph idx="1"/>
          </p:nvPr>
        </p:nvSpPr>
        <p:spPr>
          <a:xfrm>
            <a:off x="1141412" y="2240156"/>
            <a:ext cx="9905999" cy="3541714"/>
          </a:xfrm>
        </p:spPr>
        <p:txBody>
          <a:bodyPr>
            <a:normAutofit lnSpcReduction="10000"/>
          </a:bodyPr>
          <a:lstStyle/>
          <a:p>
            <a:r>
              <a:rPr lang="en-US" b="0" i="0" dirty="0">
                <a:effectLst/>
                <a:latin typeface="Inter"/>
              </a:rPr>
              <a:t>A</a:t>
            </a:r>
            <a:r>
              <a:rPr lang="en-US" b="0" i="0" dirty="0">
                <a:solidFill>
                  <a:srgbClr val="343434"/>
                </a:solidFill>
                <a:effectLst/>
                <a:latin typeface="Inter"/>
              </a:rPr>
              <a:t> </a:t>
            </a:r>
            <a:r>
              <a:rPr lang="en-US" b="0" i="0" dirty="0">
                <a:solidFill>
                  <a:schemeClr val="bg1"/>
                </a:solidFill>
                <a:effectLst/>
                <a:latin typeface="Inter"/>
                <a:hlinkClick r:id="rId2">
                  <a:extLst>
                    <a:ext uri="{A12FA001-AC4F-418D-AE19-62706E023703}">
                      <ahyp:hlinkClr xmlns:ahyp="http://schemas.microsoft.com/office/drawing/2018/hyperlinkcolor" val="tx"/>
                    </a:ext>
                  </a:extLst>
                </a:hlinkClick>
              </a:rPr>
              <a:t>capital gain</a:t>
            </a:r>
            <a:r>
              <a:rPr lang="en-US" b="0" i="0" dirty="0">
                <a:effectLst/>
                <a:latin typeface="Inter"/>
              </a:rPr>
              <a:t> arises when a taxpayer transfers or sells a capital asset belonging to him. The profit or loss from the sale of the asset is capital gain or loss. The gain comes under the income category and hence a taxpayer needs to pay tax on the capital gain. Here the sale of an asset is a prerequisite to capital gain. When a taxpayer inherits an asset or receives a gift, it is a transfer of ownership. It is not a sale of an asset, there is no exchange of money in cash or kind. Hence this transfer of ownership does not qualify for capital gain.</a:t>
            </a:r>
            <a:endParaRPr lang="en-IN" dirty="0"/>
          </a:p>
        </p:txBody>
      </p:sp>
    </p:spTree>
    <p:extLst>
      <p:ext uri="{BB962C8B-B14F-4D97-AF65-F5344CB8AC3E}">
        <p14:creationId xmlns:p14="http://schemas.microsoft.com/office/powerpoint/2010/main" val="135552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0DF9-25DF-CA29-E30F-F703943393B4}"/>
              </a:ext>
            </a:extLst>
          </p:cNvPr>
          <p:cNvSpPr>
            <a:spLocks noGrp="1"/>
          </p:cNvSpPr>
          <p:nvPr>
            <p:ph type="title"/>
          </p:nvPr>
        </p:nvSpPr>
        <p:spPr/>
        <p:txBody>
          <a:bodyPr/>
          <a:lstStyle/>
          <a:p>
            <a:r>
              <a:rPr lang="en-US" sz="8800" b="1" dirty="0">
                <a:solidFill>
                  <a:schemeClr val="bg1"/>
                </a:solidFill>
              </a:rPr>
              <a:t>Capital Gain Tax</a:t>
            </a:r>
            <a:endParaRPr lang="en-IN" dirty="0"/>
          </a:p>
        </p:txBody>
      </p:sp>
      <p:sp>
        <p:nvSpPr>
          <p:cNvPr id="3" name="Content Placeholder 2">
            <a:extLst>
              <a:ext uri="{FF2B5EF4-FFF2-40B4-BE49-F238E27FC236}">
                <a16:creationId xmlns:a16="http://schemas.microsoft.com/office/drawing/2014/main" id="{3B62BF27-B45D-5B28-412E-4AA19DED6040}"/>
              </a:ext>
            </a:extLst>
          </p:cNvPr>
          <p:cNvSpPr>
            <a:spLocks noGrp="1"/>
          </p:cNvSpPr>
          <p:nvPr>
            <p:ph idx="1"/>
          </p:nvPr>
        </p:nvSpPr>
        <p:spPr/>
        <p:txBody>
          <a:bodyPr>
            <a:normAutofit fontScale="92500" lnSpcReduction="10000"/>
          </a:bodyPr>
          <a:lstStyle/>
          <a:p>
            <a:pPr algn="l"/>
            <a:r>
              <a:rPr lang="en-US" b="0" i="0" dirty="0">
                <a:effectLst/>
                <a:latin typeface="Inter"/>
              </a:rPr>
              <a:t>Once a taxpayer sells an asset, he/ she incurs a capital gain. Now the type of capital gain and taxability depends on the holding period of the asset.</a:t>
            </a:r>
          </a:p>
          <a:p>
            <a:pPr algn="l"/>
            <a:r>
              <a:rPr lang="en-US" b="0" i="0" dirty="0">
                <a:effectLst/>
                <a:latin typeface="Inter"/>
              </a:rPr>
              <a:t>The holding period is the tenure for which the asset is held by a taxpayer. For instance, Mr</a:t>
            </a:r>
            <a:r>
              <a:rPr lang="en-US" dirty="0">
                <a:latin typeface="Inter"/>
              </a:rPr>
              <a:t>.</a:t>
            </a:r>
            <a:r>
              <a:rPr lang="en-US" b="0" i="0" dirty="0">
                <a:effectLst/>
                <a:latin typeface="Inter"/>
              </a:rPr>
              <a:t> Arun bought land on the 10th of December 2017 and sold the land on the 10th of December 2019, he was holding the land for a tenure of 24 months. This is the holding period of the land that is 24 months</a:t>
            </a:r>
          </a:p>
          <a:p>
            <a:pPr algn="l"/>
            <a:r>
              <a:rPr lang="en-US" b="0" i="0" dirty="0">
                <a:effectLst/>
                <a:latin typeface="Inter"/>
              </a:rPr>
              <a:t>There are 2 types of capital gains that is </a:t>
            </a:r>
            <a:r>
              <a:rPr lang="en-US" b="1" i="0" dirty="0">
                <a:solidFill>
                  <a:schemeClr val="bg1"/>
                </a:solidFill>
                <a:effectLst/>
                <a:latin typeface="Inter"/>
              </a:rPr>
              <a:t>short term capital gains and long term capital gains.</a:t>
            </a:r>
          </a:p>
          <a:p>
            <a:endParaRPr lang="en-IN" dirty="0"/>
          </a:p>
        </p:txBody>
      </p:sp>
    </p:spTree>
    <p:extLst>
      <p:ext uri="{BB962C8B-B14F-4D97-AF65-F5344CB8AC3E}">
        <p14:creationId xmlns:p14="http://schemas.microsoft.com/office/powerpoint/2010/main" val="283891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36B9-9C38-79D2-5338-4C6F793A6266}"/>
              </a:ext>
            </a:extLst>
          </p:cNvPr>
          <p:cNvSpPr>
            <a:spLocks noGrp="1"/>
          </p:cNvSpPr>
          <p:nvPr>
            <p:ph type="title"/>
          </p:nvPr>
        </p:nvSpPr>
        <p:spPr/>
        <p:txBody>
          <a:bodyPr/>
          <a:lstStyle/>
          <a:p>
            <a:r>
              <a:rPr lang="en-US" sz="8800" b="1" dirty="0">
                <a:solidFill>
                  <a:schemeClr val="bg1"/>
                </a:solidFill>
              </a:rPr>
              <a:t>Capital Gain Tax</a:t>
            </a:r>
            <a:endParaRPr lang="en-IN" dirty="0"/>
          </a:p>
        </p:txBody>
      </p:sp>
      <p:sp>
        <p:nvSpPr>
          <p:cNvPr id="3" name="Content Placeholder 2">
            <a:extLst>
              <a:ext uri="{FF2B5EF4-FFF2-40B4-BE49-F238E27FC236}">
                <a16:creationId xmlns:a16="http://schemas.microsoft.com/office/drawing/2014/main" id="{3FDFF6D1-A0BA-7C10-0E09-9027ADF3EDB3}"/>
              </a:ext>
            </a:extLst>
          </p:cNvPr>
          <p:cNvSpPr>
            <a:spLocks noGrp="1"/>
          </p:cNvSpPr>
          <p:nvPr>
            <p:ph idx="1"/>
          </p:nvPr>
        </p:nvSpPr>
        <p:spPr/>
        <p:txBody>
          <a:bodyPr>
            <a:normAutofit/>
          </a:bodyPr>
          <a:lstStyle/>
          <a:p>
            <a:pPr algn="l"/>
            <a:r>
              <a:rPr lang="en-US" sz="2800" b="1" i="0" dirty="0">
                <a:solidFill>
                  <a:schemeClr val="bg1"/>
                </a:solidFill>
                <a:effectLst/>
                <a:latin typeface="Inter"/>
              </a:rPr>
              <a:t>SHORTTERM CAPITAL GAIN TAX (STCG)</a:t>
            </a:r>
          </a:p>
          <a:p>
            <a:pPr marL="0" indent="0" algn="l">
              <a:buNone/>
            </a:pPr>
            <a:r>
              <a:rPr lang="en-US" b="0" i="0" dirty="0">
                <a:solidFill>
                  <a:srgbClr val="343434"/>
                </a:solidFill>
                <a:effectLst/>
                <a:latin typeface="Inter"/>
              </a:rPr>
              <a:t>Short term capital gains arises when an asset is held for less than 36 months. The period of 36 months is not valid across all the types of assets, There are assets with 24 months and 12 months tenure to qualify as an STCG.</a:t>
            </a:r>
            <a:endParaRPr lang="en-US" b="1" i="0" dirty="0">
              <a:solidFill>
                <a:schemeClr val="bg1"/>
              </a:solidFill>
              <a:effectLst/>
              <a:latin typeface="Inter"/>
            </a:endParaRPr>
          </a:p>
        </p:txBody>
      </p:sp>
    </p:spTree>
    <p:extLst>
      <p:ext uri="{BB962C8B-B14F-4D97-AF65-F5344CB8AC3E}">
        <p14:creationId xmlns:p14="http://schemas.microsoft.com/office/powerpoint/2010/main" val="115927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DC84-8A3E-3FDC-18A6-1B44824DAC86}"/>
              </a:ext>
            </a:extLst>
          </p:cNvPr>
          <p:cNvSpPr>
            <a:spLocks noGrp="1"/>
          </p:cNvSpPr>
          <p:nvPr>
            <p:ph type="title"/>
          </p:nvPr>
        </p:nvSpPr>
        <p:spPr/>
        <p:txBody>
          <a:bodyPr>
            <a:normAutofit fontScale="90000"/>
          </a:bodyPr>
          <a:lstStyle/>
          <a:p>
            <a:r>
              <a:rPr lang="en-US" sz="9600" b="1" dirty="0">
                <a:solidFill>
                  <a:schemeClr val="bg1"/>
                </a:solidFill>
              </a:rPr>
              <a:t>Capital Gain Tax</a:t>
            </a:r>
            <a:endParaRPr lang="en-IN" dirty="0"/>
          </a:p>
        </p:txBody>
      </p:sp>
      <p:sp>
        <p:nvSpPr>
          <p:cNvPr id="3" name="Content Placeholder 2">
            <a:extLst>
              <a:ext uri="{FF2B5EF4-FFF2-40B4-BE49-F238E27FC236}">
                <a16:creationId xmlns:a16="http://schemas.microsoft.com/office/drawing/2014/main" id="{2CE39287-F2F6-B5FD-9531-E4E32CDA0C66}"/>
              </a:ext>
            </a:extLst>
          </p:cNvPr>
          <p:cNvSpPr>
            <a:spLocks noGrp="1"/>
          </p:cNvSpPr>
          <p:nvPr>
            <p:ph idx="1"/>
          </p:nvPr>
        </p:nvSpPr>
        <p:spPr/>
        <p:txBody>
          <a:bodyPr/>
          <a:lstStyle/>
          <a:p>
            <a:r>
              <a:rPr lang="en-US" sz="2800" dirty="0">
                <a:solidFill>
                  <a:schemeClr val="bg1"/>
                </a:solidFill>
              </a:rPr>
              <a:t>LONG TERM CAPITAL GAIN TAX (LTCGT)</a:t>
            </a:r>
          </a:p>
          <a:p>
            <a:r>
              <a:rPr lang="en-US" b="0" i="0" dirty="0">
                <a:solidFill>
                  <a:srgbClr val="343434"/>
                </a:solidFill>
                <a:effectLst/>
                <a:latin typeface="Inter"/>
              </a:rPr>
              <a:t>A </a:t>
            </a:r>
            <a:r>
              <a:rPr lang="en-US" b="0" i="0" u="sng" dirty="0">
                <a:solidFill>
                  <a:schemeClr val="bg1"/>
                </a:solidFill>
                <a:effectLst/>
                <a:latin typeface="Inter"/>
                <a:hlinkClick r:id="rId2">
                  <a:extLst>
                    <a:ext uri="{A12FA001-AC4F-418D-AE19-62706E023703}">
                      <ahyp:hlinkClr xmlns:ahyp="http://schemas.microsoft.com/office/drawing/2018/hyperlinkcolor" val="tx"/>
                    </a:ext>
                  </a:extLst>
                </a:hlinkClick>
              </a:rPr>
              <a:t>long term capital gain</a:t>
            </a:r>
            <a:r>
              <a:rPr lang="en-US" b="0" i="0" dirty="0">
                <a:solidFill>
                  <a:schemeClr val="bg1"/>
                </a:solidFill>
                <a:effectLst/>
                <a:latin typeface="Inter"/>
              </a:rPr>
              <a:t> </a:t>
            </a:r>
            <a:r>
              <a:rPr lang="en-US" b="0" i="0" dirty="0">
                <a:solidFill>
                  <a:srgbClr val="343434"/>
                </a:solidFill>
                <a:effectLst/>
                <a:latin typeface="Inter"/>
              </a:rPr>
              <a:t>arises when an asset is held for more than 36 months. These 36 months are calculated from the date the asset was bought by the taxpayer.</a:t>
            </a:r>
            <a:endParaRPr lang="en-IN" dirty="0">
              <a:solidFill>
                <a:schemeClr val="bg1"/>
              </a:solidFill>
            </a:endParaRPr>
          </a:p>
        </p:txBody>
      </p:sp>
    </p:spTree>
    <p:extLst>
      <p:ext uri="{BB962C8B-B14F-4D97-AF65-F5344CB8AC3E}">
        <p14:creationId xmlns:p14="http://schemas.microsoft.com/office/powerpoint/2010/main" val="195717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536E-AE4F-89C5-34AD-FCABBBD840D7}"/>
              </a:ext>
            </a:extLst>
          </p:cNvPr>
          <p:cNvSpPr>
            <a:spLocks noGrp="1"/>
          </p:cNvSpPr>
          <p:nvPr>
            <p:ph type="title"/>
          </p:nvPr>
        </p:nvSpPr>
        <p:spPr>
          <a:xfrm>
            <a:off x="1219199" y="618518"/>
            <a:ext cx="9828211" cy="1478570"/>
          </a:xfrm>
        </p:spPr>
        <p:txBody>
          <a:bodyPr>
            <a:normAutofit fontScale="90000"/>
          </a:bodyPr>
          <a:lstStyle/>
          <a:p>
            <a:r>
              <a:rPr lang="en-US" sz="6700" b="1" dirty="0">
                <a:solidFill>
                  <a:schemeClr val="bg1"/>
                </a:solidFill>
              </a:rPr>
              <a:t>Security Transaction Tax</a:t>
            </a:r>
            <a:endParaRPr lang="en-IN" b="1" dirty="0">
              <a:solidFill>
                <a:schemeClr val="bg1"/>
              </a:solidFill>
            </a:endParaRPr>
          </a:p>
        </p:txBody>
      </p:sp>
      <p:sp>
        <p:nvSpPr>
          <p:cNvPr id="3" name="Content Placeholder 2">
            <a:extLst>
              <a:ext uri="{FF2B5EF4-FFF2-40B4-BE49-F238E27FC236}">
                <a16:creationId xmlns:a16="http://schemas.microsoft.com/office/drawing/2014/main" id="{8832EC5C-0376-74F7-5E74-62CE1FE810EF}"/>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Securities Transaction Tax is a type of direct tax payable in India on the value of taxable securities transacted through a recognized stock exchange. </a:t>
            </a:r>
          </a:p>
          <a:p>
            <a:r>
              <a:rPr lang="en-US" b="0" i="0" dirty="0">
                <a:solidFill>
                  <a:srgbClr val="202124"/>
                </a:solidFill>
                <a:effectLst/>
                <a:latin typeface="Google Sans"/>
              </a:rPr>
              <a:t> The STT is levied and collected by the union government of India. STT can be paid by the seller or the purchaser depending on the transaction. The Securities Contract (Regulation) Act, 1956 defines Securities the transaction of which are taxable under STT.</a:t>
            </a:r>
          </a:p>
          <a:p>
            <a:pPr algn="l"/>
            <a:r>
              <a:rPr lang="en-US" b="0" i="0" dirty="0">
                <a:solidFill>
                  <a:srgbClr val="202124"/>
                </a:solidFill>
                <a:effectLst/>
                <a:latin typeface="arial" panose="020B0604020202020204" pitchFamily="34" charset="0"/>
              </a:rPr>
              <a:t>Is it compulsory to pay STT?</a:t>
            </a:r>
          </a:p>
          <a:p>
            <a:pPr algn="l"/>
            <a:r>
              <a:rPr lang="en-US" b="0" i="0" dirty="0">
                <a:solidFill>
                  <a:srgbClr val="202124"/>
                </a:solidFill>
                <a:effectLst/>
                <a:latin typeface="arial" panose="020B0604020202020204" pitchFamily="34" charset="0"/>
              </a:rPr>
              <a:t>STT is required to be collected by a </a:t>
            </a:r>
            <a:r>
              <a:rPr lang="en-US" b="0" i="0" dirty="0" err="1">
                <a:solidFill>
                  <a:srgbClr val="202124"/>
                </a:solidFill>
                <a:effectLst/>
                <a:latin typeface="arial" panose="020B0604020202020204" pitchFamily="34" charset="0"/>
              </a:rPr>
              <a:t>recognised</a:t>
            </a:r>
            <a:r>
              <a:rPr lang="en-US" b="0" i="0" dirty="0">
                <a:solidFill>
                  <a:srgbClr val="202124"/>
                </a:solidFill>
                <a:effectLst/>
                <a:latin typeface="arial" panose="020B0604020202020204" pitchFamily="34" charset="0"/>
              </a:rPr>
              <a:t> stock exchange or by the prescribed person in the case of every Mutual Fund or the lead merchant banker in the case of an initial public offer, as the case may be, and subsequently payable to the Government on or before the 7th of the following month.</a:t>
            </a:r>
          </a:p>
          <a:p>
            <a:endParaRPr lang="en-IN" dirty="0"/>
          </a:p>
        </p:txBody>
      </p:sp>
    </p:spTree>
    <p:extLst>
      <p:ext uri="{BB962C8B-B14F-4D97-AF65-F5344CB8AC3E}">
        <p14:creationId xmlns:p14="http://schemas.microsoft.com/office/powerpoint/2010/main" val="300595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C581-8FE5-EFA6-08DB-9A591BFAD2D4}"/>
              </a:ext>
            </a:extLst>
          </p:cNvPr>
          <p:cNvSpPr>
            <a:spLocks noGrp="1"/>
          </p:cNvSpPr>
          <p:nvPr>
            <p:ph type="title"/>
          </p:nvPr>
        </p:nvSpPr>
        <p:spPr/>
        <p:txBody>
          <a:bodyPr>
            <a:normAutofit fontScale="90000"/>
          </a:bodyPr>
          <a:lstStyle/>
          <a:p>
            <a:r>
              <a:rPr lang="en-US" sz="6700" b="1" dirty="0">
                <a:solidFill>
                  <a:schemeClr val="bg1"/>
                </a:solidFill>
              </a:rPr>
              <a:t>Security Transaction Tax</a:t>
            </a:r>
            <a:endParaRPr lang="en-IN" b="1" dirty="0"/>
          </a:p>
        </p:txBody>
      </p:sp>
      <p:sp>
        <p:nvSpPr>
          <p:cNvPr id="3" name="Content Placeholder 2">
            <a:extLst>
              <a:ext uri="{FF2B5EF4-FFF2-40B4-BE49-F238E27FC236}">
                <a16:creationId xmlns:a16="http://schemas.microsoft.com/office/drawing/2014/main" id="{F233EF13-6CFD-D2D6-188F-E4C399740BB6}"/>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What happens if STT is not paid?</a:t>
            </a:r>
          </a:p>
          <a:p>
            <a:pPr marL="0" indent="0" algn="l">
              <a:buNone/>
            </a:pPr>
            <a:r>
              <a:rPr lang="en-US" b="0" i="0" dirty="0">
                <a:solidFill>
                  <a:srgbClr val="202124"/>
                </a:solidFill>
                <a:effectLst/>
                <a:latin typeface="arial" panose="020B0604020202020204" pitchFamily="34" charset="0"/>
              </a:rPr>
              <a:t>However, if STT is not paid on these shares at the time of purchase, LTCG tax is imposed under Section 112 — 10 per cent without indexation and 20 per cent with indexation.</a:t>
            </a:r>
          </a:p>
          <a:p>
            <a:endParaRPr lang="en-IN" dirty="0"/>
          </a:p>
        </p:txBody>
      </p:sp>
    </p:spTree>
    <p:extLst>
      <p:ext uri="{BB962C8B-B14F-4D97-AF65-F5344CB8AC3E}">
        <p14:creationId xmlns:p14="http://schemas.microsoft.com/office/powerpoint/2010/main" val="37850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C4D3-C309-B5B5-991B-DB58BB92169A}"/>
              </a:ext>
            </a:extLst>
          </p:cNvPr>
          <p:cNvSpPr>
            <a:spLocks noGrp="1"/>
          </p:cNvSpPr>
          <p:nvPr>
            <p:ph type="title"/>
          </p:nvPr>
        </p:nvSpPr>
        <p:spPr/>
        <p:txBody>
          <a:bodyPr>
            <a:normAutofit fontScale="90000"/>
          </a:bodyPr>
          <a:lstStyle/>
          <a:p>
            <a:r>
              <a:rPr lang="en-US" sz="6700" b="1" dirty="0">
                <a:solidFill>
                  <a:schemeClr val="bg1"/>
                </a:solidFill>
              </a:rPr>
              <a:t>Security Transaction Tax</a:t>
            </a:r>
            <a:endParaRPr lang="en-IN" b="1" dirty="0"/>
          </a:p>
        </p:txBody>
      </p:sp>
      <p:sp>
        <p:nvSpPr>
          <p:cNvPr id="3" name="Content Placeholder 2">
            <a:extLst>
              <a:ext uri="{FF2B5EF4-FFF2-40B4-BE49-F238E27FC236}">
                <a16:creationId xmlns:a16="http://schemas.microsoft.com/office/drawing/2014/main" id="{397BF630-9464-F102-1C56-AC7F158E6160}"/>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DIFFERENCE BEETWEEN STT AND CG</a:t>
            </a:r>
          </a:p>
          <a:p>
            <a:pPr marL="0" indent="0">
              <a:buNone/>
            </a:pPr>
            <a:r>
              <a:rPr lang="en-US" dirty="0">
                <a:solidFill>
                  <a:srgbClr val="202124"/>
                </a:solidFill>
                <a:latin typeface="arial" panose="020B0604020202020204" pitchFamily="34" charset="0"/>
              </a:rPr>
              <a:t>     </a:t>
            </a:r>
          </a:p>
          <a:p>
            <a:pPr marL="0" indent="0">
              <a:buNone/>
            </a:pPr>
            <a:r>
              <a:rPr lang="en-US" b="0" i="0" dirty="0">
                <a:solidFill>
                  <a:srgbClr val="202124"/>
                </a:solidFill>
                <a:effectLst/>
                <a:latin typeface="arial" panose="020B0604020202020204" pitchFamily="34" charset="0"/>
              </a:rPr>
              <a:t>       CG is tax levied under Income Tax Act which is difference between sale price n purchase price. It is applicable only if you have profit. but </a:t>
            </a:r>
            <a:r>
              <a:rPr lang="en-US" b="1" i="0" dirty="0">
                <a:solidFill>
                  <a:srgbClr val="202124"/>
                </a:solidFill>
                <a:effectLst/>
                <a:latin typeface="arial" panose="020B0604020202020204" pitchFamily="34" charset="0"/>
              </a:rPr>
              <a:t>STT is levied on transaction, irrespective of fact that you are having profit or loss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61606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CDCE-6048-6FD6-0049-BB7A204D9FF6}"/>
              </a:ext>
            </a:extLst>
          </p:cNvPr>
          <p:cNvSpPr>
            <a:spLocks noGrp="1"/>
          </p:cNvSpPr>
          <p:nvPr>
            <p:ph type="title"/>
          </p:nvPr>
        </p:nvSpPr>
        <p:spPr/>
        <p:txBody>
          <a:bodyPr>
            <a:normAutofit fontScale="90000"/>
          </a:bodyPr>
          <a:lstStyle/>
          <a:p>
            <a:r>
              <a:rPr lang="en-US" sz="6700" b="1" dirty="0">
                <a:solidFill>
                  <a:schemeClr val="bg1"/>
                </a:solidFill>
              </a:rPr>
              <a:t>Security Transaction Tax</a:t>
            </a:r>
            <a:endParaRPr lang="en-US" b="1" i="0" dirty="0">
              <a:solidFill>
                <a:srgbClr val="202122"/>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02D05A88-588F-9B7A-8B0F-128ECD10D25F}"/>
              </a:ext>
            </a:extLst>
          </p:cNvPr>
          <p:cNvSpPr>
            <a:spLocks noGrp="1"/>
          </p:cNvSpPr>
          <p:nvPr>
            <p:ph idx="1"/>
          </p:nvPr>
        </p:nvSpPr>
        <p:spPr/>
        <p:txBody>
          <a:bodyPr>
            <a:normAutofit fontScale="62500" lnSpcReduction="20000"/>
          </a:bodyPr>
          <a:lstStyle/>
          <a:p>
            <a:pPr algn="l"/>
            <a:r>
              <a:rPr lang="en-US" b="0" i="0" dirty="0">
                <a:solidFill>
                  <a:srgbClr val="202122"/>
                </a:solidFill>
                <a:effectLst/>
                <a:latin typeface="Arial" panose="020B0604020202020204" pitchFamily="34" charset="0"/>
              </a:rPr>
              <a:t>According to the </a:t>
            </a:r>
            <a:r>
              <a:rPr lang="en-US" b="0" i="0" u="none" strike="noStrike" dirty="0">
                <a:solidFill>
                  <a:srgbClr val="3366CC"/>
                </a:solidFill>
                <a:effectLst/>
                <a:latin typeface="Arial" panose="020B0604020202020204" pitchFamily="34" charset="0"/>
                <a:hlinkClick r:id="rId2" tooltip="Securities Contracts (Regulation) Act, 1956"/>
              </a:rPr>
              <a:t>Securities Contracts (Regulation) Act</a:t>
            </a:r>
            <a:r>
              <a:rPr lang="en-US" b="0" i="0" dirty="0">
                <a:solidFill>
                  <a:srgbClr val="202122"/>
                </a:solidFill>
                <a:effectLst/>
                <a:latin typeface="Arial" panose="020B0604020202020204" pitchFamily="34" charset="0"/>
              </a:rPr>
              <a:t>, 1956, STT would be applicable on following securities</a:t>
            </a:r>
          </a:p>
          <a:p>
            <a:pPr algn="l">
              <a:buFont typeface="Arial" panose="020B0604020202020204" pitchFamily="34" charset="0"/>
              <a:buChar char="•"/>
            </a:pPr>
            <a:r>
              <a:rPr lang="en-US" b="0" i="0" dirty="0">
                <a:solidFill>
                  <a:srgbClr val="202122"/>
                </a:solidFill>
                <a:effectLst/>
                <a:latin typeface="Arial" panose="020B0604020202020204" pitchFamily="34" charset="0"/>
              </a:rPr>
              <a:t>Shares, </a:t>
            </a:r>
            <a:r>
              <a:rPr lang="en-US" b="0" i="0" u="none" strike="noStrike" dirty="0">
                <a:solidFill>
                  <a:srgbClr val="3366CC"/>
                </a:solidFill>
                <a:effectLst/>
                <a:latin typeface="Arial" panose="020B0604020202020204" pitchFamily="34" charset="0"/>
                <a:hlinkClick r:id="rId3" tooltip="Bond (finance)"/>
              </a:rPr>
              <a:t>bonds</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4" tooltip="Debenture"/>
              </a:rPr>
              <a:t>debentures</a:t>
            </a:r>
            <a:r>
              <a:rPr lang="en-US" b="0" i="0" dirty="0">
                <a:solidFill>
                  <a:srgbClr val="202122"/>
                </a:solidFill>
                <a:effectLst/>
                <a:latin typeface="Arial" panose="020B0604020202020204" pitchFamily="34" charset="0"/>
              </a:rPr>
              <a:t>, debenture stock or other marketable securities of a like nature in or of any incorporated company or other body corporate</a:t>
            </a:r>
          </a:p>
          <a:p>
            <a:pPr algn="l">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Derivative (finance)"/>
              </a:rPr>
              <a:t>Derivatives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Units or any other instrument issued by any </a:t>
            </a:r>
            <a:r>
              <a:rPr lang="en-US" b="0" i="0" u="none" strike="noStrike" dirty="0">
                <a:solidFill>
                  <a:srgbClr val="3366CC"/>
                </a:solidFill>
                <a:effectLst/>
                <a:latin typeface="Arial" panose="020B0604020202020204" pitchFamily="34" charset="0"/>
                <a:hlinkClick r:id="rId6" tooltip="Collective investment scheme"/>
              </a:rPr>
              <a:t>collective investment scheme</a:t>
            </a:r>
            <a:r>
              <a:rPr lang="en-US" b="0" i="0" dirty="0">
                <a:solidFill>
                  <a:srgbClr val="202122"/>
                </a:solidFill>
                <a:effectLst/>
                <a:latin typeface="Arial" panose="020B0604020202020204" pitchFamily="34" charset="0"/>
              </a:rPr>
              <a:t> to the investors in such schemes</a:t>
            </a:r>
          </a:p>
          <a:p>
            <a:pPr algn="l">
              <a:buFont typeface="Arial" panose="020B0604020202020204" pitchFamily="34" charset="0"/>
              <a:buChar char="•"/>
            </a:pPr>
            <a:r>
              <a:rPr lang="en-US" b="0" i="0" dirty="0">
                <a:solidFill>
                  <a:srgbClr val="202122"/>
                </a:solidFill>
                <a:effectLst/>
                <a:latin typeface="Arial" panose="020B0604020202020204" pitchFamily="34" charset="0"/>
              </a:rPr>
              <a:t>Security receipt as defined in section 2(z g) of the </a:t>
            </a:r>
            <a:r>
              <a:rPr lang="en-US" b="0" i="0" u="none" strike="noStrike" dirty="0" err="1">
                <a:solidFill>
                  <a:srgbClr val="3366CC"/>
                </a:solidFill>
                <a:effectLst/>
                <a:latin typeface="Arial" panose="020B0604020202020204" pitchFamily="34" charset="0"/>
                <a:hlinkClick r:id="rId7" tooltip="Securitisation and Reconstruction of Financial Assets and Enforcement of Security Interest Act, 2002"/>
              </a:rPr>
              <a:t>Securitisation</a:t>
            </a:r>
            <a:r>
              <a:rPr lang="en-US" b="0" i="0" u="none" strike="noStrike" dirty="0">
                <a:solidFill>
                  <a:srgbClr val="3366CC"/>
                </a:solidFill>
                <a:effectLst/>
                <a:latin typeface="Arial" panose="020B0604020202020204" pitchFamily="34" charset="0"/>
                <a:hlinkClick r:id="rId7" tooltip="Securitisation and Reconstruction of Financial Assets and Enforcement of Security Interest Act, 2002"/>
              </a:rPr>
              <a:t> and Reconstruction of Financial Assets and Enforcement of Security Interest Act, 2002</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Government securities of equity nature</a:t>
            </a:r>
          </a:p>
          <a:p>
            <a:pPr algn="l">
              <a:buFont typeface="Arial" panose="020B0604020202020204" pitchFamily="34" charset="0"/>
              <a:buChar char="•"/>
            </a:pPr>
            <a:r>
              <a:rPr lang="en-US" b="0" i="0" dirty="0">
                <a:solidFill>
                  <a:srgbClr val="202122"/>
                </a:solidFill>
                <a:effectLst/>
                <a:latin typeface="Arial" panose="020B0604020202020204" pitchFamily="34" charset="0"/>
              </a:rPr>
              <a:t>Rights or interest in securities</a:t>
            </a:r>
          </a:p>
          <a:p>
            <a:pPr algn="l">
              <a:buFont typeface="Arial" panose="020B0604020202020204" pitchFamily="34" charset="0"/>
              <a:buChar char="•"/>
            </a:pPr>
            <a:r>
              <a:rPr lang="en-US" b="0" i="0" dirty="0">
                <a:solidFill>
                  <a:srgbClr val="202122"/>
                </a:solidFill>
                <a:effectLst/>
                <a:latin typeface="Arial" panose="020B0604020202020204" pitchFamily="34" charset="0"/>
              </a:rPr>
              <a:t>Equity-oriented </a:t>
            </a:r>
            <a:r>
              <a:rPr lang="en-US" b="0" i="0" u="none" strike="noStrike" dirty="0">
                <a:solidFill>
                  <a:srgbClr val="3366CC"/>
                </a:solidFill>
                <a:effectLst/>
                <a:latin typeface="Arial" panose="020B0604020202020204" pitchFamily="34" charset="0"/>
                <a:hlinkClick r:id="rId8" tooltip="Mutual fund"/>
              </a:rPr>
              <a:t>mutual funds</a:t>
            </a: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44347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31E-B83C-3017-E4AD-93FF2597B971}"/>
              </a:ext>
            </a:extLst>
          </p:cNvPr>
          <p:cNvSpPr>
            <a:spLocks noGrp="1"/>
          </p:cNvSpPr>
          <p:nvPr>
            <p:ph type="title"/>
          </p:nvPr>
        </p:nvSpPr>
        <p:spPr/>
        <p:txBody>
          <a:bodyPr>
            <a:normAutofit fontScale="90000"/>
          </a:bodyPr>
          <a:lstStyle/>
          <a:p>
            <a:r>
              <a:rPr lang="en-US" sz="6700" b="1" dirty="0">
                <a:solidFill>
                  <a:schemeClr val="bg1"/>
                </a:solidFill>
              </a:rPr>
              <a:t>Security Transaction Tax</a:t>
            </a:r>
            <a:endParaRPr lang="en-IN" b="1" dirty="0"/>
          </a:p>
        </p:txBody>
      </p:sp>
      <p:sp>
        <p:nvSpPr>
          <p:cNvPr id="3" name="Content Placeholder 2">
            <a:extLst>
              <a:ext uri="{FF2B5EF4-FFF2-40B4-BE49-F238E27FC236}">
                <a16:creationId xmlns:a16="http://schemas.microsoft.com/office/drawing/2014/main" id="{D74DC91B-E126-3924-7245-3903DC3EBF58}"/>
              </a:ext>
            </a:extLst>
          </p:cNvPr>
          <p:cNvSpPr>
            <a:spLocks noGrp="1"/>
          </p:cNvSpPr>
          <p:nvPr>
            <p:ph idx="1"/>
          </p:nvPr>
        </p:nvSpPr>
        <p:spPr/>
        <p:txBody>
          <a:bodyPr/>
          <a:lstStyle/>
          <a:p>
            <a:r>
              <a:rPr lang="en-US" b="0" i="0" dirty="0">
                <a:solidFill>
                  <a:srgbClr val="343434"/>
                </a:solidFill>
                <a:effectLst/>
                <a:latin typeface="Inter"/>
              </a:rPr>
              <a:t>A security transaction tax is levied on every purchase and sale of securities listed on a recognized stock exchange. The Government of India determines the STT rate. All stock market transactions involving </a:t>
            </a:r>
            <a:r>
              <a:rPr lang="en-US" b="0" i="0" u="sng" dirty="0">
                <a:effectLst/>
                <a:latin typeface="Inter"/>
                <a:hlinkClick r:id="rId2"/>
              </a:rPr>
              <a:t>equity and equity derivatives</a:t>
            </a:r>
            <a:r>
              <a:rPr lang="en-US" b="0" i="0" dirty="0">
                <a:solidFill>
                  <a:srgbClr val="343434"/>
                </a:solidFill>
                <a:effectLst/>
                <a:latin typeface="Inter"/>
              </a:rPr>
              <a:t> (options and futures) are liable for taxation under the STT Act. As soon as a purchase or a sale transaction is successful, the STT is charged. As a result, the STT increases the cost of the transaction.</a:t>
            </a:r>
            <a:endParaRPr lang="en-IN" dirty="0"/>
          </a:p>
        </p:txBody>
      </p:sp>
    </p:spTree>
    <p:extLst>
      <p:ext uri="{BB962C8B-B14F-4D97-AF65-F5344CB8AC3E}">
        <p14:creationId xmlns:p14="http://schemas.microsoft.com/office/powerpoint/2010/main" val="388261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0329-F61F-3F28-041B-EECCAA50797C}"/>
              </a:ext>
            </a:extLst>
          </p:cNvPr>
          <p:cNvSpPr>
            <a:spLocks noGrp="1"/>
          </p:cNvSpPr>
          <p:nvPr>
            <p:ph type="title"/>
          </p:nvPr>
        </p:nvSpPr>
        <p:spPr>
          <a:xfrm>
            <a:off x="1048107" y="581195"/>
            <a:ext cx="9905998" cy="1478570"/>
          </a:xfrm>
        </p:spPr>
        <p:txBody>
          <a:bodyPr/>
          <a:lstStyle/>
          <a:p>
            <a:r>
              <a:rPr lang="en-US" sz="9600" b="1" dirty="0">
                <a:solidFill>
                  <a:srgbClr val="FF0000"/>
                </a:solidFill>
              </a:rPr>
              <a:t>Indirect Tax</a:t>
            </a:r>
            <a:endParaRPr lang="en-IN" b="1" dirty="0">
              <a:solidFill>
                <a:srgbClr val="FF0000"/>
              </a:solidFill>
            </a:endParaRPr>
          </a:p>
        </p:txBody>
      </p:sp>
      <p:sp>
        <p:nvSpPr>
          <p:cNvPr id="3" name="Content Placeholder 2">
            <a:extLst>
              <a:ext uri="{FF2B5EF4-FFF2-40B4-BE49-F238E27FC236}">
                <a16:creationId xmlns:a16="http://schemas.microsoft.com/office/drawing/2014/main" id="{B54A4680-B07D-B05A-397A-4E11EF1B30CE}"/>
              </a:ext>
            </a:extLst>
          </p:cNvPr>
          <p:cNvSpPr>
            <a:spLocks noGrp="1"/>
          </p:cNvSpPr>
          <p:nvPr>
            <p:ph idx="1"/>
          </p:nvPr>
        </p:nvSpPr>
        <p:spPr/>
        <p:txBody>
          <a:bodyPr/>
          <a:lstStyle/>
          <a:p>
            <a:r>
              <a:rPr lang="en-US" dirty="0"/>
              <a:t>Custom Duty And Octroi </a:t>
            </a:r>
          </a:p>
          <a:p>
            <a:r>
              <a:rPr lang="en-US" dirty="0"/>
              <a:t> Sales Tax</a:t>
            </a:r>
          </a:p>
          <a:p>
            <a:r>
              <a:rPr lang="en-US" dirty="0"/>
              <a:t> Service Tax</a:t>
            </a:r>
          </a:p>
          <a:p>
            <a:pPr marL="0" indent="0">
              <a:buNone/>
            </a:pPr>
            <a:endParaRPr lang="en-IN" dirty="0"/>
          </a:p>
        </p:txBody>
      </p:sp>
    </p:spTree>
    <p:extLst>
      <p:ext uri="{BB962C8B-B14F-4D97-AF65-F5344CB8AC3E}">
        <p14:creationId xmlns:p14="http://schemas.microsoft.com/office/powerpoint/2010/main" val="12103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67E8-B332-6BB0-1947-0E7957D099A2}"/>
              </a:ext>
            </a:extLst>
          </p:cNvPr>
          <p:cNvSpPr>
            <a:spLocks noGrp="1"/>
          </p:cNvSpPr>
          <p:nvPr>
            <p:ph type="title"/>
          </p:nvPr>
        </p:nvSpPr>
        <p:spPr/>
        <p:txBody>
          <a:bodyPr/>
          <a:lstStyle/>
          <a:p>
            <a:r>
              <a:rPr lang="en-US" sz="6000" b="1" dirty="0">
                <a:solidFill>
                  <a:schemeClr val="bg2"/>
                </a:solidFill>
              </a:rPr>
              <a:t>PROJETCT INTRODUCTION:</a:t>
            </a:r>
            <a:endParaRPr lang="en-IN" dirty="0"/>
          </a:p>
        </p:txBody>
      </p:sp>
      <p:sp>
        <p:nvSpPr>
          <p:cNvPr id="3" name="Content Placeholder 2">
            <a:extLst>
              <a:ext uri="{FF2B5EF4-FFF2-40B4-BE49-F238E27FC236}">
                <a16:creationId xmlns:a16="http://schemas.microsoft.com/office/drawing/2014/main" id="{315210A8-7A92-2582-1379-F6C66A2E12D2}"/>
              </a:ext>
            </a:extLst>
          </p:cNvPr>
          <p:cNvSpPr>
            <a:spLocks noGrp="1"/>
          </p:cNvSpPr>
          <p:nvPr>
            <p:ph idx="1"/>
          </p:nvPr>
        </p:nvSpPr>
        <p:spPr/>
        <p:txBody>
          <a:bodyPr>
            <a:normAutofit fontScale="77500" lnSpcReduction="20000"/>
          </a:bodyPr>
          <a:lstStyle/>
          <a:p>
            <a:r>
              <a:rPr lang="en-US" sz="2400" dirty="0">
                <a:effectLst/>
                <a:latin typeface="Arial" panose="020B0604020202020204" pitchFamily="34" charset="0"/>
                <a:ea typeface="Calibri" panose="020F0502020204030204" pitchFamily="34" charset="0"/>
                <a:cs typeface="Times New Roman" panose="02020603050405020304" pitchFamily="18" charset="0"/>
              </a:rPr>
              <a:t>The “smartest” development policy needs to be underpinned by “smart” tax policy. However, the best tax policy in the world is worth little if it cannot be implemented effectively. What can be done, to a considerable extent, inevitably determines what is done. Increasing tax revenues requires an effective tax administration: new taxpayers must be identified and brought into the tax net, and new collection techniques developed. Implementing such changes invariably takes time.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i="1" dirty="0">
                <a:effectLst/>
                <a:latin typeface="Calibri" panose="020F0502020204030204" pitchFamily="34" charset="0"/>
                <a:ea typeface="Calibri" panose="020F0502020204030204" pitchFamily="34" charset="0"/>
                <a:cs typeface="Times New Roman" panose="02020603050405020304" pitchFamily="18" charset="0"/>
              </a:rPr>
              <a:t>OUR PROJECT CONTAINS MANY WAYS TO DO PAYMENTS OF DIFFERENT TAX IN EASY AND EFFICIENT WAY.THIS PROJECT CONTAINS INFORMATION REGARDING HOW TO PAY TAX AND ALSO IT HAS MANY NEEDFUL CHANGES WHICH IS USEFUL TO THE CURRENT GROWING WORLD.</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594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C22-7C13-40E7-65F6-84423D28D9A5}"/>
              </a:ext>
            </a:extLst>
          </p:cNvPr>
          <p:cNvSpPr>
            <a:spLocks noGrp="1"/>
          </p:cNvSpPr>
          <p:nvPr>
            <p:ph type="title"/>
          </p:nvPr>
        </p:nvSpPr>
        <p:spPr/>
        <p:txBody>
          <a:bodyPr>
            <a:normAutofit/>
          </a:bodyPr>
          <a:lstStyle/>
          <a:p>
            <a:r>
              <a:rPr lang="en-US" sz="6000" b="1" dirty="0">
                <a:solidFill>
                  <a:schemeClr val="bg1"/>
                </a:solidFill>
              </a:rPr>
              <a:t>CUSTOM DUTY AND OCTROI</a:t>
            </a:r>
            <a:endParaRPr lang="en-IN" b="1" dirty="0"/>
          </a:p>
        </p:txBody>
      </p:sp>
      <p:sp>
        <p:nvSpPr>
          <p:cNvPr id="3" name="Content Placeholder 2">
            <a:extLst>
              <a:ext uri="{FF2B5EF4-FFF2-40B4-BE49-F238E27FC236}">
                <a16:creationId xmlns:a16="http://schemas.microsoft.com/office/drawing/2014/main" id="{9E6E9BDB-30E9-279C-0F60-E48070F58EEE}"/>
              </a:ext>
            </a:extLst>
          </p:cNvPr>
          <p:cNvSpPr>
            <a:spLocks noGrp="1"/>
          </p:cNvSpPr>
          <p:nvPr>
            <p:ph idx="1"/>
          </p:nvPr>
        </p:nvSpPr>
        <p:spPr/>
        <p:txBody>
          <a:bodyPr/>
          <a:lstStyle/>
          <a:p>
            <a:r>
              <a:rPr lang="en-US" b="0" i="0" dirty="0">
                <a:solidFill>
                  <a:srgbClr val="202124"/>
                </a:solidFill>
                <a:effectLst/>
                <a:latin typeface="Google Sans"/>
              </a:rPr>
              <a:t>Customs duty refers to the </a:t>
            </a:r>
            <a:r>
              <a:rPr lang="en-US" b="0" i="0" dirty="0">
                <a:solidFill>
                  <a:srgbClr val="040C28"/>
                </a:solidFill>
                <a:effectLst/>
                <a:latin typeface="Google Sans"/>
              </a:rPr>
              <a:t>tax imposed on goods when they are transported across international borders</a:t>
            </a:r>
            <a:r>
              <a:rPr lang="en-US" b="0" i="0" dirty="0">
                <a:solidFill>
                  <a:srgbClr val="202124"/>
                </a:solidFill>
                <a:effectLst/>
                <a:latin typeface="Google Sans"/>
              </a:rPr>
              <a:t>. In simple terms, it is the tax that is levied on import and export of goods. The government uses this duty to raise its revenues, safeguard domestic industries, and regulate movement of goods.</a:t>
            </a:r>
            <a:endParaRPr lang="en-IN" dirty="0"/>
          </a:p>
        </p:txBody>
      </p:sp>
    </p:spTree>
    <p:extLst>
      <p:ext uri="{BB962C8B-B14F-4D97-AF65-F5344CB8AC3E}">
        <p14:creationId xmlns:p14="http://schemas.microsoft.com/office/powerpoint/2010/main" val="349450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2C6C-3A96-1BE5-50E0-D4AEF7765A67}"/>
              </a:ext>
            </a:extLst>
          </p:cNvPr>
          <p:cNvSpPr>
            <a:spLocks noGrp="1"/>
          </p:cNvSpPr>
          <p:nvPr>
            <p:ph type="title"/>
          </p:nvPr>
        </p:nvSpPr>
        <p:spPr/>
        <p:txBody>
          <a:bodyPr>
            <a:normAutofit fontScale="90000"/>
          </a:bodyPr>
          <a:lstStyle/>
          <a:p>
            <a:r>
              <a:rPr lang="en-US" sz="6600" b="1" dirty="0">
                <a:solidFill>
                  <a:schemeClr val="bg1"/>
                </a:solidFill>
              </a:rPr>
              <a:t>CUSTOM DUTY AND OCTROI</a:t>
            </a:r>
            <a:endParaRPr lang="en-IN" b="1" dirty="0"/>
          </a:p>
        </p:txBody>
      </p:sp>
      <p:sp>
        <p:nvSpPr>
          <p:cNvPr id="3" name="Content Placeholder 2">
            <a:extLst>
              <a:ext uri="{FF2B5EF4-FFF2-40B4-BE49-F238E27FC236}">
                <a16:creationId xmlns:a16="http://schemas.microsoft.com/office/drawing/2014/main" id="{2E319B77-B3AC-B1AD-4737-D756D7F11868}"/>
              </a:ext>
            </a:extLst>
          </p:cNvPr>
          <p:cNvSpPr>
            <a:spLocks noGrp="1"/>
          </p:cNvSpPr>
          <p:nvPr>
            <p:ph idx="1"/>
          </p:nvPr>
        </p:nvSpPr>
        <p:spPr/>
        <p:txBody>
          <a:bodyPr/>
          <a:lstStyle/>
          <a:p>
            <a:pPr marL="0" indent="0" algn="l">
              <a:buNone/>
            </a:pPr>
            <a:r>
              <a:rPr lang="en-US" b="1" i="0" dirty="0">
                <a:solidFill>
                  <a:srgbClr val="000000"/>
                </a:solidFill>
                <a:effectLst/>
                <a:latin typeface="Open Sans" panose="020B0604020202020204" pitchFamily="34" charset="0"/>
              </a:rPr>
              <a:t>Types of custom duty</a:t>
            </a:r>
            <a:endParaRPr lang="en-US" b="0" i="0" dirty="0">
              <a:solidFill>
                <a:srgbClr val="000000"/>
              </a:solidFill>
              <a:effectLst/>
              <a:latin typeface="Open Sans" panose="020B0604020202020204" pitchFamily="34" charset="0"/>
            </a:endParaRPr>
          </a:p>
          <a:p>
            <a:pPr algn="l">
              <a:buFont typeface="Arial" panose="020B0604020202020204" pitchFamily="34" charset="0"/>
              <a:buChar char="•"/>
            </a:pPr>
            <a:r>
              <a:rPr lang="en-US" b="0" i="0" dirty="0">
                <a:solidFill>
                  <a:srgbClr val="000000"/>
                </a:solidFill>
                <a:effectLst/>
                <a:latin typeface="Open Sans" panose="020B0604020202020204" pitchFamily="34" charset="0"/>
              </a:rPr>
              <a:t>Basic Customs Duty (BCD)</a:t>
            </a:r>
          </a:p>
          <a:p>
            <a:pPr algn="l">
              <a:buFont typeface="Arial" panose="020B0604020202020204" pitchFamily="34" charset="0"/>
              <a:buChar char="•"/>
            </a:pPr>
            <a:r>
              <a:rPr lang="en-US" b="0" i="0" dirty="0">
                <a:solidFill>
                  <a:srgbClr val="000000"/>
                </a:solidFill>
                <a:effectLst/>
                <a:latin typeface="Open Sans" panose="020B0604020202020204" pitchFamily="34" charset="0"/>
              </a:rPr>
              <a:t>Countervailing Duty (CVD)</a:t>
            </a:r>
          </a:p>
          <a:p>
            <a:pPr algn="l">
              <a:buFont typeface="Arial" panose="020B0604020202020204" pitchFamily="34" charset="0"/>
              <a:buChar char="•"/>
            </a:pPr>
            <a:r>
              <a:rPr lang="en-US" b="0" i="0" dirty="0">
                <a:solidFill>
                  <a:srgbClr val="000000"/>
                </a:solidFill>
                <a:effectLst/>
                <a:latin typeface="Open Sans" panose="020B0604020202020204" pitchFamily="34" charset="0"/>
              </a:rPr>
              <a:t>Additional Customs Duty or Special CVD</a:t>
            </a:r>
          </a:p>
          <a:p>
            <a:pPr algn="l">
              <a:buFont typeface="Arial" panose="020B0604020202020204" pitchFamily="34" charset="0"/>
              <a:buChar char="•"/>
            </a:pPr>
            <a:r>
              <a:rPr lang="en-US" b="0" i="0" dirty="0">
                <a:solidFill>
                  <a:srgbClr val="000000"/>
                </a:solidFill>
                <a:effectLst/>
                <a:latin typeface="Open Sans" panose="020B0604020202020204" pitchFamily="34" charset="0"/>
              </a:rPr>
              <a:t>Protective Duty,</a:t>
            </a:r>
          </a:p>
          <a:p>
            <a:pPr algn="l">
              <a:buFont typeface="Arial" panose="020B0604020202020204" pitchFamily="34" charset="0"/>
              <a:buChar char="•"/>
            </a:pPr>
            <a:r>
              <a:rPr lang="en-US" b="0" i="0" dirty="0">
                <a:solidFill>
                  <a:srgbClr val="000000"/>
                </a:solidFill>
                <a:effectLst/>
                <a:latin typeface="Open Sans" panose="020B0604020202020204" pitchFamily="34" charset="0"/>
              </a:rPr>
              <a:t>Anti-dumping Duty</a:t>
            </a:r>
          </a:p>
          <a:p>
            <a:endParaRPr lang="en-IN" dirty="0"/>
          </a:p>
        </p:txBody>
      </p:sp>
    </p:spTree>
    <p:extLst>
      <p:ext uri="{BB962C8B-B14F-4D97-AF65-F5344CB8AC3E}">
        <p14:creationId xmlns:p14="http://schemas.microsoft.com/office/powerpoint/2010/main" val="162824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A983-5419-5E3F-2125-D4CC631BD1B4}"/>
              </a:ext>
            </a:extLst>
          </p:cNvPr>
          <p:cNvSpPr>
            <a:spLocks noGrp="1"/>
          </p:cNvSpPr>
          <p:nvPr>
            <p:ph type="title"/>
          </p:nvPr>
        </p:nvSpPr>
        <p:spPr/>
        <p:txBody>
          <a:bodyPr>
            <a:normAutofit fontScale="90000"/>
          </a:bodyPr>
          <a:lstStyle/>
          <a:p>
            <a:r>
              <a:rPr lang="en-US" sz="6700" b="1" dirty="0">
                <a:solidFill>
                  <a:schemeClr val="bg1"/>
                </a:solidFill>
              </a:rPr>
              <a:t>CUSTOM DUTY AND OCTROI</a:t>
            </a:r>
            <a:endParaRPr lang="en-IN" b="1" dirty="0"/>
          </a:p>
        </p:txBody>
      </p:sp>
      <p:sp>
        <p:nvSpPr>
          <p:cNvPr id="3" name="Content Placeholder 2">
            <a:extLst>
              <a:ext uri="{FF2B5EF4-FFF2-40B4-BE49-F238E27FC236}">
                <a16:creationId xmlns:a16="http://schemas.microsoft.com/office/drawing/2014/main" id="{4F2758B1-A78B-2C6E-04C2-CC5A1116E585}"/>
              </a:ext>
            </a:extLst>
          </p:cNvPr>
          <p:cNvSpPr>
            <a:spLocks noGrp="1"/>
          </p:cNvSpPr>
          <p:nvPr>
            <p:ph idx="1"/>
          </p:nvPr>
        </p:nvSpPr>
        <p:spPr/>
        <p:txBody>
          <a:bodyPr>
            <a:normAutofit fontScale="92500" lnSpcReduction="20000"/>
          </a:bodyPr>
          <a:lstStyle/>
          <a:p>
            <a:pPr algn="l"/>
            <a:r>
              <a:rPr lang="en-US" b="1" i="0" dirty="0">
                <a:solidFill>
                  <a:srgbClr val="000000"/>
                </a:solidFill>
                <a:effectLst/>
                <a:latin typeface="Open Sans" panose="020B0606030504020204" pitchFamily="34" charset="0"/>
              </a:rPr>
              <a:t>Changes in Customs duty</a:t>
            </a:r>
            <a:endParaRPr lang="en-US" b="0" i="0" dirty="0">
              <a:solidFill>
                <a:srgbClr val="000000"/>
              </a:solidFill>
              <a:effectLst/>
              <a:latin typeface="Open Sans" panose="020B0606030504020204" pitchFamily="34" charset="0"/>
            </a:endParaRPr>
          </a:p>
          <a:p>
            <a:pPr algn="l"/>
            <a:r>
              <a:rPr lang="en-US" b="0" i="0" dirty="0">
                <a:solidFill>
                  <a:srgbClr val="000000"/>
                </a:solidFill>
                <a:effectLst/>
                <a:latin typeface="Open Sans" panose="020B0606030504020204" pitchFamily="34" charset="0"/>
              </a:rPr>
              <a:t>In Budget 2019, the government announced a slew of changes to Customs duty in order to meet multiple objectives, including promotion of clean energy, curbing non-essential imports, boosting domestic manufacturing and raising revenue. Customs duty was cut on several inputs to </a:t>
            </a:r>
            <a:r>
              <a:rPr lang="en-US" dirty="0">
                <a:solidFill>
                  <a:srgbClr val="000000"/>
                </a:solidFill>
                <a:latin typeface="Open Sans" panose="020B0606030504020204" pitchFamily="34" charset="0"/>
              </a:rPr>
              <a:t>insensitive</a:t>
            </a:r>
            <a:r>
              <a:rPr lang="en-US" b="0" i="0" dirty="0">
                <a:solidFill>
                  <a:srgbClr val="000000"/>
                </a:solidFill>
                <a:effectLst/>
                <a:latin typeface="Open Sans" panose="020B0606030504020204" pitchFamily="34" charset="0"/>
              </a:rPr>
              <a:t> domestic production and increased on finished products to garner additional revenues.</a:t>
            </a:r>
          </a:p>
          <a:p>
            <a:pPr algn="l"/>
            <a:r>
              <a:rPr lang="en-US" b="0" i="0" dirty="0">
                <a:solidFill>
                  <a:srgbClr val="000000"/>
                </a:solidFill>
                <a:effectLst/>
                <a:latin typeface="Open Sans" panose="020B0606030504020204" pitchFamily="34" charset="0"/>
              </a:rPr>
              <a:t>The government had said it was expecting a 19 per cent growth in Customs collection to Rs 1.5 trillion for 2019-20.</a:t>
            </a:r>
          </a:p>
          <a:p>
            <a:endParaRPr lang="en-IN" dirty="0"/>
          </a:p>
        </p:txBody>
      </p:sp>
    </p:spTree>
    <p:extLst>
      <p:ext uri="{BB962C8B-B14F-4D97-AF65-F5344CB8AC3E}">
        <p14:creationId xmlns:p14="http://schemas.microsoft.com/office/powerpoint/2010/main" val="59313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A090-292F-95EF-7CD2-F9F56EC54658}"/>
              </a:ext>
            </a:extLst>
          </p:cNvPr>
          <p:cNvSpPr>
            <a:spLocks noGrp="1"/>
          </p:cNvSpPr>
          <p:nvPr>
            <p:ph type="title"/>
          </p:nvPr>
        </p:nvSpPr>
        <p:spPr/>
        <p:txBody>
          <a:bodyPr>
            <a:normAutofit fontScale="90000"/>
          </a:bodyPr>
          <a:lstStyle/>
          <a:p>
            <a:r>
              <a:rPr lang="en-US" sz="11600" b="1" dirty="0">
                <a:solidFill>
                  <a:schemeClr val="bg1"/>
                </a:solidFill>
              </a:rPr>
              <a:t>Sales Tax</a:t>
            </a:r>
            <a:endParaRPr lang="en-IN" b="1" dirty="0">
              <a:solidFill>
                <a:schemeClr val="bg1"/>
              </a:solidFill>
            </a:endParaRPr>
          </a:p>
        </p:txBody>
      </p:sp>
      <p:sp>
        <p:nvSpPr>
          <p:cNvPr id="3" name="Content Placeholder 2">
            <a:extLst>
              <a:ext uri="{FF2B5EF4-FFF2-40B4-BE49-F238E27FC236}">
                <a16:creationId xmlns:a16="http://schemas.microsoft.com/office/drawing/2014/main" id="{D399A5E9-1F96-6217-294B-E9F6792A258A}"/>
              </a:ext>
            </a:extLst>
          </p:cNvPr>
          <p:cNvSpPr>
            <a:spLocks noGrp="1"/>
          </p:cNvSpPr>
          <p:nvPr>
            <p:ph idx="1"/>
          </p:nvPr>
        </p:nvSpPr>
        <p:spPr>
          <a:xfrm>
            <a:off x="1000793" y="2121150"/>
            <a:ext cx="9905999" cy="3541714"/>
          </a:xfrm>
        </p:spPr>
        <p:txBody>
          <a:bodyPr>
            <a:normAutofit fontScale="92500" lnSpcReduction="10000"/>
          </a:bodyPr>
          <a:lstStyle/>
          <a:p>
            <a:r>
              <a:rPr lang="en-US" b="0" i="0" dirty="0">
                <a:solidFill>
                  <a:srgbClr val="202124"/>
                </a:solidFill>
                <a:effectLst/>
                <a:latin typeface="arial" panose="020B0604020202020204" pitchFamily="34" charset="0"/>
              </a:rPr>
              <a:t>Sales Tax is </a:t>
            </a:r>
            <a:r>
              <a:rPr lang="en-US" b="1" i="0" dirty="0">
                <a:solidFill>
                  <a:srgbClr val="202124"/>
                </a:solidFill>
                <a:effectLst/>
                <a:latin typeface="arial" panose="020B0604020202020204" pitchFamily="34" charset="0"/>
              </a:rPr>
              <a:t>a form of tax paid to a governing body for the sale of goods and services</a:t>
            </a:r>
            <a:r>
              <a:rPr lang="en-US" b="0" i="0" dirty="0">
                <a:solidFill>
                  <a:srgbClr val="202124"/>
                </a:solidFill>
                <a:effectLst/>
                <a:latin typeface="arial" panose="020B0604020202020204" pitchFamily="34" charset="0"/>
              </a:rPr>
              <a:t>. Sales tax is an indirect tax and is generally charged at the point of buy or exchange of certain taxable goods, charged as a percentage of the value of the product.</a:t>
            </a:r>
          </a:p>
          <a:p>
            <a:r>
              <a:rPr lang="en-US" b="1" i="0" dirty="0">
                <a:solidFill>
                  <a:srgbClr val="202124"/>
                </a:solidFill>
                <a:effectLst/>
                <a:latin typeface="arial" panose="020B0604020202020204" pitchFamily="34" charset="0"/>
              </a:rPr>
              <a:t>The indirect tax imposed on selling and purchasing of goods within India</a:t>
            </a:r>
            <a:r>
              <a:rPr lang="en-US" b="0" i="0" dirty="0">
                <a:solidFill>
                  <a:srgbClr val="202124"/>
                </a:solidFill>
                <a:effectLst/>
                <a:latin typeface="arial" panose="020B0604020202020204" pitchFamily="34" charset="0"/>
              </a:rPr>
              <a:t> is referred to as Sales Tax. It is an additional amount paid over and above the base value of the product being purchased. This tax, usually imposed on the seller by the government, enables the seller to recover the tax from the purchaser.</a:t>
            </a:r>
            <a:endParaRPr lang="en-IN" dirty="0"/>
          </a:p>
        </p:txBody>
      </p:sp>
      <p:sp>
        <p:nvSpPr>
          <p:cNvPr id="4" name="Rectangle 1">
            <a:extLst>
              <a:ext uri="{FF2B5EF4-FFF2-40B4-BE49-F238E27FC236}">
                <a16:creationId xmlns:a16="http://schemas.microsoft.com/office/drawing/2014/main" id="{9379D06E-E407-BB60-92DE-7ADDB4A15BB7}"/>
              </a:ext>
            </a:extLst>
          </p:cNvPr>
          <p:cNvSpPr>
            <a:spLocks noChangeArrowheads="1"/>
          </p:cNvSpPr>
          <p:nvPr/>
        </p:nvSpPr>
        <p:spPr bwMode="auto">
          <a:xfrm>
            <a:off x="-140619" y="-389923"/>
            <a:ext cx="65" cy="52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90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4F48-69F2-5924-6250-D2A76A49AB58}"/>
              </a:ext>
            </a:extLst>
          </p:cNvPr>
          <p:cNvSpPr>
            <a:spLocks noGrp="1"/>
          </p:cNvSpPr>
          <p:nvPr>
            <p:ph type="title"/>
          </p:nvPr>
        </p:nvSpPr>
        <p:spPr/>
        <p:txBody>
          <a:bodyPr>
            <a:normAutofit fontScale="90000"/>
          </a:bodyPr>
          <a:lstStyle/>
          <a:p>
            <a:r>
              <a:rPr lang="en-US" sz="11500" b="1" dirty="0">
                <a:solidFill>
                  <a:schemeClr val="bg1"/>
                </a:solidFill>
              </a:rPr>
              <a:t>SALES TAX</a:t>
            </a:r>
            <a:endParaRPr lang="en-IN" b="1" dirty="0">
              <a:solidFill>
                <a:schemeClr val="bg1"/>
              </a:solidFill>
            </a:endParaRPr>
          </a:p>
        </p:txBody>
      </p:sp>
      <p:sp>
        <p:nvSpPr>
          <p:cNvPr id="3" name="Content Placeholder 2">
            <a:extLst>
              <a:ext uri="{FF2B5EF4-FFF2-40B4-BE49-F238E27FC236}">
                <a16:creationId xmlns:a16="http://schemas.microsoft.com/office/drawing/2014/main" id="{4B8DF6DA-CEB5-2B1A-E0A7-06875CCE3DDE}"/>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111111"/>
                </a:solidFill>
                <a:effectLst/>
                <a:latin typeface="SourceSansPro"/>
              </a:rPr>
              <a:t>A sales tax is a consumption tax on the sale of goods and services.</a:t>
            </a:r>
          </a:p>
          <a:p>
            <a:pPr algn="l">
              <a:buFont typeface="Arial" panose="020B0604020202020204" pitchFamily="34" charset="0"/>
              <a:buChar char="•"/>
            </a:pPr>
            <a:r>
              <a:rPr lang="en-US" b="0" i="0" dirty="0">
                <a:solidFill>
                  <a:srgbClr val="111111"/>
                </a:solidFill>
                <a:effectLst/>
                <a:latin typeface="SourceSansPro"/>
              </a:rPr>
              <a:t>A sales tax is usually charged as a percentage of the retail cost at the point of purchase.</a:t>
            </a:r>
          </a:p>
          <a:p>
            <a:pPr algn="l">
              <a:buFont typeface="Arial" panose="020B0604020202020204" pitchFamily="34" charset="0"/>
              <a:buChar char="•"/>
            </a:pPr>
            <a:r>
              <a:rPr lang="en-US" b="0" i="0" dirty="0">
                <a:solidFill>
                  <a:srgbClr val="111111"/>
                </a:solidFill>
                <a:effectLst/>
                <a:latin typeface="SourceSansPro"/>
              </a:rPr>
              <a:t>Local and municipal governments may charge their own sales tax, which is added to the state sales tax.</a:t>
            </a:r>
          </a:p>
          <a:p>
            <a:pPr algn="l">
              <a:buFont typeface="Arial" panose="020B0604020202020204" pitchFamily="34" charset="0"/>
              <a:buChar char="•"/>
            </a:pPr>
            <a:r>
              <a:rPr lang="en-US" b="0" i="0" dirty="0">
                <a:solidFill>
                  <a:srgbClr val="111111"/>
                </a:solidFill>
                <a:effectLst/>
                <a:latin typeface="SourceSansPro"/>
              </a:rPr>
              <a:t>Four U.S. states do not have any sales taxes, while a fifth—Alaska—has no statewide sales tax.</a:t>
            </a:r>
          </a:p>
          <a:p>
            <a:pPr algn="l">
              <a:buFont typeface="Arial" panose="020B0604020202020204" pitchFamily="34" charset="0"/>
              <a:buChar char="•"/>
            </a:pPr>
            <a:r>
              <a:rPr lang="en-US" b="0" i="0" dirty="0">
                <a:solidFill>
                  <a:srgbClr val="111111"/>
                </a:solidFill>
                <a:effectLst/>
                <a:latin typeface="SourceSansPro"/>
              </a:rPr>
              <a:t>Outside the United States, many countries impose a value-added tax rather than a sales tax.</a:t>
            </a:r>
          </a:p>
          <a:p>
            <a:br>
              <a:rPr lang="en-US" dirty="0"/>
            </a:br>
            <a:endParaRPr lang="en-IN" dirty="0"/>
          </a:p>
        </p:txBody>
      </p:sp>
    </p:spTree>
    <p:extLst>
      <p:ext uri="{BB962C8B-B14F-4D97-AF65-F5344CB8AC3E}">
        <p14:creationId xmlns:p14="http://schemas.microsoft.com/office/powerpoint/2010/main" val="1594210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2E5D-DDD7-A454-F606-5FD4FFC17349}"/>
              </a:ext>
            </a:extLst>
          </p:cNvPr>
          <p:cNvSpPr>
            <a:spLocks noGrp="1"/>
          </p:cNvSpPr>
          <p:nvPr>
            <p:ph type="title"/>
          </p:nvPr>
        </p:nvSpPr>
        <p:spPr/>
        <p:txBody>
          <a:bodyPr/>
          <a:lstStyle/>
          <a:p>
            <a:r>
              <a:rPr lang="en-US" sz="9600" b="1" dirty="0">
                <a:solidFill>
                  <a:schemeClr val="bg1"/>
                </a:solidFill>
              </a:rPr>
              <a:t>SALES TAX</a:t>
            </a:r>
            <a:endParaRPr lang="en-IN" b="1" dirty="0">
              <a:solidFill>
                <a:schemeClr val="bg1"/>
              </a:solidFill>
            </a:endParaRPr>
          </a:p>
        </p:txBody>
      </p:sp>
      <p:sp>
        <p:nvSpPr>
          <p:cNvPr id="3" name="Content Placeholder 2">
            <a:extLst>
              <a:ext uri="{FF2B5EF4-FFF2-40B4-BE49-F238E27FC236}">
                <a16:creationId xmlns:a16="http://schemas.microsoft.com/office/drawing/2014/main" id="{22D292F7-8308-2997-5C19-A83A41232262}"/>
              </a:ext>
            </a:extLst>
          </p:cNvPr>
          <p:cNvSpPr>
            <a:spLocks noGrp="1"/>
          </p:cNvSpPr>
          <p:nvPr>
            <p:ph idx="1"/>
          </p:nvPr>
        </p:nvSpPr>
        <p:spPr/>
        <p:txBody>
          <a:bodyPr/>
          <a:lstStyle/>
          <a:p>
            <a:r>
              <a:rPr lang="en-US" b="0" i="0" dirty="0">
                <a:solidFill>
                  <a:srgbClr val="111111"/>
                </a:solidFill>
                <a:effectLst/>
                <a:latin typeface="SourceSansPro"/>
              </a:rPr>
              <a:t>Conventional or retail sales taxes are only charged to the </a:t>
            </a:r>
            <a:r>
              <a:rPr lang="en-US" b="0" i="0" u="sng" dirty="0">
                <a:solidFill>
                  <a:srgbClr val="2C40D0"/>
                </a:solidFill>
                <a:effectLst/>
                <a:latin typeface="SourceSansPro"/>
                <a:hlinkClick r:id="rId2"/>
              </a:rPr>
              <a:t>end user</a:t>
            </a:r>
            <a:r>
              <a:rPr lang="en-US" b="0" i="0" dirty="0">
                <a:solidFill>
                  <a:srgbClr val="111111"/>
                </a:solidFill>
                <a:effectLst/>
                <a:latin typeface="SourceSansPro"/>
              </a:rPr>
              <a:t> of a good or service. Because the majority of goods in modern economies pass through a number of stages of manufacturing, often handled by different entities, a significant amount of documentation is necessary to prove who is ultimately liable for sales tax.</a:t>
            </a:r>
            <a:endParaRPr lang="en-IN" dirty="0"/>
          </a:p>
        </p:txBody>
      </p:sp>
    </p:spTree>
    <p:extLst>
      <p:ext uri="{BB962C8B-B14F-4D97-AF65-F5344CB8AC3E}">
        <p14:creationId xmlns:p14="http://schemas.microsoft.com/office/powerpoint/2010/main" val="19322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5D24-7AC5-550E-D5DE-B6261498DC22}"/>
              </a:ext>
            </a:extLst>
          </p:cNvPr>
          <p:cNvSpPr>
            <a:spLocks noGrp="1"/>
          </p:cNvSpPr>
          <p:nvPr>
            <p:ph type="title"/>
          </p:nvPr>
        </p:nvSpPr>
        <p:spPr/>
        <p:txBody>
          <a:bodyPr>
            <a:normAutofit fontScale="90000"/>
          </a:bodyPr>
          <a:lstStyle/>
          <a:p>
            <a:r>
              <a:rPr lang="en-US" sz="10700" b="1" dirty="0">
                <a:solidFill>
                  <a:schemeClr val="bg1"/>
                </a:solidFill>
              </a:rPr>
              <a:t>Service Tax</a:t>
            </a:r>
            <a:endParaRPr lang="en-IN" b="1" dirty="0">
              <a:solidFill>
                <a:schemeClr val="bg1"/>
              </a:solidFill>
            </a:endParaRPr>
          </a:p>
        </p:txBody>
      </p:sp>
      <p:sp>
        <p:nvSpPr>
          <p:cNvPr id="3" name="Content Placeholder 2">
            <a:extLst>
              <a:ext uri="{FF2B5EF4-FFF2-40B4-BE49-F238E27FC236}">
                <a16:creationId xmlns:a16="http://schemas.microsoft.com/office/drawing/2014/main" id="{85684BC2-21AC-94D1-4931-EA1B1314B3B7}"/>
              </a:ext>
            </a:extLst>
          </p:cNvPr>
          <p:cNvSpPr>
            <a:spLocks noGrp="1"/>
          </p:cNvSpPr>
          <p:nvPr>
            <p:ph idx="1"/>
          </p:nvPr>
        </p:nvSpPr>
        <p:spPr/>
        <p:txBody>
          <a:bodyPr>
            <a:normAutofit lnSpcReduction="10000"/>
          </a:bodyPr>
          <a:lstStyle/>
          <a:p>
            <a:r>
              <a:rPr lang="en-US" b="0" i="0" dirty="0">
                <a:solidFill>
                  <a:srgbClr val="202124"/>
                </a:solidFill>
                <a:effectLst/>
                <a:latin typeface="Google Sans"/>
              </a:rPr>
              <a:t>Service tax is </a:t>
            </a:r>
            <a:r>
              <a:rPr lang="en-US" b="0" i="0" dirty="0">
                <a:solidFill>
                  <a:srgbClr val="040C28"/>
                </a:solidFill>
                <a:effectLst/>
                <a:latin typeface="Google Sans"/>
              </a:rPr>
              <a:t>a tax levied by the government on service providers on certain service transactions, but is actually borne by the customers</a:t>
            </a:r>
            <a:r>
              <a:rPr lang="en-US" b="0" i="0" dirty="0">
                <a:solidFill>
                  <a:srgbClr val="202124"/>
                </a:solidFill>
                <a:effectLst/>
                <a:latin typeface="Google Sans"/>
              </a:rPr>
              <a:t>. It is categorized under Indirect Tax and came into existence under the Finance Act, 1994.</a:t>
            </a:r>
          </a:p>
          <a:p>
            <a:r>
              <a:rPr lang="en-US" b="0" i="0" dirty="0">
                <a:solidFill>
                  <a:srgbClr val="202124"/>
                </a:solidFill>
                <a:effectLst/>
                <a:latin typeface="arial" panose="020B0604020202020204" pitchFamily="34" charset="0"/>
              </a:rPr>
              <a:t>Service tax is a type of indirect Tax that you are liable to pay to the government once you. The consumer pays the service tax to the service provider while paying the bill (for example, </a:t>
            </a:r>
            <a:r>
              <a:rPr lang="en-US" b="1" i="0" dirty="0">
                <a:solidFill>
                  <a:srgbClr val="202124"/>
                </a:solidFill>
                <a:effectLst/>
                <a:latin typeface="arial" panose="020B0604020202020204" pitchFamily="34" charset="0"/>
              </a:rPr>
              <a:t>your restaurant bill</a:t>
            </a:r>
            <a:r>
              <a:rPr lang="en-US" b="0" i="0" dirty="0">
                <a:solidFill>
                  <a:srgbClr val="202124"/>
                </a:solidFill>
                <a:effectLst/>
                <a:latin typeface="arial" panose="020B0604020202020204" pitchFamily="34" charset="0"/>
              </a:rPr>
              <a:t> has a component of service tax). The government in turn collects the tax from the service providers.</a:t>
            </a:r>
            <a:endParaRPr lang="en-IN" dirty="0"/>
          </a:p>
        </p:txBody>
      </p:sp>
    </p:spTree>
    <p:extLst>
      <p:ext uri="{BB962C8B-B14F-4D97-AF65-F5344CB8AC3E}">
        <p14:creationId xmlns:p14="http://schemas.microsoft.com/office/powerpoint/2010/main" val="178840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D0FB-4248-CB4E-38E5-8157B89AEC4B}"/>
              </a:ext>
            </a:extLst>
          </p:cNvPr>
          <p:cNvSpPr>
            <a:spLocks noGrp="1"/>
          </p:cNvSpPr>
          <p:nvPr>
            <p:ph type="title"/>
          </p:nvPr>
        </p:nvSpPr>
        <p:spPr/>
        <p:txBody>
          <a:bodyPr/>
          <a:lstStyle/>
          <a:p>
            <a:r>
              <a:rPr lang="en-US" sz="9600" b="1" dirty="0">
                <a:solidFill>
                  <a:schemeClr val="bg1"/>
                </a:solidFill>
              </a:rPr>
              <a:t>SERVICE TAX</a:t>
            </a:r>
            <a:endParaRPr lang="en-IN" b="1" dirty="0">
              <a:solidFill>
                <a:schemeClr val="bg1"/>
              </a:solidFill>
            </a:endParaRPr>
          </a:p>
        </p:txBody>
      </p:sp>
      <p:sp>
        <p:nvSpPr>
          <p:cNvPr id="3" name="Content Placeholder 2">
            <a:extLst>
              <a:ext uri="{FF2B5EF4-FFF2-40B4-BE49-F238E27FC236}">
                <a16:creationId xmlns:a16="http://schemas.microsoft.com/office/drawing/2014/main" id="{9D1BB553-29D4-3015-18BE-A46B229933DC}"/>
              </a:ext>
            </a:extLst>
          </p:cNvPr>
          <p:cNvSpPr>
            <a:spLocks noGrp="1"/>
          </p:cNvSpPr>
          <p:nvPr>
            <p:ph idx="1"/>
          </p:nvPr>
        </p:nvSpPr>
        <p:spPr/>
        <p:txBody>
          <a:bodyPr/>
          <a:lstStyle/>
          <a:p>
            <a:pPr marL="0" indent="0" algn="l">
              <a:buNone/>
            </a:pPr>
            <a:r>
              <a:rPr lang="en-US" b="0" i="0" dirty="0">
                <a:solidFill>
                  <a:srgbClr val="202124"/>
                </a:solidFill>
                <a:effectLst/>
                <a:latin typeface="arial" panose="020B0604020202020204" pitchFamily="34" charset="0"/>
              </a:rPr>
              <a:t>Who pays service tax?</a:t>
            </a:r>
          </a:p>
          <a:p>
            <a:pPr algn="l"/>
            <a:r>
              <a:rPr lang="en-US" b="0" i="0" dirty="0">
                <a:solidFill>
                  <a:srgbClr val="202124"/>
                </a:solidFill>
                <a:effectLst/>
                <a:latin typeface="arial" panose="020B0604020202020204" pitchFamily="34" charset="0"/>
              </a:rPr>
              <a:t>the service provider</a:t>
            </a:r>
          </a:p>
          <a:p>
            <a:pPr algn="l"/>
            <a:r>
              <a:rPr lang="en-US" b="0" i="0" dirty="0">
                <a:solidFill>
                  <a:srgbClr val="202124"/>
                </a:solidFill>
                <a:effectLst/>
                <a:latin typeface="arial" panose="020B0604020202020204" pitchFamily="34" charset="0"/>
              </a:rPr>
              <a:t>Person liable to pay service tax The tax is normally payable by </a:t>
            </a:r>
            <a:r>
              <a:rPr lang="en-US" b="1" i="0" dirty="0">
                <a:solidFill>
                  <a:srgbClr val="202124"/>
                </a:solidFill>
                <a:effectLst/>
                <a:latin typeface="arial" panose="020B0604020202020204" pitchFamily="34" charset="0"/>
              </a:rPr>
              <a:t>the service provider</a:t>
            </a:r>
            <a:r>
              <a:rPr lang="en-US" b="0" i="0" dirty="0">
                <a:solidFill>
                  <a:srgbClr val="202124"/>
                </a:solidFill>
                <a:effectLst/>
                <a:latin typeface="arial" panose="020B0604020202020204" pitchFamily="34" charset="0"/>
              </a:rPr>
              <a:t>. However law empowers the Government to notify a person other than the service provider to pay the service tax.. In some of the cases liability of payment of service tax has been shifted to the service provider.</a:t>
            </a:r>
          </a:p>
          <a:p>
            <a:endParaRPr lang="en-IN" dirty="0"/>
          </a:p>
        </p:txBody>
      </p:sp>
    </p:spTree>
    <p:extLst>
      <p:ext uri="{BB962C8B-B14F-4D97-AF65-F5344CB8AC3E}">
        <p14:creationId xmlns:p14="http://schemas.microsoft.com/office/powerpoint/2010/main" val="4282573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2EE4-7A53-8BEE-CCAB-A5D33809C9AC}"/>
              </a:ext>
            </a:extLst>
          </p:cNvPr>
          <p:cNvSpPr>
            <a:spLocks noGrp="1"/>
          </p:cNvSpPr>
          <p:nvPr>
            <p:ph type="title"/>
          </p:nvPr>
        </p:nvSpPr>
        <p:spPr/>
        <p:txBody>
          <a:bodyPr/>
          <a:lstStyle/>
          <a:p>
            <a:r>
              <a:rPr lang="en-US" sz="9600" b="1" dirty="0">
                <a:solidFill>
                  <a:schemeClr val="bg1"/>
                </a:solidFill>
              </a:rPr>
              <a:t>SERVICE TAX</a:t>
            </a:r>
            <a:endParaRPr lang="en-IN" b="1" dirty="0">
              <a:solidFill>
                <a:schemeClr val="bg1"/>
              </a:solidFill>
            </a:endParaRPr>
          </a:p>
        </p:txBody>
      </p:sp>
      <p:sp>
        <p:nvSpPr>
          <p:cNvPr id="3" name="Content Placeholder 2">
            <a:extLst>
              <a:ext uri="{FF2B5EF4-FFF2-40B4-BE49-F238E27FC236}">
                <a16:creationId xmlns:a16="http://schemas.microsoft.com/office/drawing/2014/main" id="{9F7BB904-5865-5811-D44B-A187C150C7B3}"/>
              </a:ext>
            </a:extLst>
          </p:cNvPr>
          <p:cNvSpPr>
            <a:spLocks noGrp="1"/>
          </p:cNvSpPr>
          <p:nvPr>
            <p:ph idx="1"/>
          </p:nvPr>
        </p:nvSpPr>
        <p:spPr/>
        <p:txBody>
          <a:bodyPr/>
          <a:lstStyle/>
          <a:p>
            <a:r>
              <a:rPr lang="en-US" b="0" i="0" dirty="0">
                <a:solidFill>
                  <a:srgbClr val="202124"/>
                </a:solidFill>
                <a:effectLst/>
                <a:latin typeface="arial" panose="020B0604020202020204" pitchFamily="34" charset="0"/>
              </a:rPr>
              <a:t>Service tax, which started out at a nominal 5%, now stands at </a:t>
            </a:r>
            <a:r>
              <a:rPr lang="en-US" b="1" i="0" dirty="0">
                <a:solidFill>
                  <a:srgbClr val="202124"/>
                </a:solidFill>
                <a:effectLst/>
                <a:latin typeface="arial" panose="020B0604020202020204" pitchFamily="34" charset="0"/>
              </a:rPr>
              <a:t>15%</a:t>
            </a:r>
            <a:r>
              <a:rPr lang="en-US" b="0" i="0" dirty="0">
                <a:solidFill>
                  <a:srgbClr val="202124"/>
                </a:solidFill>
                <a:effectLst/>
                <a:latin typeface="arial" panose="020B0604020202020204" pitchFamily="34" charset="0"/>
              </a:rPr>
              <a:t>. It was increased to 14% for transactions that happened on or after 1 June 2015 and then for transactions that occurred on or after 15 Nov 2015, the new Swachh Bharat </a:t>
            </a:r>
            <a:r>
              <a:rPr lang="en-US" b="0" i="0" dirty="0" err="1">
                <a:solidFill>
                  <a:srgbClr val="202124"/>
                </a:solidFill>
                <a:effectLst/>
                <a:latin typeface="arial" panose="020B0604020202020204" pitchFamily="34" charset="0"/>
              </a:rPr>
              <a:t>Cess</a:t>
            </a:r>
            <a:r>
              <a:rPr lang="en-US" b="0" i="0" dirty="0">
                <a:solidFill>
                  <a:srgbClr val="202124"/>
                </a:solidFill>
                <a:effectLst/>
                <a:latin typeface="arial" panose="020B0604020202020204" pitchFamily="34" charset="0"/>
              </a:rPr>
              <a:t> at 0.5% was also added to the Service Tax.</a:t>
            </a:r>
            <a:endParaRPr lang="en-IN" dirty="0"/>
          </a:p>
        </p:txBody>
      </p:sp>
    </p:spTree>
    <p:extLst>
      <p:ext uri="{BB962C8B-B14F-4D97-AF65-F5344CB8AC3E}">
        <p14:creationId xmlns:p14="http://schemas.microsoft.com/office/powerpoint/2010/main" val="283825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5988-AE96-C4ED-59EF-12D7D59C2406}"/>
              </a:ext>
            </a:extLst>
          </p:cNvPr>
          <p:cNvSpPr>
            <a:spLocks noGrp="1"/>
          </p:cNvSpPr>
          <p:nvPr>
            <p:ph type="title"/>
          </p:nvPr>
        </p:nvSpPr>
        <p:spPr/>
        <p:txBody>
          <a:bodyPr>
            <a:noAutofit/>
          </a:bodyPr>
          <a:lstStyle/>
          <a:p>
            <a:r>
              <a:rPr lang="en-US" sz="6600" b="1" dirty="0">
                <a:solidFill>
                  <a:srgbClr val="FF0000"/>
                </a:solidFill>
              </a:rPr>
              <a:t>SMART TAX COLLECTION</a:t>
            </a:r>
            <a:endParaRPr lang="en-IN" sz="2800" b="1" dirty="0">
              <a:solidFill>
                <a:srgbClr val="FF0000"/>
              </a:solidFill>
            </a:endParaRPr>
          </a:p>
        </p:txBody>
      </p:sp>
      <p:sp>
        <p:nvSpPr>
          <p:cNvPr id="3" name="Content Placeholder 2">
            <a:extLst>
              <a:ext uri="{FF2B5EF4-FFF2-40B4-BE49-F238E27FC236}">
                <a16:creationId xmlns:a16="http://schemas.microsoft.com/office/drawing/2014/main" id="{734F65E5-1E57-C3D9-CEF0-EABF72643820}"/>
              </a:ext>
            </a:extLst>
          </p:cNvPr>
          <p:cNvSpPr>
            <a:spLocks noGrp="1"/>
          </p:cNvSpPr>
          <p:nvPr>
            <p:ph idx="1"/>
          </p:nvPr>
        </p:nvSpPr>
        <p:spPr/>
        <p:txBody>
          <a:bodyPr>
            <a:normAutofit fontScale="92500" lnSpcReduction="10000"/>
          </a:bodyPr>
          <a:lstStyle/>
          <a:p>
            <a:r>
              <a:rPr lang="en-US" dirty="0"/>
              <a:t>SMART TAX COLLECTION IS AN OFFICIAL WEBSITE OF GOVERNMENT AND IS ALSO NOT IN MUCH USE IN NOW A DAYS.</a:t>
            </a:r>
          </a:p>
          <a:p>
            <a:r>
              <a:rPr lang="en-US" dirty="0"/>
              <a:t>WE HAVE MADE THIS WEBSITE TO DO PAYMENTS OF DIFFERENT TYPES OF TAXES IN EASY AND EFFICIENT WAY.</a:t>
            </a:r>
          </a:p>
          <a:p>
            <a:r>
              <a:rPr lang="en-US" dirty="0"/>
              <a:t>THIS SITE IS VERY MUCH USEFUL AS THERE IS NO TENTION OF GOING TO THE CONSUKTANT AND TO GIVE MONEY TO THEM.</a:t>
            </a:r>
          </a:p>
          <a:p>
            <a:r>
              <a:rPr lang="en-US" dirty="0"/>
              <a:t>THIS SITE PROVIDES EASY WAY AND HAD SOLVED THE BUGS OCCURING INBETWEEN THE PROCESS.</a:t>
            </a:r>
          </a:p>
        </p:txBody>
      </p:sp>
    </p:spTree>
    <p:extLst>
      <p:ext uri="{BB962C8B-B14F-4D97-AF65-F5344CB8AC3E}">
        <p14:creationId xmlns:p14="http://schemas.microsoft.com/office/powerpoint/2010/main" val="93203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F70E-B54C-9F03-3E63-BA0859344E25}"/>
              </a:ext>
            </a:extLst>
          </p:cNvPr>
          <p:cNvSpPr>
            <a:spLocks noGrp="1"/>
          </p:cNvSpPr>
          <p:nvPr>
            <p:ph type="title"/>
          </p:nvPr>
        </p:nvSpPr>
        <p:spPr/>
        <p:txBody>
          <a:bodyPr/>
          <a:lstStyle/>
          <a:p>
            <a:r>
              <a:rPr lang="en-US" sz="7200" b="1" i="1" dirty="0">
                <a:solidFill>
                  <a:srgbClr val="FF0000"/>
                </a:solidFill>
              </a:rPr>
              <a:t>SMART TAX COLLECTION</a:t>
            </a:r>
            <a:endParaRPr lang="en-IN" dirty="0"/>
          </a:p>
        </p:txBody>
      </p:sp>
      <p:sp>
        <p:nvSpPr>
          <p:cNvPr id="3" name="Content Placeholder 2">
            <a:extLst>
              <a:ext uri="{FF2B5EF4-FFF2-40B4-BE49-F238E27FC236}">
                <a16:creationId xmlns:a16="http://schemas.microsoft.com/office/drawing/2014/main" id="{DFFC7860-52DF-D26F-0C92-C58941DFF56B}"/>
              </a:ext>
            </a:extLst>
          </p:cNvPr>
          <p:cNvSpPr>
            <a:spLocks noGrp="1"/>
          </p:cNvSpPr>
          <p:nvPr>
            <p:ph idx="1"/>
          </p:nvPr>
        </p:nvSpPr>
        <p:spPr/>
        <p:txBody>
          <a:bodyPr>
            <a:normAutofit fontScale="92500" lnSpcReduction="10000"/>
          </a:bodyPr>
          <a:lstStyle/>
          <a:p>
            <a:r>
              <a:rPr lang="en-US" b="0" i="0" dirty="0">
                <a:effectLst/>
                <a:latin typeface="arial" panose="020B0604020202020204" pitchFamily="34" charset="0"/>
              </a:rPr>
              <a:t>Taxes are crucial because </a:t>
            </a:r>
            <a:r>
              <a:rPr lang="en-US" b="1" i="0" dirty="0">
                <a:effectLst/>
                <a:latin typeface="arial" panose="020B0604020202020204" pitchFamily="34" charset="0"/>
              </a:rPr>
              <a:t>governments collect this money and use it to finance social projects</a:t>
            </a:r>
            <a:r>
              <a:rPr lang="en-US" b="0" i="0" dirty="0">
                <a:effectLst/>
                <a:latin typeface="arial" panose="020B0604020202020204" pitchFamily="34" charset="0"/>
              </a:rPr>
              <a:t>. Without taxes, government contributions to the health sector would be impossible. Taxes go to funding health services such as social healthcare, medical research, social security, etc. </a:t>
            </a:r>
          </a:p>
          <a:p>
            <a:r>
              <a:rPr lang="en-US" b="0" i="0" dirty="0">
                <a:effectLst/>
                <a:latin typeface="arial" panose="020B0604020202020204" pitchFamily="34" charset="0"/>
              </a:rPr>
              <a:t>A revenue service, revenue agency or taxation authority is </a:t>
            </a:r>
            <a:r>
              <a:rPr lang="en-US" b="1" i="0" dirty="0">
                <a:effectLst/>
                <a:latin typeface="arial" panose="020B0604020202020204" pitchFamily="34" charset="0"/>
              </a:rPr>
              <a:t>a government agency responsible for the intake of government revenue, including taxes and sometimes non-tax revenue</a:t>
            </a:r>
            <a:r>
              <a:rPr lang="en-US" b="0" i="0" dirty="0">
                <a:effectLst/>
                <a:latin typeface="arial" panose="020B0604020202020204" pitchFamily="34" charset="0"/>
              </a:rPr>
              <a:t>. Depending on the jurisdiction, revenue services may be charged with tax collection, investigation of tax evasion, or carrying out audits.</a:t>
            </a:r>
          </a:p>
          <a:p>
            <a:pPr marL="0" indent="0">
              <a:buNone/>
            </a:pPr>
            <a:endParaRPr lang="en-US" b="0" i="0" dirty="0">
              <a:effectLst/>
              <a:latin typeface="arial" panose="020B0604020202020204" pitchFamily="34" charset="0"/>
            </a:endParaRPr>
          </a:p>
        </p:txBody>
      </p:sp>
    </p:spTree>
    <p:extLst>
      <p:ext uri="{BB962C8B-B14F-4D97-AF65-F5344CB8AC3E}">
        <p14:creationId xmlns:p14="http://schemas.microsoft.com/office/powerpoint/2010/main" val="3895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EEAD-247F-B966-F6EF-DD93C528023F}"/>
              </a:ext>
            </a:extLst>
          </p:cNvPr>
          <p:cNvSpPr>
            <a:spLocks noGrp="1"/>
          </p:cNvSpPr>
          <p:nvPr>
            <p:ph type="title"/>
          </p:nvPr>
        </p:nvSpPr>
        <p:spPr/>
        <p:txBody>
          <a:bodyPr/>
          <a:lstStyle/>
          <a:p>
            <a:r>
              <a:rPr lang="en-US" sz="8000" b="1" i="1" dirty="0"/>
              <a:t>CREATO_HAKATHON</a:t>
            </a:r>
            <a:endParaRPr lang="en-IN" dirty="0"/>
          </a:p>
        </p:txBody>
      </p:sp>
      <p:sp>
        <p:nvSpPr>
          <p:cNvPr id="3" name="Content Placeholder 2">
            <a:extLst>
              <a:ext uri="{FF2B5EF4-FFF2-40B4-BE49-F238E27FC236}">
                <a16:creationId xmlns:a16="http://schemas.microsoft.com/office/drawing/2014/main" id="{FFDCE09F-3B2F-BB57-7E2B-AD810107C6D4}"/>
              </a:ext>
            </a:extLst>
          </p:cNvPr>
          <p:cNvSpPr>
            <a:spLocks noGrp="1"/>
          </p:cNvSpPr>
          <p:nvPr>
            <p:ph idx="1"/>
          </p:nvPr>
        </p:nvSpPr>
        <p:spPr/>
        <p:txBody>
          <a:bodyPr>
            <a:normAutofit/>
          </a:bodyPr>
          <a:lstStyle/>
          <a:p>
            <a:pPr marL="0" indent="0" algn="ctr">
              <a:buNone/>
            </a:pPr>
            <a:r>
              <a:rPr lang="en-US" sz="2000" b="1" dirty="0">
                <a:solidFill>
                  <a:schemeClr val="bg1"/>
                </a:solidFill>
              </a:rPr>
              <a:t>MENTOR: YASH SUTHAR</a:t>
            </a:r>
          </a:p>
          <a:p>
            <a:pPr marL="0" indent="0">
              <a:buNone/>
            </a:pPr>
            <a:r>
              <a:rPr lang="en-US" sz="2400" b="1" dirty="0">
                <a:solidFill>
                  <a:srgbClr val="FF0000"/>
                </a:solidFill>
              </a:rPr>
              <a:t>                                   </a:t>
            </a:r>
            <a:r>
              <a:rPr lang="en-US" sz="1400" b="1" dirty="0">
                <a:solidFill>
                  <a:srgbClr val="FF0000"/>
                </a:solidFill>
              </a:rPr>
              <a:t>OUR TEAM:</a:t>
            </a:r>
            <a:endParaRPr lang="en-US" sz="2400" b="1" dirty="0">
              <a:solidFill>
                <a:srgbClr val="FF0000"/>
              </a:solidFill>
            </a:endParaRPr>
          </a:p>
          <a:p>
            <a:pPr marL="0" indent="0" algn="ctr">
              <a:buNone/>
            </a:pPr>
            <a:r>
              <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DHRUVIN PATEL</a:t>
            </a:r>
            <a:endParaRPr lang="en-US" sz="9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JAINIL PATEL</a:t>
            </a:r>
            <a:endParaRPr lang="en-US" sz="8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HETANG PATEL</a:t>
            </a:r>
            <a:endParaRPr lang="en-IN" dirty="0"/>
          </a:p>
        </p:txBody>
      </p:sp>
    </p:spTree>
    <p:extLst>
      <p:ext uri="{BB962C8B-B14F-4D97-AF65-F5344CB8AC3E}">
        <p14:creationId xmlns:p14="http://schemas.microsoft.com/office/powerpoint/2010/main" val="215623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634257-D130-C2FC-EEBB-1A73F3E3D0BA}"/>
              </a:ext>
            </a:extLst>
          </p:cNvPr>
          <p:cNvPicPr>
            <a:picLocks noChangeAspect="1"/>
          </p:cNvPicPr>
          <p:nvPr/>
        </p:nvPicPr>
        <p:blipFill>
          <a:blip r:embed="rId2"/>
          <a:stretch>
            <a:fillRect/>
          </a:stretch>
        </p:blipFill>
        <p:spPr>
          <a:xfrm>
            <a:off x="1678150" y="449813"/>
            <a:ext cx="8667750" cy="5753100"/>
          </a:xfrm>
          <a:prstGeom prst="rect">
            <a:avLst/>
          </a:prstGeom>
        </p:spPr>
      </p:pic>
    </p:spTree>
    <p:extLst>
      <p:ext uri="{BB962C8B-B14F-4D97-AF65-F5344CB8AC3E}">
        <p14:creationId xmlns:p14="http://schemas.microsoft.com/office/powerpoint/2010/main" val="254861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512F-E974-85FF-24B8-39A5477D3F27}"/>
              </a:ext>
            </a:extLst>
          </p:cNvPr>
          <p:cNvSpPr>
            <a:spLocks noGrp="1"/>
          </p:cNvSpPr>
          <p:nvPr>
            <p:ph type="title"/>
          </p:nvPr>
        </p:nvSpPr>
        <p:spPr/>
        <p:txBody>
          <a:bodyPr>
            <a:normAutofit/>
          </a:bodyPr>
          <a:lstStyle/>
          <a:p>
            <a:r>
              <a:rPr lang="en-US" sz="7300" b="1" i="1" dirty="0">
                <a:solidFill>
                  <a:srgbClr val="FF0000"/>
                </a:solidFill>
              </a:rPr>
              <a:t>SMART TAX COLLECTION</a:t>
            </a:r>
            <a:endParaRPr lang="en-IN" dirty="0"/>
          </a:p>
        </p:txBody>
      </p:sp>
      <p:sp>
        <p:nvSpPr>
          <p:cNvPr id="3" name="Content Placeholder 2">
            <a:extLst>
              <a:ext uri="{FF2B5EF4-FFF2-40B4-BE49-F238E27FC236}">
                <a16:creationId xmlns:a16="http://schemas.microsoft.com/office/drawing/2014/main" id="{5D2F5534-6112-C16B-78F8-0E36B01145F4}"/>
              </a:ext>
            </a:extLst>
          </p:cNvPr>
          <p:cNvSpPr>
            <a:spLocks noGrp="1"/>
          </p:cNvSpPr>
          <p:nvPr>
            <p:ph idx="1"/>
          </p:nvPr>
        </p:nvSpPr>
        <p:spPr/>
        <p:txBody>
          <a:bodyPr>
            <a:normAutofit fontScale="62500" lnSpcReduction="20000"/>
          </a:bodyPr>
          <a:lstStyle/>
          <a:p>
            <a:pPr algn="l"/>
            <a:r>
              <a:rPr lang="en-US" dirty="0">
                <a:latin typeface="arial" panose="020B0604020202020204" pitchFamily="34" charset="0"/>
              </a:rPr>
              <a:t>T</a:t>
            </a:r>
            <a:r>
              <a:rPr lang="en-US" b="0" i="0" dirty="0">
                <a:effectLst/>
                <a:latin typeface="arial" panose="020B0604020202020204" pitchFamily="34" charset="0"/>
              </a:rPr>
              <a:t>he tax structure includes</a:t>
            </a:r>
            <a:r>
              <a:rPr lang="en-US" sz="3800" b="0" i="0" dirty="0">
                <a:effectLst/>
                <a:latin typeface="arial" panose="020B0604020202020204" pitchFamily="34" charset="0"/>
              </a:rPr>
              <a:t> </a:t>
            </a:r>
            <a:r>
              <a:rPr lang="en-US" sz="3800" b="1" i="0" dirty="0">
                <a:effectLst/>
                <a:latin typeface="arial" panose="020B0604020202020204" pitchFamily="34" charset="0"/>
              </a:rPr>
              <a:t>Direct tax and Indirect taxes</a:t>
            </a:r>
            <a:r>
              <a:rPr lang="en-US" b="0" i="0" dirty="0">
                <a:effectLst/>
                <a:latin typeface="arial" panose="020B0604020202020204" pitchFamily="34" charset="0"/>
              </a:rPr>
              <a:t>. Direct taxes: These are taxes that are levied on an individual and are directly payable to the government. The Central Board of Direct Taxes (CBDT) is responsible for the governance of this tax.</a:t>
            </a:r>
          </a:p>
          <a:p>
            <a:pPr marL="0" indent="0" algn="l">
              <a:buNone/>
            </a:pPr>
            <a:endParaRPr lang="en-US" sz="3800" b="1" i="0" dirty="0">
              <a:solidFill>
                <a:srgbClr val="202124"/>
              </a:solidFill>
              <a:effectLst/>
              <a:latin typeface="arial" panose="020B0604020202020204" pitchFamily="34" charset="0"/>
            </a:endParaRPr>
          </a:p>
          <a:p>
            <a:pPr marL="0" indent="0" algn="l">
              <a:buNone/>
            </a:pPr>
            <a:r>
              <a:rPr lang="en-US" sz="3800" b="1" dirty="0">
                <a:solidFill>
                  <a:srgbClr val="202124"/>
                </a:solidFill>
                <a:latin typeface="arial" panose="020B0604020202020204" pitchFamily="34" charset="0"/>
              </a:rPr>
              <a:t>THREE TYPES OF TAXATION:</a:t>
            </a:r>
            <a:endParaRPr lang="en-US" sz="3800" b="1" i="0" dirty="0">
              <a:solidFill>
                <a:srgbClr val="202124"/>
              </a:solidFill>
              <a:effectLst/>
              <a:latin typeface="arial" panose="020B0604020202020204" pitchFamily="34" charset="0"/>
            </a:endParaRPr>
          </a:p>
          <a:p>
            <a:pPr algn="l"/>
            <a:r>
              <a:rPr lang="en-US" b="0" i="0" dirty="0">
                <a:effectLst/>
                <a:latin typeface="arial" panose="020B0604020202020204" pitchFamily="34" charset="0"/>
              </a:rPr>
              <a:t>progressive tax—A tax that takes a larger percentage of income from high-income groups than from low-income groups. proportional tax—A tax that takes the same percentage of income from all income groups. regressive tax—A tax that takes a larger percentage of income from low-income groups than from high-income groups.</a:t>
            </a:r>
          </a:p>
          <a:p>
            <a:pPr marL="0" indent="0">
              <a:buNone/>
            </a:pPr>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3528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DDBD-4E72-72AA-AE40-0CA54A934A11}"/>
              </a:ext>
            </a:extLst>
          </p:cNvPr>
          <p:cNvSpPr>
            <a:spLocks noGrp="1"/>
          </p:cNvSpPr>
          <p:nvPr>
            <p:ph type="title"/>
          </p:nvPr>
        </p:nvSpPr>
        <p:spPr/>
        <p:txBody>
          <a:bodyPr/>
          <a:lstStyle/>
          <a:p>
            <a:r>
              <a:rPr lang="en-US" sz="8800" b="1" i="0" dirty="0">
                <a:solidFill>
                  <a:srgbClr val="FF0000"/>
                </a:solidFill>
                <a:effectLst/>
                <a:latin typeface="arial" panose="020B0604020202020204" pitchFamily="34" charset="0"/>
              </a:rPr>
              <a:t>Direct tax</a:t>
            </a:r>
            <a:endParaRPr lang="en-IN" dirty="0">
              <a:solidFill>
                <a:srgbClr val="FF0000"/>
              </a:solidFill>
            </a:endParaRPr>
          </a:p>
        </p:txBody>
      </p:sp>
      <p:sp>
        <p:nvSpPr>
          <p:cNvPr id="3" name="Content Placeholder 2">
            <a:extLst>
              <a:ext uri="{FF2B5EF4-FFF2-40B4-BE49-F238E27FC236}">
                <a16:creationId xmlns:a16="http://schemas.microsoft.com/office/drawing/2014/main" id="{372AA1D1-5B7D-9B3F-FDE9-BF5E6587333F}"/>
              </a:ext>
            </a:extLst>
          </p:cNvPr>
          <p:cNvSpPr>
            <a:spLocks noGrp="1"/>
          </p:cNvSpPr>
          <p:nvPr>
            <p:ph idx="1"/>
          </p:nvPr>
        </p:nvSpPr>
        <p:spPr/>
        <p:txBody>
          <a:bodyPr/>
          <a:lstStyle/>
          <a:p>
            <a:r>
              <a:rPr lang="en-US" dirty="0"/>
              <a:t>Income Tax</a:t>
            </a:r>
          </a:p>
          <a:p>
            <a:r>
              <a:rPr lang="en-US" dirty="0"/>
              <a:t> Capital Gain Tax</a:t>
            </a:r>
          </a:p>
          <a:p>
            <a:r>
              <a:rPr lang="en-US" dirty="0"/>
              <a:t> Security Transaction Tax </a:t>
            </a:r>
          </a:p>
        </p:txBody>
      </p:sp>
    </p:spTree>
    <p:extLst>
      <p:ext uri="{BB962C8B-B14F-4D97-AF65-F5344CB8AC3E}">
        <p14:creationId xmlns:p14="http://schemas.microsoft.com/office/powerpoint/2010/main" val="21625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CFED-CD90-285D-6ECA-A3EBE7D0E170}"/>
              </a:ext>
            </a:extLst>
          </p:cNvPr>
          <p:cNvSpPr>
            <a:spLocks noGrp="1"/>
          </p:cNvSpPr>
          <p:nvPr>
            <p:ph type="title"/>
          </p:nvPr>
        </p:nvSpPr>
        <p:spPr>
          <a:xfrm>
            <a:off x="1141413" y="770917"/>
            <a:ext cx="9905998" cy="1478570"/>
          </a:xfrm>
        </p:spPr>
        <p:txBody>
          <a:bodyPr>
            <a:normAutofit fontScale="90000"/>
          </a:bodyPr>
          <a:lstStyle/>
          <a:p>
            <a:r>
              <a:rPr lang="en-US" sz="10700" b="1" dirty="0">
                <a:solidFill>
                  <a:schemeClr val="bg1"/>
                </a:solidFill>
              </a:rPr>
              <a:t>Income Tax</a:t>
            </a:r>
            <a:endParaRPr lang="en-IN" b="1" dirty="0">
              <a:solidFill>
                <a:schemeClr val="bg1"/>
              </a:solidFill>
            </a:endParaRPr>
          </a:p>
        </p:txBody>
      </p:sp>
      <p:sp>
        <p:nvSpPr>
          <p:cNvPr id="3" name="Content Placeholder 2">
            <a:extLst>
              <a:ext uri="{FF2B5EF4-FFF2-40B4-BE49-F238E27FC236}">
                <a16:creationId xmlns:a16="http://schemas.microsoft.com/office/drawing/2014/main" id="{42630CB0-E030-2166-53AD-0C7E0D090EC1}"/>
              </a:ext>
            </a:extLst>
          </p:cNvPr>
          <p:cNvSpPr>
            <a:spLocks noGrp="1"/>
          </p:cNvSpPr>
          <p:nvPr>
            <p:ph idx="1"/>
          </p:nvPr>
        </p:nvSpPr>
        <p:spPr/>
        <p:txBody>
          <a:bodyPr>
            <a:normAutofit fontScale="85000" lnSpcReduction="10000"/>
          </a:bodyPr>
          <a:lstStyle/>
          <a:p>
            <a:r>
              <a:rPr lang="en-US" b="0" i="0" dirty="0">
                <a:effectLst/>
                <a:latin typeface="arial" panose="020B0604020202020204" pitchFamily="34" charset="0"/>
              </a:rPr>
              <a:t>Income tax is </a:t>
            </a:r>
            <a:r>
              <a:rPr lang="en-US" b="1" i="0" dirty="0">
                <a:solidFill>
                  <a:srgbClr val="202124"/>
                </a:solidFill>
                <a:effectLst/>
                <a:latin typeface="arial" panose="020B0604020202020204" pitchFamily="34" charset="0"/>
              </a:rPr>
              <a:t>a type of tax governments impose on income generated by businesses and individuals within their jurisdiction</a:t>
            </a:r>
            <a:r>
              <a:rPr lang="en-US" b="0" i="0" dirty="0">
                <a:effectLst/>
                <a:latin typeface="arial" panose="020B0604020202020204" pitchFamily="34" charset="0"/>
              </a:rPr>
              <a:t>. Income tax is used to fund public services, pay government obligations, and provide goods for citizens.</a:t>
            </a:r>
          </a:p>
          <a:p>
            <a:r>
              <a:rPr lang="en-US" b="0" i="0" dirty="0">
                <a:effectLst/>
                <a:latin typeface="arial" panose="020B0604020202020204" pitchFamily="34" charset="0"/>
              </a:rPr>
              <a:t>If your income is below </a:t>
            </a:r>
            <a:r>
              <a:rPr lang="en-US" b="1" i="0" dirty="0">
                <a:solidFill>
                  <a:srgbClr val="202124"/>
                </a:solidFill>
                <a:effectLst/>
                <a:latin typeface="arial" panose="020B0604020202020204" pitchFamily="34" charset="0"/>
              </a:rPr>
              <a:t>₹2.5 lakh</a:t>
            </a:r>
            <a:r>
              <a:rPr lang="en-US" b="0" i="0" dirty="0">
                <a:effectLst/>
                <a:latin typeface="arial" panose="020B0604020202020204" pitchFamily="34" charset="0"/>
              </a:rPr>
              <a:t>, you do not have to file Income Tax Returns (ITR).</a:t>
            </a:r>
          </a:p>
          <a:p>
            <a:r>
              <a:rPr lang="en-US" b="0" i="0" dirty="0">
                <a:effectLst/>
                <a:latin typeface="arial" panose="020B0604020202020204" pitchFamily="34" charset="0"/>
              </a:rPr>
              <a:t>Introduction​ The concept of TDS was introduced with an aim to </a:t>
            </a:r>
            <a:r>
              <a:rPr lang="en-US" b="1" i="0" dirty="0">
                <a:solidFill>
                  <a:srgbClr val="202124"/>
                </a:solidFill>
                <a:effectLst/>
                <a:latin typeface="arial" panose="020B0604020202020204" pitchFamily="34" charset="0"/>
              </a:rPr>
              <a:t>collect tax from the very source of income</a:t>
            </a:r>
            <a:r>
              <a:rPr lang="en-US" b="0" i="0" dirty="0">
                <a:effectLst/>
                <a:latin typeface="arial" panose="020B0604020202020204" pitchFamily="34" charset="0"/>
              </a:rPr>
              <a:t>. As per this concept, a person who is liable to make payment of specified nature to any other person shall deduct tax at source and remit the same into the account of the Central Government</a:t>
            </a:r>
            <a:r>
              <a:rPr lang="en-US" b="0" i="0" dirty="0">
                <a:solidFill>
                  <a:srgbClr val="202124"/>
                </a:solidFill>
                <a:effectLst/>
                <a:latin typeface="arial" panose="020B0604020202020204" pitchFamily="34" charset="0"/>
              </a:rPr>
              <a:t>.</a:t>
            </a:r>
          </a:p>
          <a:p>
            <a:pPr marL="0" indent="0" algn="l">
              <a:buNone/>
            </a:pPr>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54771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56-BAF0-09BB-AA88-D2F3C042D5C1}"/>
              </a:ext>
            </a:extLst>
          </p:cNvPr>
          <p:cNvSpPr>
            <a:spLocks noGrp="1"/>
          </p:cNvSpPr>
          <p:nvPr>
            <p:ph type="title"/>
          </p:nvPr>
        </p:nvSpPr>
        <p:spPr/>
        <p:txBody>
          <a:bodyPr/>
          <a:lstStyle/>
          <a:p>
            <a:r>
              <a:rPr lang="en-US" sz="9600" b="1" dirty="0">
                <a:solidFill>
                  <a:schemeClr val="bg1"/>
                </a:solidFill>
              </a:rPr>
              <a:t>Income Tax</a:t>
            </a:r>
            <a:endParaRPr lang="en-IN" b="1" dirty="0"/>
          </a:p>
        </p:txBody>
      </p:sp>
      <p:sp>
        <p:nvSpPr>
          <p:cNvPr id="3" name="Content Placeholder 2">
            <a:extLst>
              <a:ext uri="{FF2B5EF4-FFF2-40B4-BE49-F238E27FC236}">
                <a16:creationId xmlns:a16="http://schemas.microsoft.com/office/drawing/2014/main" id="{885B4DFF-7B70-9279-95CB-983607B9F729}"/>
              </a:ext>
            </a:extLst>
          </p:cNvPr>
          <p:cNvSpPr>
            <a:spLocks noGrp="1"/>
          </p:cNvSpPr>
          <p:nvPr>
            <p:ph idx="1"/>
          </p:nvPr>
        </p:nvSpPr>
        <p:spPr/>
        <p:txBody>
          <a:bodyPr/>
          <a:lstStyle/>
          <a:p>
            <a:r>
              <a:rPr lang="en-US" b="1" i="0" dirty="0">
                <a:solidFill>
                  <a:srgbClr val="202124"/>
                </a:solidFill>
                <a:effectLst/>
                <a:latin typeface="arial" panose="020B0604020202020204" pitchFamily="34" charset="0"/>
              </a:rPr>
              <a:t>WHAT HAPPENS IF YOU DON’T PAY TAX:</a:t>
            </a:r>
          </a:p>
          <a:p>
            <a:r>
              <a:rPr lang="en-US" b="1" i="0" dirty="0">
                <a:solidFill>
                  <a:srgbClr val="202124"/>
                </a:solidFill>
                <a:effectLst/>
                <a:latin typeface="arial" panose="020B0604020202020204" pitchFamily="34" charset="0"/>
              </a:rPr>
              <a:t>The tax department levies heavy fines on individuals who do not file and pay their taxes</a:t>
            </a:r>
            <a:r>
              <a:rPr lang="en-US" b="0" i="0" dirty="0">
                <a:effectLst/>
                <a:latin typeface="arial" panose="020B0604020202020204" pitchFamily="34" charset="0"/>
              </a:rPr>
              <a:t>. As per section 234F, a fine of Rs. 10,000 will be levied for failing to file tax returns, which is quite a heavy price to pay for an average person.</a:t>
            </a:r>
            <a:endParaRPr lang="en-IN" dirty="0"/>
          </a:p>
        </p:txBody>
      </p:sp>
    </p:spTree>
    <p:extLst>
      <p:ext uri="{BB962C8B-B14F-4D97-AF65-F5344CB8AC3E}">
        <p14:creationId xmlns:p14="http://schemas.microsoft.com/office/powerpoint/2010/main" val="63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054D-5335-7A48-9E59-ADC08EB9A8B7}"/>
              </a:ext>
            </a:extLst>
          </p:cNvPr>
          <p:cNvSpPr>
            <a:spLocks noGrp="1"/>
          </p:cNvSpPr>
          <p:nvPr>
            <p:ph type="title"/>
          </p:nvPr>
        </p:nvSpPr>
        <p:spPr/>
        <p:txBody>
          <a:bodyPr>
            <a:normAutofit fontScale="90000"/>
          </a:bodyPr>
          <a:lstStyle/>
          <a:p>
            <a:r>
              <a:rPr lang="en-US" sz="11500" b="1" dirty="0">
                <a:solidFill>
                  <a:schemeClr val="bg1"/>
                </a:solidFill>
              </a:rPr>
              <a:t>Income Tax</a:t>
            </a:r>
            <a:endParaRPr lang="en-IN" b="1" dirty="0"/>
          </a:p>
        </p:txBody>
      </p:sp>
      <p:sp>
        <p:nvSpPr>
          <p:cNvPr id="3" name="Content Placeholder 2">
            <a:extLst>
              <a:ext uri="{FF2B5EF4-FFF2-40B4-BE49-F238E27FC236}">
                <a16:creationId xmlns:a16="http://schemas.microsoft.com/office/drawing/2014/main" id="{625AFB23-6327-7D07-2A58-1773AC40AC94}"/>
              </a:ext>
            </a:extLst>
          </p:cNvPr>
          <p:cNvSpPr>
            <a:spLocks noGrp="1"/>
          </p:cNvSpPr>
          <p:nvPr>
            <p:ph idx="1"/>
          </p:nvPr>
        </p:nvSpPr>
        <p:spPr/>
        <p:txBody>
          <a:bodyPr>
            <a:normAutofit fontScale="92500" lnSpcReduction="10000"/>
          </a:bodyPr>
          <a:lstStyle/>
          <a:p>
            <a:pPr algn="l"/>
            <a:r>
              <a:rPr lang="en-US" b="1" i="0" dirty="0">
                <a:solidFill>
                  <a:srgbClr val="202124"/>
                </a:solidFill>
                <a:effectLst/>
                <a:latin typeface="arial" panose="020B0604020202020204" pitchFamily="34" charset="0"/>
              </a:rPr>
              <a:t>How do I calculate and file ITR?</a:t>
            </a:r>
          </a:p>
          <a:p>
            <a:pPr algn="l">
              <a:buFont typeface="+mj-lt"/>
              <a:buAutoNum type="arabicPeriod"/>
            </a:pPr>
            <a:r>
              <a:rPr lang="en-US" b="0" i="0" dirty="0">
                <a:effectLst/>
                <a:latin typeface="arial" panose="020B0604020202020204" pitchFamily="34" charset="0"/>
              </a:rPr>
              <a:t>Step 1: Calculation of Income and Tax.</a:t>
            </a:r>
          </a:p>
          <a:p>
            <a:pPr algn="l">
              <a:buFont typeface="+mj-lt"/>
              <a:buAutoNum type="arabicPeriod"/>
            </a:pPr>
            <a:r>
              <a:rPr lang="en-US" b="0" i="0" dirty="0">
                <a:effectLst/>
                <a:latin typeface="arial" panose="020B0604020202020204" pitchFamily="34" charset="0"/>
              </a:rPr>
              <a:t>Step 2: Tax Deducted at Source (TDS) Certificates and Form 26AS.</a:t>
            </a:r>
          </a:p>
          <a:p>
            <a:pPr algn="l">
              <a:buFont typeface="+mj-lt"/>
              <a:buAutoNum type="arabicPeriod"/>
            </a:pPr>
            <a:r>
              <a:rPr lang="en-US" b="0" i="0" dirty="0">
                <a:effectLst/>
                <a:latin typeface="arial" panose="020B0604020202020204" pitchFamily="34" charset="0"/>
              </a:rPr>
              <a:t>Step 3: Choose the right Income Tax Form.</a:t>
            </a:r>
          </a:p>
          <a:p>
            <a:pPr algn="l">
              <a:buFont typeface="+mj-lt"/>
              <a:buAutoNum type="arabicPeriod"/>
            </a:pPr>
            <a:r>
              <a:rPr lang="en-US" b="0" i="0" dirty="0">
                <a:effectLst/>
                <a:latin typeface="arial" panose="020B0604020202020204" pitchFamily="34" charset="0"/>
              </a:rPr>
              <a:t>Step 4: Download ITR utility from Income Tax Portal.</a:t>
            </a:r>
          </a:p>
          <a:p>
            <a:pPr algn="l">
              <a:buFont typeface="+mj-lt"/>
              <a:buAutoNum type="arabicPeriod"/>
            </a:pPr>
            <a:r>
              <a:rPr lang="en-US" b="0" i="0" dirty="0">
                <a:effectLst/>
                <a:latin typeface="arial" panose="020B0604020202020204" pitchFamily="34" charset="0"/>
              </a:rPr>
              <a:t>Step 5: Fill in your details in the Downloaded File.</a:t>
            </a:r>
          </a:p>
          <a:p>
            <a:pPr algn="l">
              <a:buFont typeface="+mj-lt"/>
              <a:buAutoNum type="arabicPeriod"/>
            </a:pPr>
            <a:r>
              <a:rPr lang="en-US" b="0" i="0" dirty="0">
                <a:effectLst/>
                <a:latin typeface="arial" panose="020B0604020202020204" pitchFamily="34" charset="0"/>
              </a:rPr>
              <a:t>Step 6: Validate the Information Entered.</a:t>
            </a:r>
          </a:p>
          <a:p>
            <a:endParaRPr lang="en-IN" dirty="0"/>
          </a:p>
        </p:txBody>
      </p:sp>
    </p:spTree>
    <p:extLst>
      <p:ext uri="{BB962C8B-B14F-4D97-AF65-F5344CB8AC3E}">
        <p14:creationId xmlns:p14="http://schemas.microsoft.com/office/powerpoint/2010/main" val="65848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F963-CE21-E170-0A21-7AC713E0343C}"/>
              </a:ext>
            </a:extLst>
          </p:cNvPr>
          <p:cNvSpPr>
            <a:spLocks noGrp="1"/>
          </p:cNvSpPr>
          <p:nvPr>
            <p:ph type="title"/>
          </p:nvPr>
        </p:nvSpPr>
        <p:spPr/>
        <p:txBody>
          <a:bodyPr/>
          <a:lstStyle/>
          <a:p>
            <a:r>
              <a:rPr lang="en-US" sz="9600" b="1" dirty="0">
                <a:solidFill>
                  <a:schemeClr val="bg1"/>
                </a:solidFill>
              </a:rPr>
              <a:t>Income Tax</a:t>
            </a:r>
            <a:endParaRPr lang="en-IN" b="1" dirty="0"/>
          </a:p>
        </p:txBody>
      </p:sp>
      <p:sp>
        <p:nvSpPr>
          <p:cNvPr id="3" name="Content Placeholder 2">
            <a:extLst>
              <a:ext uri="{FF2B5EF4-FFF2-40B4-BE49-F238E27FC236}">
                <a16:creationId xmlns:a16="http://schemas.microsoft.com/office/drawing/2014/main" id="{8283521F-2E08-1675-EA2B-60C3F93C4BEB}"/>
              </a:ext>
            </a:extLst>
          </p:cNvPr>
          <p:cNvSpPr>
            <a:spLocks noGrp="1"/>
          </p:cNvSpPr>
          <p:nvPr>
            <p:ph idx="1"/>
          </p:nvPr>
        </p:nvSpPr>
        <p:spPr/>
        <p:txBody>
          <a:bodyPr>
            <a:normAutofit lnSpcReduction="10000"/>
          </a:bodyPr>
          <a:lstStyle/>
          <a:p>
            <a:pPr algn="l"/>
            <a:r>
              <a:rPr lang="en-US" b="1" i="0" dirty="0">
                <a:solidFill>
                  <a:srgbClr val="202124"/>
                </a:solidFill>
                <a:effectLst/>
                <a:latin typeface="arial" panose="020B0604020202020204" pitchFamily="34" charset="0"/>
              </a:rPr>
              <a:t>How to Save Income Tax?</a:t>
            </a:r>
            <a:endParaRPr lang="en-US" b="0" i="0" dirty="0">
              <a:solidFill>
                <a:srgbClr val="202124"/>
              </a:solidFill>
              <a:effectLst/>
              <a:latin typeface="arial" panose="020B0604020202020204" pitchFamily="34" charset="0"/>
            </a:endParaRPr>
          </a:p>
          <a:p>
            <a:pPr algn="l">
              <a:buFont typeface="+mj-lt"/>
              <a:buAutoNum type="arabicPeriod"/>
            </a:pPr>
            <a:r>
              <a:rPr lang="en-US" b="0" i="0" dirty="0">
                <a:effectLst/>
                <a:latin typeface="arial" panose="020B0604020202020204" pitchFamily="34" charset="0"/>
              </a:rPr>
              <a:t>Tax Saving Investment Options under Section 80C: The premiums paid on life insurance policies are eligible for deduction from taxable income under Section 80C resulting in tax saving. ...</a:t>
            </a:r>
          </a:p>
          <a:p>
            <a:pPr algn="l">
              <a:buFont typeface="+mj-lt"/>
              <a:buAutoNum type="arabicPeriod"/>
            </a:pPr>
            <a:r>
              <a:rPr lang="en-US" b="0" i="0" dirty="0">
                <a:effectLst/>
                <a:latin typeface="arial" panose="020B0604020202020204" pitchFamily="34" charset="0"/>
              </a:rPr>
              <a:t>By insuring your and yours loved one's health: ...</a:t>
            </a:r>
          </a:p>
          <a:p>
            <a:pPr algn="l">
              <a:buFont typeface="+mj-lt"/>
              <a:buAutoNum type="arabicPeriod"/>
            </a:pPr>
            <a:r>
              <a:rPr lang="en-US" b="0" i="0" dirty="0">
                <a:effectLst/>
                <a:latin typeface="arial" panose="020B0604020202020204" pitchFamily="34" charset="0"/>
              </a:rPr>
              <a:t>By submitting rent receipts: ...</a:t>
            </a:r>
          </a:p>
          <a:p>
            <a:pPr algn="l">
              <a:buFont typeface="+mj-lt"/>
              <a:buAutoNum type="arabicPeriod"/>
            </a:pPr>
            <a:r>
              <a:rPr lang="en-US" b="0" i="0" dirty="0">
                <a:effectLst/>
                <a:latin typeface="arial" panose="020B0604020202020204" pitchFamily="34" charset="0"/>
              </a:rPr>
              <a:t>By making a charitable donation:</a:t>
            </a:r>
          </a:p>
          <a:p>
            <a:endParaRPr lang="en-IN" dirty="0"/>
          </a:p>
        </p:txBody>
      </p:sp>
    </p:spTree>
    <p:extLst>
      <p:ext uri="{BB962C8B-B14F-4D97-AF65-F5344CB8AC3E}">
        <p14:creationId xmlns:p14="http://schemas.microsoft.com/office/powerpoint/2010/main" val="606973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128</TotalTime>
  <Words>2252</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Calibri</vt:lpstr>
      <vt:lpstr>Google Sans</vt:lpstr>
      <vt:lpstr>Inter</vt:lpstr>
      <vt:lpstr>Open Sans</vt:lpstr>
      <vt:lpstr>SourceSansPro</vt:lpstr>
      <vt:lpstr>Tw Cen MT</vt:lpstr>
      <vt:lpstr>Circuit</vt:lpstr>
      <vt:lpstr>PARUL POLYTECHNIC INSTITUTE </vt:lpstr>
      <vt:lpstr>PROJETCT INTRODUCTION:</vt:lpstr>
      <vt:lpstr>SMART TAX COLLECTION</vt:lpstr>
      <vt:lpstr>SMART TAX COLLECTION</vt:lpstr>
      <vt:lpstr>Direct tax</vt:lpstr>
      <vt:lpstr>Income Tax</vt:lpstr>
      <vt:lpstr>Income Tax</vt:lpstr>
      <vt:lpstr>Income Tax</vt:lpstr>
      <vt:lpstr>Income Tax</vt:lpstr>
      <vt:lpstr>Capital Gain Tax</vt:lpstr>
      <vt:lpstr>Capital Gain Tax</vt:lpstr>
      <vt:lpstr>Capital Gain Tax</vt:lpstr>
      <vt:lpstr>Capital Gain Tax</vt:lpstr>
      <vt:lpstr>Security Transaction Tax</vt:lpstr>
      <vt:lpstr>Security Transaction Tax</vt:lpstr>
      <vt:lpstr>Security Transaction Tax</vt:lpstr>
      <vt:lpstr>Security Transaction Tax</vt:lpstr>
      <vt:lpstr>Security Transaction Tax</vt:lpstr>
      <vt:lpstr>Indirect Tax</vt:lpstr>
      <vt:lpstr>CUSTOM DUTY AND OCTROI</vt:lpstr>
      <vt:lpstr>CUSTOM DUTY AND OCTROI</vt:lpstr>
      <vt:lpstr>CUSTOM DUTY AND OCTROI</vt:lpstr>
      <vt:lpstr>Sales Tax</vt:lpstr>
      <vt:lpstr>SALES TAX</vt:lpstr>
      <vt:lpstr>SALES TAX</vt:lpstr>
      <vt:lpstr>Service Tax</vt:lpstr>
      <vt:lpstr>SERVICE TAX</vt:lpstr>
      <vt:lpstr>SERVICE TAX</vt:lpstr>
      <vt:lpstr>SMART TAX COLLECTION</vt:lpstr>
      <vt:lpstr>CREATO_HAKATHON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PARUL POLYTECHNIC INSTITUTE </dc:title>
  <dc:creator>Hetang Patel</dc:creator>
  <cp:lastModifiedBy>Hetang Patel</cp:lastModifiedBy>
  <cp:revision>3</cp:revision>
  <dcterms:created xsi:type="dcterms:W3CDTF">2023-03-22T12:15:47Z</dcterms:created>
  <dcterms:modified xsi:type="dcterms:W3CDTF">2023-03-23T13:11:00Z</dcterms:modified>
</cp:coreProperties>
</file>