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78" r:id="rId5"/>
    <p:sldId id="279" r:id="rId6"/>
    <p:sldId id="280"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1" r:id="rId35"/>
    <p:sldId id="310" r:id="rId36"/>
    <p:sldId id="281"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6" autoAdjust="0"/>
    <p:restoredTop sz="94619" autoAdjust="0"/>
  </p:normalViewPr>
  <p:slideViewPr>
    <p:cSldViewPr snapToGrid="0">
      <p:cViewPr varScale="1">
        <p:scale>
          <a:sx n="48" d="100"/>
          <a:sy n="48" d="100"/>
        </p:scale>
        <p:origin x="78"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Brendan_Eich"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what-happens-inside-javascript-eng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ngimg.com/download/38110"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058217"/>
          </a:xfrm>
        </p:spPr>
        <p:txBody>
          <a:bodyPr>
            <a:normAutofit/>
          </a:bodyPr>
          <a:lstStyle/>
          <a:p>
            <a:pPr algn="l"/>
            <a:r>
              <a:rPr lang="en-US" sz="4000" dirty="0"/>
              <a:t>Learn JavaScript</a:t>
            </a:r>
            <a:br>
              <a:rPr lang="en-US" sz="4000" dirty="0"/>
            </a:br>
            <a:r>
              <a:rPr lang="en-US" sz="2000" dirty="0"/>
              <a:t>Introduction to JavaScript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endParaRPr lang="en-US" sz="2300" dirty="0"/>
          </a:p>
          <a:p>
            <a:pPr algn="l"/>
            <a:r>
              <a:rPr lang="en-US" dirty="0" err="1"/>
              <a:t>Nagaraju</a:t>
            </a:r>
            <a:r>
              <a:rPr lang="en-US" dirty="0"/>
              <a:t> Katta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C8A2-9950-41D4-AB6D-19E848C0B24B}"/>
              </a:ext>
            </a:extLst>
          </p:cNvPr>
          <p:cNvSpPr>
            <a:spLocks noGrp="1"/>
          </p:cNvSpPr>
          <p:nvPr>
            <p:ph type="title"/>
          </p:nvPr>
        </p:nvSpPr>
        <p:spPr/>
        <p:txBody>
          <a:bodyPr/>
          <a:lstStyle/>
          <a:p>
            <a:r>
              <a:rPr lang="en-US" dirty="0"/>
              <a:t>JavaScript History</a:t>
            </a:r>
            <a:endParaRPr lang="en-IN" dirty="0"/>
          </a:p>
        </p:txBody>
      </p:sp>
      <p:sp>
        <p:nvSpPr>
          <p:cNvPr id="3" name="Content Placeholder 2">
            <a:extLst>
              <a:ext uri="{FF2B5EF4-FFF2-40B4-BE49-F238E27FC236}">
                <a16:creationId xmlns:a16="http://schemas.microsoft.com/office/drawing/2014/main" id="{22A91EF9-2B0A-43C4-9CF4-9BD8AE469E5D}"/>
              </a:ext>
            </a:extLst>
          </p:cNvPr>
          <p:cNvSpPr>
            <a:spLocks noGrp="1"/>
          </p:cNvSpPr>
          <p:nvPr>
            <p:ph sz="half" idx="1"/>
          </p:nvPr>
        </p:nvSpPr>
        <p:spPr>
          <a:xfrm>
            <a:off x="913795" y="2076450"/>
            <a:ext cx="4856841" cy="4044131"/>
          </a:xfrm>
        </p:spPr>
        <p:txBody>
          <a:bodyPr>
            <a:normAutofit lnSpcReduction="10000"/>
          </a:bodyPr>
          <a:lstStyle/>
          <a:p>
            <a:r>
              <a:rPr lang="en-US" dirty="0"/>
              <a:t>In 1995, JavaScript was created by a Netscape developer named </a:t>
            </a:r>
            <a:r>
              <a:rPr lang="en-US" dirty="0" err="1"/>
              <a:t>Bredan</a:t>
            </a:r>
            <a:r>
              <a:rPr lang="en-US" dirty="0"/>
              <a:t> </a:t>
            </a:r>
            <a:r>
              <a:rPr lang="en-US" dirty="0" err="1"/>
              <a:t>Eich</a:t>
            </a:r>
            <a:r>
              <a:rPr lang="en-US" dirty="0"/>
              <a:t>. First, it was called Mocha. Later, it was renamed </a:t>
            </a:r>
            <a:r>
              <a:rPr lang="en-US" dirty="0" err="1"/>
              <a:t>LiveScript</a:t>
            </a:r>
            <a:endParaRPr lang="en-US" dirty="0"/>
          </a:p>
          <a:p>
            <a:r>
              <a:rPr lang="en-US" dirty="0"/>
              <a:t>Netscape decided to change </a:t>
            </a:r>
            <a:r>
              <a:rPr lang="en-US" dirty="0" err="1"/>
              <a:t>LiveScript</a:t>
            </a:r>
            <a:r>
              <a:rPr lang="en-US" dirty="0"/>
              <a:t> to JavaScript to leverage Java’s fame, which was popular at that time</a:t>
            </a:r>
          </a:p>
          <a:p>
            <a:r>
              <a:rPr lang="en-US" dirty="0"/>
              <a:t>In 1997, JavaScript 1.1 was submitted to the ECMA as a proposal</a:t>
            </a:r>
          </a:p>
          <a:p>
            <a:endParaRPr lang="en-IN" dirty="0"/>
          </a:p>
        </p:txBody>
      </p:sp>
      <p:pic>
        <p:nvPicPr>
          <p:cNvPr id="6" name="Content Placeholder 5">
            <a:extLst>
              <a:ext uri="{FF2B5EF4-FFF2-40B4-BE49-F238E27FC236}">
                <a16:creationId xmlns:a16="http://schemas.microsoft.com/office/drawing/2014/main" id="{1897A79C-2812-4F96-9E2E-9396247A912A}"/>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7027862" y="2076450"/>
            <a:ext cx="3622675" cy="3622675"/>
          </a:xfrm>
        </p:spPr>
      </p:pic>
    </p:spTree>
    <p:extLst>
      <p:ext uri="{BB962C8B-B14F-4D97-AF65-F5344CB8AC3E}">
        <p14:creationId xmlns:p14="http://schemas.microsoft.com/office/powerpoint/2010/main" val="358750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640BD1-8080-4D45-95F6-D67C46133E0E}"/>
              </a:ext>
            </a:extLst>
          </p:cNvPr>
          <p:cNvSpPr>
            <a:spLocks noGrp="1"/>
          </p:cNvSpPr>
          <p:nvPr>
            <p:ph type="title"/>
          </p:nvPr>
        </p:nvSpPr>
        <p:spPr/>
        <p:txBody>
          <a:bodyPr/>
          <a:lstStyle/>
          <a:p>
            <a:r>
              <a:rPr lang="en-US" dirty="0"/>
              <a:t>JavaScript consists of three main parts</a:t>
            </a:r>
            <a:endParaRPr lang="en-IN" dirty="0"/>
          </a:p>
        </p:txBody>
      </p:sp>
      <p:sp>
        <p:nvSpPr>
          <p:cNvPr id="8" name="Content Placeholder 7">
            <a:extLst>
              <a:ext uri="{FF2B5EF4-FFF2-40B4-BE49-F238E27FC236}">
                <a16:creationId xmlns:a16="http://schemas.microsoft.com/office/drawing/2014/main" id="{E1652523-B7C6-4A5B-B53C-9E5E8F6D03B7}"/>
              </a:ext>
            </a:extLst>
          </p:cNvPr>
          <p:cNvSpPr>
            <a:spLocks noGrp="1"/>
          </p:cNvSpPr>
          <p:nvPr>
            <p:ph idx="1"/>
          </p:nvPr>
        </p:nvSpPr>
        <p:spPr/>
        <p:txBody>
          <a:bodyPr/>
          <a:lstStyle/>
          <a:p>
            <a:r>
              <a:rPr lang="en-US" dirty="0"/>
              <a:t>ECMAScript provides the core functionality.</a:t>
            </a:r>
          </a:p>
          <a:p>
            <a:r>
              <a:rPr lang="en-US" dirty="0"/>
              <a:t>The Document Object Model ( DOM ) provides interfaces for interacting with elements in the web pages</a:t>
            </a:r>
          </a:p>
          <a:p>
            <a:r>
              <a:rPr lang="en-US" dirty="0"/>
              <a:t>The Browser Object Model ( BOM ) provides the browser API for interacting with the web browser</a:t>
            </a:r>
            <a:endParaRPr lang="en-IN" dirty="0"/>
          </a:p>
        </p:txBody>
      </p:sp>
    </p:spTree>
    <p:extLst>
      <p:ext uri="{BB962C8B-B14F-4D97-AF65-F5344CB8AC3E}">
        <p14:creationId xmlns:p14="http://schemas.microsoft.com/office/powerpoint/2010/main" val="290432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DEA9-8096-4657-AAC1-201A0CF61E64}"/>
              </a:ext>
            </a:extLst>
          </p:cNvPr>
          <p:cNvSpPr>
            <a:spLocks noGrp="1"/>
          </p:cNvSpPr>
          <p:nvPr>
            <p:ph type="title"/>
          </p:nvPr>
        </p:nvSpPr>
        <p:spPr/>
        <p:txBody>
          <a:bodyPr/>
          <a:lstStyle/>
          <a:p>
            <a:r>
              <a:rPr lang="en-US" dirty="0"/>
              <a:t>Document Object Model </a:t>
            </a:r>
            <a:endParaRPr lang="en-IN" dirty="0"/>
          </a:p>
        </p:txBody>
      </p:sp>
      <p:sp>
        <p:nvSpPr>
          <p:cNvPr id="3" name="Content Placeholder 2">
            <a:extLst>
              <a:ext uri="{FF2B5EF4-FFF2-40B4-BE49-F238E27FC236}">
                <a16:creationId xmlns:a16="http://schemas.microsoft.com/office/drawing/2014/main" id="{7BFCAF01-FE93-4872-90D0-73BC1DB22586}"/>
              </a:ext>
            </a:extLst>
          </p:cNvPr>
          <p:cNvSpPr>
            <a:spLocks noGrp="1"/>
          </p:cNvSpPr>
          <p:nvPr>
            <p:ph idx="1"/>
          </p:nvPr>
        </p:nvSpPr>
        <p:spPr/>
        <p:txBody>
          <a:bodyPr/>
          <a:lstStyle/>
          <a:p>
            <a:r>
              <a:rPr lang="en-US" dirty="0"/>
              <a:t>The Document Object Model ( DOM) is an application programming interface (API) for manipulating HTML and XML documents</a:t>
            </a:r>
          </a:p>
          <a:p>
            <a:r>
              <a:rPr lang="en-US" dirty="0"/>
              <a:t>The DOM represents a document as a tree of nodes. It provides API that allows you to add, remove, and modify parts of the documents effectively.</a:t>
            </a:r>
          </a:p>
          <a:p>
            <a:r>
              <a:rPr lang="en-US" dirty="0"/>
              <a:t>The DOM is cross-platform and language-independent ways od manipulating HTML and XML documents </a:t>
            </a:r>
            <a:endParaRPr lang="en-IN" dirty="0"/>
          </a:p>
        </p:txBody>
      </p:sp>
    </p:spTree>
    <p:extLst>
      <p:ext uri="{BB962C8B-B14F-4D97-AF65-F5344CB8AC3E}">
        <p14:creationId xmlns:p14="http://schemas.microsoft.com/office/powerpoint/2010/main" val="57113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C43A3-64CF-4DA0-A0ED-B08CE4F8D807}"/>
              </a:ext>
            </a:extLst>
          </p:cNvPr>
          <p:cNvSpPr>
            <a:spLocks noGrp="1"/>
          </p:cNvSpPr>
          <p:nvPr>
            <p:ph type="title"/>
          </p:nvPr>
        </p:nvSpPr>
        <p:spPr/>
        <p:txBody>
          <a:bodyPr/>
          <a:lstStyle/>
          <a:p>
            <a:r>
              <a:rPr lang="en-US" dirty="0"/>
              <a:t>A document as a hierarchy of nodes</a:t>
            </a:r>
            <a:endParaRPr lang="en-IN" dirty="0"/>
          </a:p>
        </p:txBody>
      </p:sp>
      <p:pic>
        <p:nvPicPr>
          <p:cNvPr id="8" name="Content Placeholder 7">
            <a:extLst>
              <a:ext uri="{FF2B5EF4-FFF2-40B4-BE49-F238E27FC236}">
                <a16:creationId xmlns:a16="http://schemas.microsoft.com/office/drawing/2014/main" id="{660378A6-E4E4-45EE-80E2-46B872CE36B6}"/>
              </a:ext>
            </a:extLst>
          </p:cNvPr>
          <p:cNvPicPr>
            <a:picLocks noGrp="1" noChangeAspect="1"/>
          </p:cNvPicPr>
          <p:nvPr>
            <p:ph sz="half" idx="1"/>
          </p:nvPr>
        </p:nvPicPr>
        <p:blipFill>
          <a:blip r:embed="rId2"/>
          <a:stretch>
            <a:fillRect/>
          </a:stretch>
        </p:blipFill>
        <p:spPr>
          <a:xfrm>
            <a:off x="913795" y="2334247"/>
            <a:ext cx="5359375" cy="3107080"/>
          </a:xfrm>
        </p:spPr>
      </p:pic>
      <p:pic>
        <p:nvPicPr>
          <p:cNvPr id="10" name="Content Placeholder 9">
            <a:extLst>
              <a:ext uri="{FF2B5EF4-FFF2-40B4-BE49-F238E27FC236}">
                <a16:creationId xmlns:a16="http://schemas.microsoft.com/office/drawing/2014/main" id="{C3D71AC6-4641-4C4E-87CE-9D0B26AE2E9D}"/>
              </a:ext>
            </a:extLst>
          </p:cNvPr>
          <p:cNvPicPr>
            <a:picLocks noGrp="1" noChangeAspect="1"/>
          </p:cNvPicPr>
          <p:nvPr>
            <p:ph sz="half" idx="2"/>
          </p:nvPr>
        </p:nvPicPr>
        <p:blipFill>
          <a:blip r:embed="rId3"/>
          <a:stretch>
            <a:fillRect/>
          </a:stretch>
        </p:blipFill>
        <p:spPr>
          <a:xfrm>
            <a:off x="6953484" y="2076450"/>
            <a:ext cx="3771432" cy="3622675"/>
          </a:xfrm>
        </p:spPr>
      </p:pic>
    </p:spTree>
    <p:extLst>
      <p:ext uri="{BB962C8B-B14F-4D97-AF65-F5344CB8AC3E}">
        <p14:creationId xmlns:p14="http://schemas.microsoft.com/office/powerpoint/2010/main" val="224089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E8A76-1C26-40BA-B1EF-366C8B4BD7D7}"/>
              </a:ext>
            </a:extLst>
          </p:cNvPr>
          <p:cNvSpPr>
            <a:spLocks noGrp="1"/>
          </p:cNvSpPr>
          <p:nvPr>
            <p:ph type="title"/>
          </p:nvPr>
        </p:nvSpPr>
        <p:spPr/>
        <p:txBody>
          <a:bodyPr/>
          <a:lstStyle/>
          <a:p>
            <a:r>
              <a:rPr lang="en-US" dirty="0"/>
              <a:t>Node and Element</a:t>
            </a:r>
            <a:endParaRPr lang="en-IN" dirty="0"/>
          </a:p>
        </p:txBody>
      </p:sp>
      <p:sp>
        <p:nvSpPr>
          <p:cNvPr id="6" name="Content Placeholder 5">
            <a:extLst>
              <a:ext uri="{FF2B5EF4-FFF2-40B4-BE49-F238E27FC236}">
                <a16:creationId xmlns:a16="http://schemas.microsoft.com/office/drawing/2014/main" id="{AB3F4DF5-BBC8-41D6-809E-16A1B42D01DD}"/>
              </a:ext>
            </a:extLst>
          </p:cNvPr>
          <p:cNvSpPr>
            <a:spLocks noGrp="1"/>
          </p:cNvSpPr>
          <p:nvPr>
            <p:ph idx="1"/>
          </p:nvPr>
        </p:nvSpPr>
        <p:spPr/>
        <p:txBody>
          <a:bodyPr/>
          <a:lstStyle/>
          <a:p>
            <a:r>
              <a:rPr lang="en-US" dirty="0"/>
              <a:t>The node is generic type of the element. The element is a specific type of the node with the node type </a:t>
            </a:r>
            <a:r>
              <a:rPr lang="en-US" dirty="0" err="1"/>
              <a:t>Node.ElEMENT_NODE</a:t>
            </a:r>
            <a:r>
              <a:rPr lang="en-US" dirty="0"/>
              <a:t>.</a:t>
            </a:r>
          </a:p>
          <a:p>
            <a:endParaRPr lang="en-IN" dirty="0"/>
          </a:p>
        </p:txBody>
      </p:sp>
      <p:pic>
        <p:nvPicPr>
          <p:cNvPr id="8" name="Picture 7">
            <a:extLst>
              <a:ext uri="{FF2B5EF4-FFF2-40B4-BE49-F238E27FC236}">
                <a16:creationId xmlns:a16="http://schemas.microsoft.com/office/drawing/2014/main" id="{6B4D03A9-E2F9-4FFC-81EF-55B58F83919A}"/>
              </a:ext>
            </a:extLst>
          </p:cNvPr>
          <p:cNvPicPr>
            <a:picLocks noChangeAspect="1"/>
          </p:cNvPicPr>
          <p:nvPr/>
        </p:nvPicPr>
        <p:blipFill>
          <a:blip r:embed="rId2"/>
          <a:stretch>
            <a:fillRect/>
          </a:stretch>
        </p:blipFill>
        <p:spPr>
          <a:xfrm>
            <a:off x="2887526" y="3104565"/>
            <a:ext cx="4589906" cy="3251832"/>
          </a:xfrm>
          <a:prstGeom prst="rect">
            <a:avLst/>
          </a:prstGeom>
        </p:spPr>
      </p:pic>
    </p:spTree>
    <p:extLst>
      <p:ext uri="{BB962C8B-B14F-4D97-AF65-F5344CB8AC3E}">
        <p14:creationId xmlns:p14="http://schemas.microsoft.com/office/powerpoint/2010/main" val="3868964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8BD9-D0D6-471F-ABB0-84C51D5B6DF0}"/>
              </a:ext>
            </a:extLst>
          </p:cNvPr>
          <p:cNvSpPr>
            <a:spLocks noGrp="1"/>
          </p:cNvSpPr>
          <p:nvPr>
            <p:ph type="title"/>
          </p:nvPr>
        </p:nvSpPr>
        <p:spPr/>
        <p:txBody>
          <a:bodyPr/>
          <a:lstStyle/>
          <a:p>
            <a:r>
              <a:rPr lang="en-US" dirty="0"/>
              <a:t>JavaScript BOM</a:t>
            </a:r>
            <a:endParaRPr lang="en-IN" dirty="0"/>
          </a:p>
        </p:txBody>
      </p:sp>
      <p:sp>
        <p:nvSpPr>
          <p:cNvPr id="3" name="Content Placeholder 2">
            <a:extLst>
              <a:ext uri="{FF2B5EF4-FFF2-40B4-BE49-F238E27FC236}">
                <a16:creationId xmlns:a16="http://schemas.microsoft.com/office/drawing/2014/main" id="{28D9F815-E7C0-4229-AB98-7AACD7FB5F99}"/>
              </a:ext>
            </a:extLst>
          </p:cNvPr>
          <p:cNvSpPr>
            <a:spLocks noGrp="1"/>
          </p:cNvSpPr>
          <p:nvPr>
            <p:ph idx="1"/>
          </p:nvPr>
        </p:nvSpPr>
        <p:spPr/>
        <p:txBody>
          <a:bodyPr/>
          <a:lstStyle/>
          <a:p>
            <a:r>
              <a:rPr lang="en-US" dirty="0"/>
              <a:t>The Browser Object Model (BOM) is the core of JavaScript on the web. </a:t>
            </a:r>
          </a:p>
          <a:p>
            <a:r>
              <a:rPr lang="en-US" dirty="0"/>
              <a:t>The BOM provides you with objects that expose the web browser’s functionality</a:t>
            </a:r>
          </a:p>
          <a:p>
            <a:r>
              <a:rPr lang="en-US" dirty="0"/>
              <a:t>Example : Window object</a:t>
            </a:r>
          </a:p>
          <a:p>
            <a:pPr lvl="1"/>
            <a:r>
              <a:rPr lang="en-US" dirty="0"/>
              <a:t>The global object of JavaScript in the browser is the window object. It means that all variables and functions declared globally with the var keyword become the properties and methods of window object.</a:t>
            </a:r>
            <a:endParaRPr lang="en-IN" dirty="0"/>
          </a:p>
        </p:txBody>
      </p:sp>
    </p:spTree>
    <p:extLst>
      <p:ext uri="{BB962C8B-B14F-4D97-AF65-F5344CB8AC3E}">
        <p14:creationId xmlns:p14="http://schemas.microsoft.com/office/powerpoint/2010/main" val="113523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407-F80E-4838-BBE7-C9E9D9C57FD3}"/>
              </a:ext>
            </a:extLst>
          </p:cNvPr>
          <p:cNvSpPr>
            <a:spLocks noGrp="1"/>
          </p:cNvSpPr>
          <p:nvPr>
            <p:ph type="title"/>
          </p:nvPr>
        </p:nvSpPr>
        <p:spPr/>
        <p:txBody>
          <a:bodyPr/>
          <a:lstStyle/>
          <a:p>
            <a:r>
              <a:rPr lang="en-US" dirty="0"/>
              <a:t>JavaScript Engine</a:t>
            </a:r>
            <a:endParaRPr lang="en-IN" dirty="0"/>
          </a:p>
        </p:txBody>
      </p:sp>
      <p:sp>
        <p:nvSpPr>
          <p:cNvPr id="3" name="Content Placeholder 2">
            <a:extLst>
              <a:ext uri="{FF2B5EF4-FFF2-40B4-BE49-F238E27FC236}">
                <a16:creationId xmlns:a16="http://schemas.microsoft.com/office/drawing/2014/main" id="{89D792BB-3235-476D-A415-FEEC62E35D2C}"/>
              </a:ext>
            </a:extLst>
          </p:cNvPr>
          <p:cNvSpPr>
            <a:spLocks noGrp="1"/>
          </p:cNvSpPr>
          <p:nvPr>
            <p:ph idx="1"/>
          </p:nvPr>
        </p:nvSpPr>
        <p:spPr/>
        <p:txBody>
          <a:bodyPr/>
          <a:lstStyle/>
          <a:p>
            <a:r>
              <a:rPr lang="en-US" dirty="0"/>
              <a:t>JavaScript is an interpreted programming language. It means that source code isn’t compiled into binary code prior to execution. </a:t>
            </a:r>
          </a:p>
          <a:p>
            <a:r>
              <a:rPr lang="en-US" dirty="0"/>
              <a:t>How your computer can understand what to do with a plain text script ? </a:t>
            </a:r>
          </a:p>
          <a:p>
            <a:r>
              <a:rPr lang="en-US" dirty="0"/>
              <a:t>That’s the job for JavaScript engine. </a:t>
            </a:r>
          </a:p>
          <a:p>
            <a:r>
              <a:rPr lang="en-US" dirty="0"/>
              <a:t>A JavaScript engine is a program responsible for translating source code into machine code and executing the translation result on a computers central processing unit ( CPU )</a:t>
            </a:r>
          </a:p>
          <a:p>
            <a:endParaRPr lang="en-IN" dirty="0"/>
          </a:p>
        </p:txBody>
      </p:sp>
    </p:spTree>
    <p:extLst>
      <p:ext uri="{BB962C8B-B14F-4D97-AF65-F5344CB8AC3E}">
        <p14:creationId xmlns:p14="http://schemas.microsoft.com/office/powerpoint/2010/main" val="406579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23A9-A0AF-43CB-B6A2-6E73E6499EF8}"/>
              </a:ext>
            </a:extLst>
          </p:cNvPr>
          <p:cNvSpPr>
            <a:spLocks noGrp="1"/>
          </p:cNvSpPr>
          <p:nvPr>
            <p:ph type="title"/>
          </p:nvPr>
        </p:nvSpPr>
        <p:spPr/>
        <p:txBody>
          <a:bodyPr/>
          <a:lstStyle/>
          <a:p>
            <a:r>
              <a:rPr lang="en-US" dirty="0"/>
              <a:t>The JavaScript Engine</a:t>
            </a:r>
            <a:endParaRPr lang="en-IN" dirty="0"/>
          </a:p>
        </p:txBody>
      </p:sp>
      <p:pic>
        <p:nvPicPr>
          <p:cNvPr id="5" name="Content Placeholder 4">
            <a:extLst>
              <a:ext uri="{FF2B5EF4-FFF2-40B4-BE49-F238E27FC236}">
                <a16:creationId xmlns:a16="http://schemas.microsoft.com/office/drawing/2014/main" id="{50BC3102-0DC6-4A4B-82AC-634BD4C6A60D}"/>
              </a:ext>
            </a:extLst>
          </p:cNvPr>
          <p:cNvPicPr>
            <a:picLocks noGrp="1" noChangeAspect="1"/>
          </p:cNvPicPr>
          <p:nvPr>
            <p:ph idx="1"/>
          </p:nvPr>
        </p:nvPicPr>
        <p:blipFill>
          <a:blip r:embed="rId2"/>
          <a:stretch>
            <a:fillRect/>
          </a:stretch>
        </p:blipFill>
        <p:spPr>
          <a:xfrm>
            <a:off x="3019951" y="2076450"/>
            <a:ext cx="6142572" cy="3714750"/>
          </a:xfrm>
        </p:spPr>
      </p:pic>
    </p:spTree>
    <p:extLst>
      <p:ext uri="{BB962C8B-B14F-4D97-AF65-F5344CB8AC3E}">
        <p14:creationId xmlns:p14="http://schemas.microsoft.com/office/powerpoint/2010/main" val="766283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8D29-11A4-42BF-875D-A8395A71B8B9}"/>
              </a:ext>
            </a:extLst>
          </p:cNvPr>
          <p:cNvSpPr>
            <a:spLocks noGrp="1"/>
          </p:cNvSpPr>
          <p:nvPr>
            <p:ph type="title"/>
          </p:nvPr>
        </p:nvSpPr>
        <p:spPr/>
        <p:txBody>
          <a:bodyPr/>
          <a:lstStyle/>
          <a:p>
            <a:r>
              <a:rPr lang="en-US" dirty="0"/>
              <a:t>Most important JavaScript engines</a:t>
            </a:r>
            <a:endParaRPr lang="en-IN" dirty="0"/>
          </a:p>
        </p:txBody>
      </p:sp>
      <p:sp>
        <p:nvSpPr>
          <p:cNvPr id="3" name="Content Placeholder 2">
            <a:extLst>
              <a:ext uri="{FF2B5EF4-FFF2-40B4-BE49-F238E27FC236}">
                <a16:creationId xmlns:a16="http://schemas.microsoft.com/office/drawing/2014/main" id="{E90E27FD-E15F-4C8D-87B4-A904FCC1187E}"/>
              </a:ext>
            </a:extLst>
          </p:cNvPr>
          <p:cNvSpPr>
            <a:spLocks noGrp="1"/>
          </p:cNvSpPr>
          <p:nvPr>
            <p:ph idx="1"/>
          </p:nvPr>
        </p:nvSpPr>
        <p:spPr/>
        <p:txBody>
          <a:bodyPr/>
          <a:lstStyle/>
          <a:p>
            <a:r>
              <a:rPr lang="en-US" dirty="0" err="1"/>
              <a:t>Chome</a:t>
            </a:r>
            <a:r>
              <a:rPr lang="en-US" dirty="0"/>
              <a:t> V8 – Its an open source project written in C++. V8 is used in Google Chrome, Opera, NodeJS and Couchbase</a:t>
            </a:r>
          </a:p>
          <a:p>
            <a:r>
              <a:rPr lang="en-US" dirty="0" err="1"/>
              <a:t>SpiderMonkey</a:t>
            </a:r>
            <a:r>
              <a:rPr lang="en-US" dirty="0"/>
              <a:t> -  The open source engine implemented in C++. It’s maintained by Mozilla Foundation. You can find it in </a:t>
            </a:r>
            <a:r>
              <a:rPr lang="en-US" dirty="0" err="1"/>
              <a:t>Firfox</a:t>
            </a:r>
            <a:endParaRPr lang="en-US" dirty="0"/>
          </a:p>
          <a:p>
            <a:r>
              <a:rPr lang="en-US" dirty="0"/>
              <a:t>Nitro – The engine developed by Apple. It’s used in Safari</a:t>
            </a:r>
          </a:p>
          <a:p>
            <a:r>
              <a:rPr lang="en-US" dirty="0"/>
              <a:t>Chakra – Developed by Microsoft as the JavaScript engine for Edge browser</a:t>
            </a:r>
            <a:endParaRPr lang="en-IN" dirty="0"/>
          </a:p>
        </p:txBody>
      </p:sp>
    </p:spTree>
    <p:extLst>
      <p:ext uri="{BB962C8B-B14F-4D97-AF65-F5344CB8AC3E}">
        <p14:creationId xmlns:p14="http://schemas.microsoft.com/office/powerpoint/2010/main" val="164537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83D-D7AC-4742-A641-8A20D29C6969}"/>
              </a:ext>
            </a:extLst>
          </p:cNvPr>
          <p:cNvSpPr>
            <a:spLocks noGrp="1"/>
          </p:cNvSpPr>
          <p:nvPr>
            <p:ph type="title"/>
          </p:nvPr>
        </p:nvSpPr>
        <p:spPr/>
        <p:txBody>
          <a:bodyPr/>
          <a:lstStyle/>
          <a:p>
            <a:r>
              <a:rPr lang="en-US" dirty="0"/>
              <a:t>Want to explore more on JS Engine ? </a:t>
            </a:r>
            <a:endParaRPr lang="en-IN" dirty="0"/>
          </a:p>
        </p:txBody>
      </p:sp>
      <p:sp>
        <p:nvSpPr>
          <p:cNvPr id="3" name="Content Placeholder 2">
            <a:extLst>
              <a:ext uri="{FF2B5EF4-FFF2-40B4-BE49-F238E27FC236}">
                <a16:creationId xmlns:a16="http://schemas.microsoft.com/office/drawing/2014/main" id="{3A68BFBE-333A-4AA3-BDAF-7474649DBD24}"/>
              </a:ext>
            </a:extLst>
          </p:cNvPr>
          <p:cNvSpPr>
            <a:spLocks noGrp="1"/>
          </p:cNvSpPr>
          <p:nvPr>
            <p:ph idx="1"/>
          </p:nvPr>
        </p:nvSpPr>
        <p:spPr/>
        <p:txBody>
          <a:bodyPr/>
          <a:lstStyle/>
          <a:p>
            <a:r>
              <a:rPr lang="en-US" dirty="0"/>
              <a:t>References  : </a:t>
            </a:r>
          </a:p>
          <a:p>
            <a:pPr lvl="1"/>
            <a:r>
              <a:rPr lang="en-IN" dirty="0">
                <a:hlinkClick r:id="rId2"/>
              </a:rPr>
              <a:t>https://www.geeksforgeeks.org/what-happens-inside-javascript-engine/</a:t>
            </a:r>
            <a:endParaRPr lang="en-US" dirty="0"/>
          </a:p>
          <a:p>
            <a:pPr lvl="1"/>
            <a:r>
              <a:rPr lang="en-IN" dirty="0"/>
              <a:t>https://dev.to/lydiahallie/javascript-visualized-the-javascript-engine-4cdf</a:t>
            </a:r>
          </a:p>
        </p:txBody>
      </p:sp>
    </p:spTree>
    <p:extLst>
      <p:ext uri="{BB962C8B-B14F-4D97-AF65-F5344CB8AC3E}">
        <p14:creationId xmlns:p14="http://schemas.microsoft.com/office/powerpoint/2010/main" val="378281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Today’s 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705421"/>
          </a:xfrm>
        </p:spPr>
        <p:txBody>
          <a:bodyPr anchor="t">
            <a:normAutofit lnSpcReduction="10000"/>
          </a:bodyPr>
          <a:lstStyle/>
          <a:p>
            <a:pPr marL="36900" lvl="0" indent="0">
              <a:buNone/>
            </a:pPr>
            <a:r>
              <a:rPr lang="en-US" sz="2400" dirty="0"/>
              <a:t>Client and Server Overview</a:t>
            </a:r>
          </a:p>
          <a:p>
            <a:pPr marL="36900" indent="0">
              <a:buNone/>
            </a:pPr>
            <a:r>
              <a:rPr lang="en-US" sz="2400" dirty="0"/>
              <a:t>What is JavaScript </a:t>
            </a:r>
          </a:p>
          <a:p>
            <a:pPr marL="36900" indent="0">
              <a:buNone/>
            </a:pPr>
            <a:r>
              <a:rPr lang="en-US" sz="2400" dirty="0"/>
              <a:t>Introduction to DOM</a:t>
            </a:r>
          </a:p>
          <a:p>
            <a:pPr marL="36900" indent="0">
              <a:buNone/>
            </a:pPr>
            <a:r>
              <a:rPr lang="en-US" sz="2400" dirty="0"/>
              <a:t>Introduction to BOM</a:t>
            </a:r>
          </a:p>
          <a:p>
            <a:pPr marL="36900" indent="0">
              <a:buNone/>
            </a:pPr>
            <a:r>
              <a:rPr lang="en-US" sz="2400" dirty="0"/>
              <a:t>What is JavaScript Engine</a:t>
            </a:r>
          </a:p>
          <a:p>
            <a:pPr marL="36900" indent="0">
              <a:buNone/>
            </a:pPr>
            <a:r>
              <a:rPr lang="en-US" sz="2400" dirty="0"/>
              <a:t>JavaScript Runtime</a:t>
            </a:r>
          </a:p>
          <a:p>
            <a:pPr marL="36900" indent="0">
              <a:buNone/>
            </a:pPr>
            <a:r>
              <a:rPr lang="en-US" sz="2400" dirty="0"/>
              <a:t>JavaScript Fundamentals</a:t>
            </a:r>
          </a:p>
          <a:p>
            <a:pPr marL="36900" indent="0">
              <a:buNone/>
            </a:pPr>
            <a:r>
              <a:rPr lang="en-US" sz="2400" dirty="0"/>
              <a:t>VS Code Editor</a:t>
            </a:r>
          </a:p>
          <a:p>
            <a:pPr marL="36900" indent="0">
              <a:buNone/>
            </a:pPr>
            <a:r>
              <a:rPr lang="en-US" sz="2400" dirty="0"/>
              <a:t>Chrome Dev Tools</a:t>
            </a:r>
          </a:p>
          <a:p>
            <a:pPr marL="3690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0716-D0EC-4E26-8B67-3D18FD364D3C}"/>
              </a:ext>
            </a:extLst>
          </p:cNvPr>
          <p:cNvSpPr>
            <a:spLocks noGrp="1"/>
          </p:cNvSpPr>
          <p:nvPr>
            <p:ph type="title"/>
          </p:nvPr>
        </p:nvSpPr>
        <p:spPr/>
        <p:txBody>
          <a:bodyPr/>
          <a:lstStyle/>
          <a:p>
            <a:r>
              <a:rPr lang="en-US" dirty="0"/>
              <a:t>JavaScript Runtime </a:t>
            </a:r>
            <a:endParaRPr lang="en-IN" dirty="0"/>
          </a:p>
        </p:txBody>
      </p:sp>
      <p:sp>
        <p:nvSpPr>
          <p:cNvPr id="3" name="Content Placeholder 2">
            <a:extLst>
              <a:ext uri="{FF2B5EF4-FFF2-40B4-BE49-F238E27FC236}">
                <a16:creationId xmlns:a16="http://schemas.microsoft.com/office/drawing/2014/main" id="{F9E42B60-89D9-46C1-B20B-4AD8B39F1940}"/>
              </a:ext>
            </a:extLst>
          </p:cNvPr>
          <p:cNvSpPr>
            <a:spLocks noGrp="1"/>
          </p:cNvSpPr>
          <p:nvPr>
            <p:ph idx="1"/>
          </p:nvPr>
        </p:nvSpPr>
        <p:spPr/>
        <p:txBody>
          <a:bodyPr/>
          <a:lstStyle/>
          <a:p>
            <a:r>
              <a:rPr lang="en-US" dirty="0"/>
              <a:t>Execution context : When JavaScript engine executes a script, it creates execution contexts. Each execution context has two phases :</a:t>
            </a:r>
          </a:p>
          <a:p>
            <a:pPr lvl="1"/>
            <a:r>
              <a:rPr lang="en-US" dirty="0"/>
              <a:t>Creation phase </a:t>
            </a:r>
          </a:p>
          <a:p>
            <a:pPr lvl="1"/>
            <a:r>
              <a:rPr lang="en-US" dirty="0"/>
              <a:t>Execution phase</a:t>
            </a:r>
          </a:p>
          <a:p>
            <a:endParaRPr lang="en-IN" dirty="0"/>
          </a:p>
        </p:txBody>
      </p:sp>
    </p:spTree>
    <p:extLst>
      <p:ext uri="{BB962C8B-B14F-4D97-AF65-F5344CB8AC3E}">
        <p14:creationId xmlns:p14="http://schemas.microsoft.com/office/powerpoint/2010/main" val="296408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9591-6D87-4644-877D-95C9561B9885}"/>
              </a:ext>
            </a:extLst>
          </p:cNvPr>
          <p:cNvSpPr>
            <a:spLocks noGrp="1"/>
          </p:cNvSpPr>
          <p:nvPr>
            <p:ph type="title"/>
          </p:nvPr>
        </p:nvSpPr>
        <p:spPr/>
        <p:txBody>
          <a:bodyPr/>
          <a:lstStyle/>
          <a:p>
            <a:r>
              <a:rPr lang="en-US" dirty="0"/>
              <a:t>The creation phase</a:t>
            </a:r>
            <a:endParaRPr lang="en-IN" dirty="0"/>
          </a:p>
        </p:txBody>
      </p:sp>
      <p:sp>
        <p:nvSpPr>
          <p:cNvPr id="3" name="Content Placeholder 2">
            <a:extLst>
              <a:ext uri="{FF2B5EF4-FFF2-40B4-BE49-F238E27FC236}">
                <a16:creationId xmlns:a16="http://schemas.microsoft.com/office/drawing/2014/main" id="{77F5C88A-A67E-4BDA-BC8A-97AD35C85DA7}"/>
              </a:ext>
            </a:extLst>
          </p:cNvPr>
          <p:cNvSpPr>
            <a:spLocks noGrp="1"/>
          </p:cNvSpPr>
          <p:nvPr>
            <p:ph idx="1"/>
          </p:nvPr>
        </p:nvSpPr>
        <p:spPr/>
        <p:txBody>
          <a:bodyPr/>
          <a:lstStyle/>
          <a:p>
            <a:r>
              <a:rPr lang="en-US" dirty="0"/>
              <a:t>When a script executes for the first time, the JavaScript engine creates a Global Execution Context. During this creation phase, it performs the following tasks </a:t>
            </a:r>
          </a:p>
          <a:p>
            <a:pPr lvl="1"/>
            <a:r>
              <a:rPr lang="en-US" dirty="0"/>
              <a:t>Create a global object </a:t>
            </a:r>
            <a:r>
              <a:rPr lang="en-US" dirty="0" err="1"/>
              <a:t>i.e</a:t>
            </a:r>
            <a:r>
              <a:rPr lang="en-US" dirty="0"/>
              <a:t> window in the web browser or global in Node.JS</a:t>
            </a:r>
          </a:p>
          <a:p>
            <a:pPr lvl="1"/>
            <a:r>
              <a:rPr lang="en-US" dirty="0"/>
              <a:t>Create a this object binding which points to the global object above</a:t>
            </a:r>
          </a:p>
          <a:p>
            <a:pPr lvl="1"/>
            <a:r>
              <a:rPr lang="en-US" dirty="0"/>
              <a:t>Setup a memory heap for storing variables and function references</a:t>
            </a:r>
          </a:p>
          <a:p>
            <a:pPr lvl="1"/>
            <a:r>
              <a:rPr lang="en-US" dirty="0"/>
              <a:t>Store the function declarations in the memory heap and variables within the global context with the initial values as undefined</a:t>
            </a:r>
            <a:endParaRPr lang="en-IN" dirty="0"/>
          </a:p>
        </p:txBody>
      </p:sp>
    </p:spTree>
    <p:extLst>
      <p:ext uri="{BB962C8B-B14F-4D97-AF65-F5344CB8AC3E}">
        <p14:creationId xmlns:p14="http://schemas.microsoft.com/office/powerpoint/2010/main" val="398716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26D3-CD4E-4C62-BC45-289E8631B772}"/>
              </a:ext>
            </a:extLst>
          </p:cNvPr>
          <p:cNvSpPr>
            <a:spLocks noGrp="1"/>
          </p:cNvSpPr>
          <p:nvPr>
            <p:ph type="title"/>
          </p:nvPr>
        </p:nvSpPr>
        <p:spPr/>
        <p:txBody>
          <a:bodyPr/>
          <a:lstStyle/>
          <a:p>
            <a:r>
              <a:rPr lang="en-US" dirty="0"/>
              <a:t>Global Execution Context</a:t>
            </a:r>
            <a:endParaRPr lang="en-IN" dirty="0"/>
          </a:p>
        </p:txBody>
      </p:sp>
      <p:pic>
        <p:nvPicPr>
          <p:cNvPr id="5" name="Content Placeholder 4">
            <a:extLst>
              <a:ext uri="{FF2B5EF4-FFF2-40B4-BE49-F238E27FC236}">
                <a16:creationId xmlns:a16="http://schemas.microsoft.com/office/drawing/2014/main" id="{0BC747D3-D682-4084-A355-C6A28870EB48}"/>
              </a:ext>
            </a:extLst>
          </p:cNvPr>
          <p:cNvPicPr>
            <a:picLocks noGrp="1" noChangeAspect="1"/>
          </p:cNvPicPr>
          <p:nvPr>
            <p:ph idx="1"/>
          </p:nvPr>
        </p:nvPicPr>
        <p:blipFill>
          <a:blip r:embed="rId2"/>
          <a:stretch>
            <a:fillRect/>
          </a:stretch>
        </p:blipFill>
        <p:spPr>
          <a:xfrm>
            <a:off x="4571788" y="2338165"/>
            <a:ext cx="3757203" cy="3191320"/>
          </a:xfrm>
        </p:spPr>
      </p:pic>
    </p:spTree>
    <p:extLst>
      <p:ext uri="{BB962C8B-B14F-4D97-AF65-F5344CB8AC3E}">
        <p14:creationId xmlns:p14="http://schemas.microsoft.com/office/powerpoint/2010/main" val="3652975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BAC7-78B2-4023-B8F1-E79FC2184742}"/>
              </a:ext>
            </a:extLst>
          </p:cNvPr>
          <p:cNvSpPr>
            <a:spLocks noGrp="1"/>
          </p:cNvSpPr>
          <p:nvPr>
            <p:ph type="title"/>
          </p:nvPr>
        </p:nvSpPr>
        <p:spPr/>
        <p:txBody>
          <a:bodyPr/>
          <a:lstStyle/>
          <a:p>
            <a:r>
              <a:rPr lang="en-US" dirty="0"/>
              <a:t>The execution phase</a:t>
            </a:r>
            <a:endParaRPr lang="en-IN" dirty="0"/>
          </a:p>
        </p:txBody>
      </p:sp>
      <p:sp>
        <p:nvSpPr>
          <p:cNvPr id="3" name="Content Placeholder 2">
            <a:extLst>
              <a:ext uri="{FF2B5EF4-FFF2-40B4-BE49-F238E27FC236}">
                <a16:creationId xmlns:a16="http://schemas.microsoft.com/office/drawing/2014/main" id="{4C6B33E8-9329-4096-AF3F-CAF60D27102C}"/>
              </a:ext>
            </a:extLst>
          </p:cNvPr>
          <p:cNvSpPr>
            <a:spLocks noGrp="1"/>
          </p:cNvSpPr>
          <p:nvPr>
            <p:ph idx="1"/>
          </p:nvPr>
        </p:nvSpPr>
        <p:spPr/>
        <p:txBody>
          <a:bodyPr/>
          <a:lstStyle/>
          <a:p>
            <a:r>
              <a:rPr lang="en-US" dirty="0"/>
              <a:t>During the execution phase, the JavaScript engine executes the code line by line. In this phase, it assigns values to variables and executes the function calls.</a:t>
            </a:r>
          </a:p>
          <a:p>
            <a:r>
              <a:rPr lang="en-US" dirty="0"/>
              <a:t>For every function call, the JavaScript engine creates a new Function Execution Context</a:t>
            </a:r>
            <a:endParaRPr lang="en-IN" dirty="0"/>
          </a:p>
        </p:txBody>
      </p:sp>
      <p:pic>
        <p:nvPicPr>
          <p:cNvPr id="5" name="Picture 4">
            <a:extLst>
              <a:ext uri="{FF2B5EF4-FFF2-40B4-BE49-F238E27FC236}">
                <a16:creationId xmlns:a16="http://schemas.microsoft.com/office/drawing/2014/main" id="{473ADC4B-0845-4976-9269-203B2689F16E}"/>
              </a:ext>
            </a:extLst>
          </p:cNvPr>
          <p:cNvPicPr>
            <a:picLocks noChangeAspect="1"/>
          </p:cNvPicPr>
          <p:nvPr/>
        </p:nvPicPr>
        <p:blipFill>
          <a:blip r:embed="rId2"/>
          <a:stretch>
            <a:fillRect/>
          </a:stretch>
        </p:blipFill>
        <p:spPr>
          <a:xfrm>
            <a:off x="3766306" y="3580943"/>
            <a:ext cx="2674252" cy="2892901"/>
          </a:xfrm>
          <a:prstGeom prst="rect">
            <a:avLst/>
          </a:prstGeom>
        </p:spPr>
      </p:pic>
    </p:spTree>
    <p:extLst>
      <p:ext uri="{BB962C8B-B14F-4D97-AF65-F5344CB8AC3E}">
        <p14:creationId xmlns:p14="http://schemas.microsoft.com/office/powerpoint/2010/main" val="102871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4191-B87B-4B81-A62C-806B228E62FA}"/>
              </a:ext>
            </a:extLst>
          </p:cNvPr>
          <p:cNvSpPr>
            <a:spLocks noGrp="1"/>
          </p:cNvSpPr>
          <p:nvPr>
            <p:ph type="title"/>
          </p:nvPr>
        </p:nvSpPr>
        <p:spPr/>
        <p:txBody>
          <a:bodyPr/>
          <a:lstStyle/>
          <a:p>
            <a:r>
              <a:rPr lang="en-US" dirty="0"/>
              <a:t>Function Execution Context</a:t>
            </a:r>
            <a:endParaRPr lang="en-IN" dirty="0"/>
          </a:p>
        </p:txBody>
      </p:sp>
      <p:pic>
        <p:nvPicPr>
          <p:cNvPr id="5" name="Content Placeholder 4">
            <a:extLst>
              <a:ext uri="{FF2B5EF4-FFF2-40B4-BE49-F238E27FC236}">
                <a16:creationId xmlns:a16="http://schemas.microsoft.com/office/drawing/2014/main" id="{9E1D87C7-6CB6-4C2B-919E-FF052088BA06}"/>
              </a:ext>
            </a:extLst>
          </p:cNvPr>
          <p:cNvPicPr>
            <a:picLocks noGrp="1" noChangeAspect="1"/>
          </p:cNvPicPr>
          <p:nvPr>
            <p:ph idx="1"/>
          </p:nvPr>
        </p:nvPicPr>
        <p:blipFill>
          <a:blip r:embed="rId2"/>
          <a:stretch>
            <a:fillRect/>
          </a:stretch>
        </p:blipFill>
        <p:spPr>
          <a:xfrm>
            <a:off x="4086181" y="2155963"/>
            <a:ext cx="2895808" cy="3714750"/>
          </a:xfrm>
        </p:spPr>
      </p:pic>
    </p:spTree>
    <p:extLst>
      <p:ext uri="{BB962C8B-B14F-4D97-AF65-F5344CB8AC3E}">
        <p14:creationId xmlns:p14="http://schemas.microsoft.com/office/powerpoint/2010/main" val="376790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F761-CF88-4F52-B124-A1253F47072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5606FE-F249-4F53-BE1E-B56FA94FF2CC}"/>
              </a:ext>
            </a:extLst>
          </p:cNvPr>
          <p:cNvPicPr>
            <a:picLocks noGrp="1" noChangeAspect="1"/>
          </p:cNvPicPr>
          <p:nvPr>
            <p:ph idx="1"/>
          </p:nvPr>
        </p:nvPicPr>
        <p:blipFill>
          <a:blip r:embed="rId2"/>
          <a:stretch>
            <a:fillRect/>
          </a:stretch>
        </p:blipFill>
        <p:spPr>
          <a:xfrm>
            <a:off x="4266526" y="2334868"/>
            <a:ext cx="3108309" cy="3714750"/>
          </a:xfrm>
        </p:spPr>
      </p:pic>
    </p:spTree>
    <p:extLst>
      <p:ext uri="{BB962C8B-B14F-4D97-AF65-F5344CB8AC3E}">
        <p14:creationId xmlns:p14="http://schemas.microsoft.com/office/powerpoint/2010/main" val="184717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E342-1CD8-42B3-8CF3-5152FDEED8E7}"/>
              </a:ext>
            </a:extLst>
          </p:cNvPr>
          <p:cNvSpPr>
            <a:spLocks noGrp="1"/>
          </p:cNvSpPr>
          <p:nvPr>
            <p:ph type="title"/>
          </p:nvPr>
        </p:nvSpPr>
        <p:spPr/>
        <p:txBody>
          <a:bodyPr/>
          <a:lstStyle/>
          <a:p>
            <a:r>
              <a:rPr lang="en-US" dirty="0"/>
              <a:t>JavaScript Event Loop</a:t>
            </a:r>
            <a:endParaRPr lang="en-IN" dirty="0"/>
          </a:p>
        </p:txBody>
      </p:sp>
      <p:sp>
        <p:nvSpPr>
          <p:cNvPr id="3" name="Content Placeholder 2">
            <a:extLst>
              <a:ext uri="{FF2B5EF4-FFF2-40B4-BE49-F238E27FC236}">
                <a16:creationId xmlns:a16="http://schemas.microsoft.com/office/drawing/2014/main" id="{5043C945-8B18-4997-8CE7-FF4412C33512}"/>
              </a:ext>
            </a:extLst>
          </p:cNvPr>
          <p:cNvSpPr>
            <a:spLocks noGrp="1"/>
          </p:cNvSpPr>
          <p:nvPr>
            <p:ph idx="1"/>
          </p:nvPr>
        </p:nvSpPr>
        <p:spPr/>
        <p:txBody>
          <a:bodyPr/>
          <a:lstStyle/>
          <a:p>
            <a:r>
              <a:rPr lang="en-US" dirty="0"/>
              <a:t>JavaScript single-threaded model : </a:t>
            </a:r>
            <a:r>
              <a:rPr lang="en-US" dirty="0">
                <a:effectLst/>
              </a:rPr>
              <a:t>JavaScript is a</a:t>
            </a:r>
            <a:r>
              <a:rPr lang="en-US" dirty="0"/>
              <a:t> single-threaded programming language. In other words, it can do only one thing at a time.</a:t>
            </a:r>
          </a:p>
          <a:p>
            <a:r>
              <a:rPr lang="en-US" dirty="0"/>
              <a:t>JavaScript engine executes a script from the top and works its way down creating execution contexts and pushing and popping functions onto and off the call stack.</a:t>
            </a:r>
          </a:p>
          <a:p>
            <a:r>
              <a:rPr lang="en-US" dirty="0"/>
              <a:t>Blocking functions : A function that takes a long time to execute is known as a blocking function. Technically, the blocking functions block all the interactions with the webpage such as mouse click.</a:t>
            </a:r>
            <a:endParaRPr lang="en-IN" dirty="0"/>
          </a:p>
        </p:txBody>
      </p:sp>
    </p:spTree>
    <p:extLst>
      <p:ext uri="{BB962C8B-B14F-4D97-AF65-F5344CB8AC3E}">
        <p14:creationId xmlns:p14="http://schemas.microsoft.com/office/powerpoint/2010/main" val="2223207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03E3-5680-4264-AAB2-6E8857DE334D}"/>
              </a:ext>
            </a:extLst>
          </p:cNvPr>
          <p:cNvSpPr>
            <a:spLocks noGrp="1"/>
          </p:cNvSpPr>
          <p:nvPr>
            <p:ph type="title"/>
          </p:nvPr>
        </p:nvSpPr>
        <p:spPr/>
        <p:txBody>
          <a:bodyPr/>
          <a:lstStyle/>
          <a:p>
            <a:r>
              <a:rPr lang="en-US" dirty="0"/>
              <a:t>Call Stack</a:t>
            </a:r>
            <a:endParaRPr lang="en-IN" dirty="0"/>
          </a:p>
        </p:txBody>
      </p:sp>
      <p:pic>
        <p:nvPicPr>
          <p:cNvPr id="5" name="Content Placeholder 4">
            <a:extLst>
              <a:ext uri="{FF2B5EF4-FFF2-40B4-BE49-F238E27FC236}">
                <a16:creationId xmlns:a16="http://schemas.microsoft.com/office/drawing/2014/main" id="{37D531E3-ED65-463C-A3C4-43452A8229FF}"/>
              </a:ext>
            </a:extLst>
          </p:cNvPr>
          <p:cNvPicPr>
            <a:picLocks noGrp="1" noChangeAspect="1"/>
          </p:cNvPicPr>
          <p:nvPr>
            <p:ph idx="1"/>
          </p:nvPr>
        </p:nvPicPr>
        <p:blipFill>
          <a:blip r:embed="rId2"/>
          <a:stretch>
            <a:fillRect/>
          </a:stretch>
        </p:blipFill>
        <p:spPr>
          <a:xfrm>
            <a:off x="3581049" y="2247664"/>
            <a:ext cx="5020376" cy="3372321"/>
          </a:xfrm>
        </p:spPr>
      </p:pic>
    </p:spTree>
    <p:extLst>
      <p:ext uri="{BB962C8B-B14F-4D97-AF65-F5344CB8AC3E}">
        <p14:creationId xmlns:p14="http://schemas.microsoft.com/office/powerpoint/2010/main" val="28448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EE61-B452-4018-8344-665D3EF5D880}"/>
              </a:ext>
            </a:extLst>
          </p:cNvPr>
          <p:cNvSpPr>
            <a:spLocks noGrp="1"/>
          </p:cNvSpPr>
          <p:nvPr>
            <p:ph type="title"/>
          </p:nvPr>
        </p:nvSpPr>
        <p:spPr/>
        <p:txBody>
          <a:bodyPr/>
          <a:lstStyle/>
          <a:p>
            <a:r>
              <a:rPr lang="en-US" dirty="0"/>
              <a:t>Callbacks to the recue</a:t>
            </a:r>
            <a:endParaRPr lang="en-IN" dirty="0"/>
          </a:p>
        </p:txBody>
      </p:sp>
      <p:sp>
        <p:nvSpPr>
          <p:cNvPr id="3" name="Content Placeholder 2">
            <a:extLst>
              <a:ext uri="{FF2B5EF4-FFF2-40B4-BE49-F238E27FC236}">
                <a16:creationId xmlns:a16="http://schemas.microsoft.com/office/drawing/2014/main" id="{95F96564-DB3E-4E9B-9995-11EA329289FE}"/>
              </a:ext>
            </a:extLst>
          </p:cNvPr>
          <p:cNvSpPr>
            <a:spLocks noGrp="1"/>
          </p:cNvSpPr>
          <p:nvPr>
            <p:ph idx="1"/>
          </p:nvPr>
        </p:nvSpPr>
        <p:spPr/>
        <p:txBody>
          <a:bodyPr/>
          <a:lstStyle/>
          <a:p>
            <a:r>
              <a:rPr lang="en-US" dirty="0"/>
              <a:t>To prevent blocking functions from blocking other activities, we typically wrap them in callback functions which can be executed later. </a:t>
            </a:r>
            <a:endParaRPr lang="en-IN" dirty="0"/>
          </a:p>
        </p:txBody>
      </p:sp>
      <p:pic>
        <p:nvPicPr>
          <p:cNvPr id="5" name="Picture 4">
            <a:extLst>
              <a:ext uri="{FF2B5EF4-FFF2-40B4-BE49-F238E27FC236}">
                <a16:creationId xmlns:a16="http://schemas.microsoft.com/office/drawing/2014/main" id="{6EEF6CEF-A57C-4934-A987-922528C230AE}"/>
              </a:ext>
            </a:extLst>
          </p:cNvPr>
          <p:cNvPicPr>
            <a:picLocks noChangeAspect="1"/>
          </p:cNvPicPr>
          <p:nvPr/>
        </p:nvPicPr>
        <p:blipFill>
          <a:blip r:embed="rId2"/>
          <a:stretch>
            <a:fillRect/>
          </a:stretch>
        </p:blipFill>
        <p:spPr>
          <a:xfrm>
            <a:off x="3259060" y="3092991"/>
            <a:ext cx="4652488" cy="3456632"/>
          </a:xfrm>
          <a:prstGeom prst="rect">
            <a:avLst/>
          </a:prstGeom>
        </p:spPr>
      </p:pic>
    </p:spTree>
    <p:extLst>
      <p:ext uri="{BB962C8B-B14F-4D97-AF65-F5344CB8AC3E}">
        <p14:creationId xmlns:p14="http://schemas.microsoft.com/office/powerpoint/2010/main" val="92437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5DDC-AE16-4C52-9DCA-EFC2AC892A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35B72E7-DFD8-4987-A9FC-5C69549F9D01}"/>
              </a:ext>
            </a:extLst>
          </p:cNvPr>
          <p:cNvPicPr>
            <a:picLocks noGrp="1" noChangeAspect="1"/>
          </p:cNvPicPr>
          <p:nvPr>
            <p:ph idx="1"/>
          </p:nvPr>
        </p:nvPicPr>
        <p:blipFill>
          <a:blip r:embed="rId2"/>
          <a:stretch>
            <a:fillRect/>
          </a:stretch>
        </p:blipFill>
        <p:spPr>
          <a:xfrm>
            <a:off x="3359426" y="2076450"/>
            <a:ext cx="5665303" cy="3714750"/>
          </a:xfrm>
        </p:spPr>
      </p:pic>
    </p:spTree>
    <p:extLst>
      <p:ext uri="{BB962C8B-B14F-4D97-AF65-F5344CB8AC3E}">
        <p14:creationId xmlns:p14="http://schemas.microsoft.com/office/powerpoint/2010/main" val="41692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187D-F81D-4B1B-B4D7-D84D332702C7}"/>
              </a:ext>
            </a:extLst>
          </p:cNvPr>
          <p:cNvSpPr>
            <a:spLocks noGrp="1"/>
          </p:cNvSpPr>
          <p:nvPr>
            <p:ph type="title"/>
          </p:nvPr>
        </p:nvSpPr>
        <p:spPr/>
        <p:txBody>
          <a:bodyPr/>
          <a:lstStyle/>
          <a:p>
            <a:r>
              <a:rPr lang="en-US" dirty="0"/>
              <a:t>Client &amp; Sever Overview</a:t>
            </a:r>
            <a:endParaRPr lang="en-IN" dirty="0"/>
          </a:p>
        </p:txBody>
      </p:sp>
      <p:sp>
        <p:nvSpPr>
          <p:cNvPr id="3" name="Content Placeholder 2">
            <a:extLst>
              <a:ext uri="{FF2B5EF4-FFF2-40B4-BE49-F238E27FC236}">
                <a16:creationId xmlns:a16="http://schemas.microsoft.com/office/drawing/2014/main" id="{0C1AFE95-4C8A-4D51-99FC-B17F4BBB62CB}"/>
              </a:ext>
            </a:extLst>
          </p:cNvPr>
          <p:cNvSpPr>
            <a:spLocks noGrp="1"/>
          </p:cNvSpPr>
          <p:nvPr>
            <p:ph idx="1"/>
          </p:nvPr>
        </p:nvSpPr>
        <p:spPr/>
        <p:txBody>
          <a:bodyPr/>
          <a:lstStyle/>
          <a:p>
            <a:r>
              <a:rPr lang="en-US" dirty="0"/>
              <a:t>Web Server : The term web server can refer to hardware or software, or both of them working together</a:t>
            </a:r>
          </a:p>
          <a:p>
            <a:pPr lvl="1"/>
            <a:r>
              <a:rPr lang="en-US" dirty="0"/>
              <a:t>On the hardware side : A web server is a computer that stores web server software and a website’s component files. </a:t>
            </a:r>
            <a:r>
              <a:rPr lang="en-US" dirty="0" err="1"/>
              <a:t>E.g</a:t>
            </a:r>
            <a:r>
              <a:rPr lang="en-US" dirty="0"/>
              <a:t> HTML documents, images, CSS stylesheets, and  JS files) </a:t>
            </a:r>
            <a:r>
              <a:rPr lang="en-IN" dirty="0"/>
              <a:t> A web server connects to the internet and supports physical data interchange with other devices connected to the web</a:t>
            </a:r>
          </a:p>
          <a:p>
            <a:pPr lvl="1"/>
            <a:r>
              <a:rPr lang="en-IN" dirty="0"/>
              <a:t>On the software side : A web server includes several parts that control how web users access hosted files. </a:t>
            </a:r>
          </a:p>
          <a:p>
            <a:pPr lvl="2"/>
            <a:r>
              <a:rPr lang="en-IN" dirty="0" err="1"/>
              <a:t>E.g</a:t>
            </a:r>
            <a:r>
              <a:rPr lang="en-IN" dirty="0"/>
              <a:t>  HTTP server</a:t>
            </a:r>
            <a:endParaRPr lang="en-US" dirty="0"/>
          </a:p>
        </p:txBody>
      </p:sp>
    </p:spTree>
    <p:extLst>
      <p:ext uri="{BB962C8B-B14F-4D97-AF65-F5344CB8AC3E}">
        <p14:creationId xmlns:p14="http://schemas.microsoft.com/office/powerpoint/2010/main" val="2535093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72DE-7FFB-4144-8123-87826C69533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89B27F1-E09D-46AC-A2F3-68DF2A90EDE6}"/>
              </a:ext>
            </a:extLst>
          </p:cNvPr>
          <p:cNvPicPr>
            <a:picLocks noGrp="1" noChangeAspect="1"/>
          </p:cNvPicPr>
          <p:nvPr>
            <p:ph idx="1"/>
          </p:nvPr>
        </p:nvPicPr>
        <p:blipFill>
          <a:blip r:embed="rId2"/>
          <a:stretch>
            <a:fillRect/>
          </a:stretch>
        </p:blipFill>
        <p:spPr>
          <a:xfrm>
            <a:off x="3700671" y="2314990"/>
            <a:ext cx="5184912" cy="3714750"/>
          </a:xfrm>
        </p:spPr>
      </p:pic>
    </p:spTree>
    <p:extLst>
      <p:ext uri="{BB962C8B-B14F-4D97-AF65-F5344CB8AC3E}">
        <p14:creationId xmlns:p14="http://schemas.microsoft.com/office/powerpoint/2010/main" val="1801813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F349-CBDD-4FDC-898D-2D7C972AC5BB}"/>
              </a:ext>
            </a:extLst>
          </p:cNvPr>
          <p:cNvSpPr>
            <a:spLocks noGrp="1"/>
          </p:cNvSpPr>
          <p:nvPr>
            <p:ph type="title"/>
          </p:nvPr>
        </p:nvSpPr>
        <p:spPr/>
        <p:txBody>
          <a:bodyPr/>
          <a:lstStyle/>
          <a:p>
            <a:r>
              <a:rPr lang="en-US" dirty="0"/>
              <a:t>JavaScript variable scopes</a:t>
            </a:r>
            <a:endParaRPr lang="en-IN" dirty="0"/>
          </a:p>
        </p:txBody>
      </p:sp>
      <p:sp>
        <p:nvSpPr>
          <p:cNvPr id="3" name="Content Placeholder 2">
            <a:extLst>
              <a:ext uri="{FF2B5EF4-FFF2-40B4-BE49-F238E27FC236}">
                <a16:creationId xmlns:a16="http://schemas.microsoft.com/office/drawing/2014/main" id="{CF089E3B-FC36-465E-BA85-8992A86F6409}"/>
              </a:ext>
            </a:extLst>
          </p:cNvPr>
          <p:cNvSpPr>
            <a:spLocks noGrp="1"/>
          </p:cNvSpPr>
          <p:nvPr>
            <p:ph idx="1"/>
          </p:nvPr>
        </p:nvSpPr>
        <p:spPr/>
        <p:txBody>
          <a:bodyPr/>
          <a:lstStyle/>
          <a:p>
            <a:r>
              <a:rPr lang="en-US" dirty="0"/>
              <a:t>Scope determines the visibility and accessibility of a variable. </a:t>
            </a:r>
            <a:r>
              <a:rPr lang="en-US"/>
              <a:t>JavaScript has three scopes: global scope, local scope, and block scope</a:t>
            </a:r>
            <a:endParaRPr lang="en-IN"/>
          </a:p>
        </p:txBody>
      </p:sp>
    </p:spTree>
    <p:extLst>
      <p:ext uri="{BB962C8B-B14F-4D97-AF65-F5344CB8AC3E}">
        <p14:creationId xmlns:p14="http://schemas.microsoft.com/office/powerpoint/2010/main" val="378510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AC7D-021D-435F-A374-D193C168B12C}"/>
              </a:ext>
            </a:extLst>
          </p:cNvPr>
          <p:cNvSpPr>
            <a:spLocks noGrp="1"/>
          </p:cNvSpPr>
          <p:nvPr>
            <p:ph type="title"/>
          </p:nvPr>
        </p:nvSpPr>
        <p:spPr/>
        <p:txBody>
          <a:bodyPr/>
          <a:lstStyle/>
          <a:p>
            <a:r>
              <a:rPr lang="en-US" dirty="0"/>
              <a:t>JavaScript Hoisting</a:t>
            </a:r>
            <a:endParaRPr lang="en-IN" dirty="0"/>
          </a:p>
        </p:txBody>
      </p:sp>
      <p:sp>
        <p:nvSpPr>
          <p:cNvPr id="3" name="Content Placeholder 2">
            <a:extLst>
              <a:ext uri="{FF2B5EF4-FFF2-40B4-BE49-F238E27FC236}">
                <a16:creationId xmlns:a16="http://schemas.microsoft.com/office/drawing/2014/main" id="{B61AD62F-DB5A-4FDF-A5A1-E8516E56A132}"/>
              </a:ext>
            </a:extLst>
          </p:cNvPr>
          <p:cNvSpPr>
            <a:spLocks noGrp="1"/>
          </p:cNvSpPr>
          <p:nvPr>
            <p:ph idx="1"/>
          </p:nvPr>
        </p:nvSpPr>
        <p:spPr/>
        <p:txBody>
          <a:bodyPr/>
          <a:lstStyle/>
          <a:p>
            <a:r>
              <a:rPr lang="en-US" dirty="0"/>
              <a:t>During the creation phase, the JavaScript engine moves the variable and function declarations to the top of your code. This feature is known as hoisting in JavaScript.</a:t>
            </a:r>
          </a:p>
          <a:p>
            <a:r>
              <a:rPr lang="en-US" dirty="0"/>
              <a:t>Variable Hoisting : Variable hoisting means the JavaScript engine moves the variable declarations to the top of the script</a:t>
            </a:r>
          </a:p>
          <a:p>
            <a:r>
              <a:rPr lang="en-US" dirty="0"/>
              <a:t>Function Hoisting : Like variables, the JavaScript engine also hoists the function declarations. It moves the function declarations to the top of the script</a:t>
            </a:r>
            <a:endParaRPr lang="en-IN" dirty="0"/>
          </a:p>
        </p:txBody>
      </p:sp>
    </p:spTree>
    <p:extLst>
      <p:ext uri="{BB962C8B-B14F-4D97-AF65-F5344CB8AC3E}">
        <p14:creationId xmlns:p14="http://schemas.microsoft.com/office/powerpoint/2010/main" val="2538998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AD0A-4EEF-4694-91B3-B15F59FAA519}"/>
              </a:ext>
            </a:extLst>
          </p:cNvPr>
          <p:cNvSpPr>
            <a:spLocks noGrp="1"/>
          </p:cNvSpPr>
          <p:nvPr>
            <p:ph type="title"/>
          </p:nvPr>
        </p:nvSpPr>
        <p:spPr/>
        <p:txBody>
          <a:bodyPr/>
          <a:lstStyle/>
          <a:p>
            <a:r>
              <a:rPr lang="en-US" dirty="0"/>
              <a:t>Home work &amp; Reading assignment</a:t>
            </a:r>
            <a:endParaRPr lang="en-IN" dirty="0"/>
          </a:p>
        </p:txBody>
      </p:sp>
      <p:sp>
        <p:nvSpPr>
          <p:cNvPr id="3" name="Content Placeholder 2">
            <a:extLst>
              <a:ext uri="{FF2B5EF4-FFF2-40B4-BE49-F238E27FC236}">
                <a16:creationId xmlns:a16="http://schemas.microsoft.com/office/drawing/2014/main" id="{2FC5D895-23ED-41E8-9F84-F964DBB8E86C}"/>
              </a:ext>
            </a:extLst>
          </p:cNvPr>
          <p:cNvSpPr>
            <a:spLocks noGrp="1"/>
          </p:cNvSpPr>
          <p:nvPr>
            <p:ph idx="1"/>
          </p:nvPr>
        </p:nvSpPr>
        <p:spPr/>
        <p:txBody>
          <a:bodyPr/>
          <a:lstStyle/>
          <a:p>
            <a:r>
              <a:rPr lang="en-US" dirty="0"/>
              <a:t>Reading assignment </a:t>
            </a:r>
          </a:p>
          <a:p>
            <a:pPr lvl="1"/>
            <a:r>
              <a:rPr lang="en-US" dirty="0"/>
              <a:t>Read about What is a web server in detail </a:t>
            </a:r>
          </a:p>
          <a:p>
            <a:pPr lvl="1"/>
            <a:r>
              <a:rPr lang="en-IN" dirty="0"/>
              <a:t>What HTTP request includes ? </a:t>
            </a:r>
          </a:p>
          <a:p>
            <a:pPr lvl="1"/>
            <a:r>
              <a:rPr lang="en-IN" dirty="0"/>
              <a:t>What HTTP response contains ? </a:t>
            </a:r>
            <a:endParaRPr lang="en-US" dirty="0"/>
          </a:p>
        </p:txBody>
      </p:sp>
    </p:spTree>
    <p:extLst>
      <p:ext uri="{BB962C8B-B14F-4D97-AF65-F5344CB8AC3E}">
        <p14:creationId xmlns:p14="http://schemas.microsoft.com/office/powerpoint/2010/main" val="264406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7023-2642-4C76-A92F-CC8BBA8E737C}"/>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EBBE2901-D56F-47B2-A3DB-550E0AAFFDCB}"/>
              </a:ext>
            </a:extLst>
          </p:cNvPr>
          <p:cNvSpPr>
            <a:spLocks noGrp="1"/>
          </p:cNvSpPr>
          <p:nvPr>
            <p:ph idx="1"/>
          </p:nvPr>
        </p:nvSpPr>
        <p:spPr/>
        <p:txBody>
          <a:bodyPr/>
          <a:lstStyle/>
          <a:p>
            <a:r>
              <a:rPr lang="en-IN" dirty="0"/>
              <a:t>https://developer.mozilla.org/en-US/docs/Learn/Common_questions/What_is_a_web_server</a:t>
            </a:r>
          </a:p>
        </p:txBody>
      </p:sp>
    </p:spTree>
    <p:extLst>
      <p:ext uri="{BB962C8B-B14F-4D97-AF65-F5344CB8AC3E}">
        <p14:creationId xmlns:p14="http://schemas.microsoft.com/office/powerpoint/2010/main" val="284046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B4B2-4FE4-458E-892B-DBD7AC5132C7}"/>
              </a:ext>
            </a:extLst>
          </p:cNvPr>
          <p:cNvSpPr>
            <a:spLocks noGrp="1"/>
          </p:cNvSpPr>
          <p:nvPr>
            <p:ph type="title"/>
          </p:nvPr>
        </p:nvSpPr>
        <p:spPr/>
        <p:txBody>
          <a:bodyPr/>
          <a:lstStyle/>
          <a:p>
            <a:r>
              <a:rPr lang="en-US" dirty="0"/>
              <a:t>Web servers and HTTP</a:t>
            </a:r>
            <a:endParaRPr lang="en-IN" dirty="0"/>
          </a:p>
        </p:txBody>
      </p:sp>
      <p:sp>
        <p:nvSpPr>
          <p:cNvPr id="3" name="Content Placeholder 2">
            <a:extLst>
              <a:ext uri="{FF2B5EF4-FFF2-40B4-BE49-F238E27FC236}">
                <a16:creationId xmlns:a16="http://schemas.microsoft.com/office/drawing/2014/main" id="{31AD63C2-F6FC-458D-9994-DD5483BBBA81}"/>
              </a:ext>
            </a:extLst>
          </p:cNvPr>
          <p:cNvSpPr>
            <a:spLocks noGrp="1"/>
          </p:cNvSpPr>
          <p:nvPr>
            <p:ph idx="1"/>
          </p:nvPr>
        </p:nvSpPr>
        <p:spPr/>
        <p:txBody>
          <a:bodyPr/>
          <a:lstStyle/>
          <a:p>
            <a:r>
              <a:rPr lang="en-US" dirty="0"/>
              <a:t>Web browsers communicate with web servers using the HTTP ( Hyper Text Transfer Protocol )</a:t>
            </a:r>
          </a:p>
          <a:p>
            <a:r>
              <a:rPr lang="en-US" dirty="0"/>
              <a:t>When you click a link on a web page, submit a form, or run a search, the browser sends an HTTP Request to the server</a:t>
            </a:r>
          </a:p>
          <a:p>
            <a:r>
              <a:rPr lang="en-US" dirty="0"/>
              <a:t>Web servers wait for client request messages, process them when they arrive, and reply to the browser with an HTTP Response message</a:t>
            </a:r>
            <a:endParaRPr lang="en-IN" dirty="0"/>
          </a:p>
        </p:txBody>
      </p:sp>
    </p:spTree>
    <p:extLst>
      <p:ext uri="{BB962C8B-B14F-4D97-AF65-F5344CB8AC3E}">
        <p14:creationId xmlns:p14="http://schemas.microsoft.com/office/powerpoint/2010/main" val="23084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42F-9467-4055-8EA1-527567B7C755}"/>
              </a:ext>
            </a:extLst>
          </p:cNvPr>
          <p:cNvSpPr>
            <a:spLocks noGrp="1"/>
          </p:cNvSpPr>
          <p:nvPr>
            <p:ph type="title"/>
          </p:nvPr>
        </p:nvSpPr>
        <p:spPr/>
        <p:txBody>
          <a:bodyPr/>
          <a:lstStyle/>
          <a:p>
            <a:r>
              <a:rPr lang="en-US" dirty="0"/>
              <a:t>Static sites</a:t>
            </a:r>
            <a:endParaRPr lang="en-IN" dirty="0"/>
          </a:p>
        </p:txBody>
      </p:sp>
      <p:sp>
        <p:nvSpPr>
          <p:cNvPr id="3" name="Content Placeholder 2">
            <a:extLst>
              <a:ext uri="{FF2B5EF4-FFF2-40B4-BE49-F238E27FC236}">
                <a16:creationId xmlns:a16="http://schemas.microsoft.com/office/drawing/2014/main" id="{7D5CFDC5-ECAE-470D-96BD-4D814FEFF873}"/>
              </a:ext>
            </a:extLst>
          </p:cNvPr>
          <p:cNvSpPr>
            <a:spLocks noGrp="1"/>
          </p:cNvSpPr>
          <p:nvPr>
            <p:ph idx="1"/>
          </p:nvPr>
        </p:nvSpPr>
        <p:spPr/>
        <p:txBody>
          <a:bodyPr/>
          <a:lstStyle/>
          <a:p>
            <a:r>
              <a:rPr lang="en-US" dirty="0"/>
              <a:t>A static  site is one that returns the same hard coded content from the server whenever a particular resource is requested. </a:t>
            </a:r>
            <a:endParaRPr lang="en-IN" dirty="0"/>
          </a:p>
        </p:txBody>
      </p:sp>
      <p:pic>
        <p:nvPicPr>
          <p:cNvPr id="5" name="Picture 4">
            <a:extLst>
              <a:ext uri="{FF2B5EF4-FFF2-40B4-BE49-F238E27FC236}">
                <a16:creationId xmlns:a16="http://schemas.microsoft.com/office/drawing/2014/main" id="{CDEB9AC2-8330-40B3-89F6-39865879B50A}"/>
              </a:ext>
            </a:extLst>
          </p:cNvPr>
          <p:cNvPicPr>
            <a:picLocks noChangeAspect="1"/>
          </p:cNvPicPr>
          <p:nvPr/>
        </p:nvPicPr>
        <p:blipFill>
          <a:blip r:embed="rId2"/>
          <a:stretch>
            <a:fillRect/>
          </a:stretch>
        </p:blipFill>
        <p:spPr>
          <a:xfrm>
            <a:off x="2751369" y="3429000"/>
            <a:ext cx="6750439" cy="2362199"/>
          </a:xfrm>
          <a:prstGeom prst="rect">
            <a:avLst/>
          </a:prstGeom>
        </p:spPr>
      </p:pic>
    </p:spTree>
    <p:extLst>
      <p:ext uri="{BB962C8B-B14F-4D97-AF65-F5344CB8AC3E}">
        <p14:creationId xmlns:p14="http://schemas.microsoft.com/office/powerpoint/2010/main" val="115850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04D0-210F-480F-BA22-B960E9BCA949}"/>
              </a:ext>
            </a:extLst>
          </p:cNvPr>
          <p:cNvSpPr>
            <a:spLocks noGrp="1"/>
          </p:cNvSpPr>
          <p:nvPr>
            <p:ph type="title"/>
          </p:nvPr>
        </p:nvSpPr>
        <p:spPr/>
        <p:txBody>
          <a:bodyPr/>
          <a:lstStyle/>
          <a:p>
            <a:r>
              <a:rPr lang="en-US" dirty="0"/>
              <a:t>Dynamic sites</a:t>
            </a:r>
            <a:endParaRPr lang="en-IN" dirty="0"/>
          </a:p>
        </p:txBody>
      </p:sp>
      <p:sp>
        <p:nvSpPr>
          <p:cNvPr id="3" name="Content Placeholder 2">
            <a:extLst>
              <a:ext uri="{FF2B5EF4-FFF2-40B4-BE49-F238E27FC236}">
                <a16:creationId xmlns:a16="http://schemas.microsoft.com/office/drawing/2014/main" id="{C0F8CDAE-2FB7-495A-BAE0-E8F1E5031381}"/>
              </a:ext>
            </a:extLst>
          </p:cNvPr>
          <p:cNvSpPr>
            <a:spLocks noGrp="1"/>
          </p:cNvSpPr>
          <p:nvPr>
            <p:ph idx="1"/>
          </p:nvPr>
        </p:nvSpPr>
        <p:spPr/>
        <p:txBody>
          <a:bodyPr/>
          <a:lstStyle/>
          <a:p>
            <a:r>
              <a:rPr lang="en-US" dirty="0"/>
              <a:t>A dynamic site is one that can generate and return content based on the specific request URL and data ( rather than always returning the same hard-coded file for a particular URL)</a:t>
            </a:r>
          </a:p>
          <a:p>
            <a:endParaRPr lang="en-US" dirty="0"/>
          </a:p>
          <a:p>
            <a:endParaRPr lang="en-IN" dirty="0"/>
          </a:p>
        </p:txBody>
      </p:sp>
      <p:pic>
        <p:nvPicPr>
          <p:cNvPr id="5" name="Picture 4">
            <a:extLst>
              <a:ext uri="{FF2B5EF4-FFF2-40B4-BE49-F238E27FC236}">
                <a16:creationId xmlns:a16="http://schemas.microsoft.com/office/drawing/2014/main" id="{68CACD63-7796-4844-A5E4-3A7BB6C6E283}"/>
              </a:ext>
            </a:extLst>
          </p:cNvPr>
          <p:cNvPicPr>
            <a:picLocks noChangeAspect="1"/>
          </p:cNvPicPr>
          <p:nvPr/>
        </p:nvPicPr>
        <p:blipFill>
          <a:blip r:embed="rId2"/>
          <a:stretch>
            <a:fillRect/>
          </a:stretch>
        </p:blipFill>
        <p:spPr>
          <a:xfrm>
            <a:off x="2307626" y="3329654"/>
            <a:ext cx="6848731" cy="3140481"/>
          </a:xfrm>
          <a:prstGeom prst="rect">
            <a:avLst/>
          </a:prstGeom>
        </p:spPr>
      </p:pic>
    </p:spTree>
    <p:extLst>
      <p:ext uri="{BB962C8B-B14F-4D97-AF65-F5344CB8AC3E}">
        <p14:creationId xmlns:p14="http://schemas.microsoft.com/office/powerpoint/2010/main" val="6319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C7AEC0-670D-402C-9117-EBC50B6695AA}"/>
              </a:ext>
            </a:extLst>
          </p:cNvPr>
          <p:cNvSpPr>
            <a:spLocks noGrp="1"/>
          </p:cNvSpPr>
          <p:nvPr>
            <p:ph type="title"/>
          </p:nvPr>
        </p:nvSpPr>
        <p:spPr/>
        <p:txBody>
          <a:bodyPr>
            <a:normAutofit/>
          </a:bodyPr>
          <a:lstStyle/>
          <a:p>
            <a:r>
              <a:rPr lang="en-US" sz="4000" dirty="0"/>
              <a:t>Questions…… </a:t>
            </a:r>
            <a:endParaRPr lang="en-IN" sz="4000" dirty="0"/>
          </a:p>
        </p:txBody>
      </p:sp>
      <p:pic>
        <p:nvPicPr>
          <p:cNvPr id="5" name="Content Placeholder 4">
            <a:extLst>
              <a:ext uri="{FF2B5EF4-FFF2-40B4-BE49-F238E27FC236}">
                <a16:creationId xmlns:a16="http://schemas.microsoft.com/office/drawing/2014/main" id="{3F4CE82E-27ED-4533-BC07-9F6F431120CC}"/>
              </a:ext>
            </a:extLst>
          </p:cNvPr>
          <p:cNvPicPr>
            <a:picLocks noGrp="1" noChangeAspect="1"/>
          </p:cNvPicPr>
          <p:nvPr>
            <p:ph type="pic" idx="1"/>
          </p:nvPr>
        </p:nvPicPr>
        <p:blipFill rotWithShape="1">
          <a:blip r:embed="rId2">
            <a:extLst>
              <a:ext uri="{837473B0-CC2E-450A-ABE3-18F120FF3D39}">
                <a1611:picAttrSrcUrl xmlns:a1611="http://schemas.microsoft.com/office/drawing/2016/11/main" r:id="rId3"/>
              </a:ext>
            </a:extLst>
          </a:blip>
          <a:srcRect l="16656" r="16656"/>
          <a:stretch/>
        </p:blipFill>
        <p:spPr/>
      </p:pic>
      <p:sp>
        <p:nvSpPr>
          <p:cNvPr id="11" name="Text Placeholder 10">
            <a:extLst>
              <a:ext uri="{FF2B5EF4-FFF2-40B4-BE49-F238E27FC236}">
                <a16:creationId xmlns:a16="http://schemas.microsoft.com/office/drawing/2014/main" id="{BF3DA4F7-00A7-4155-8CFC-8ABDE6B671F2}"/>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68544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254E-1F2C-4297-B384-197A77F8E844}"/>
              </a:ext>
            </a:extLst>
          </p:cNvPr>
          <p:cNvSpPr>
            <a:spLocks noGrp="1"/>
          </p:cNvSpPr>
          <p:nvPr>
            <p:ph type="title"/>
          </p:nvPr>
        </p:nvSpPr>
        <p:spPr/>
        <p:txBody>
          <a:bodyPr/>
          <a:lstStyle/>
          <a:p>
            <a:r>
              <a:rPr lang="en-US" dirty="0"/>
              <a:t>What is JavaScript ? </a:t>
            </a:r>
            <a:endParaRPr lang="en-IN" dirty="0"/>
          </a:p>
        </p:txBody>
      </p:sp>
      <p:sp>
        <p:nvSpPr>
          <p:cNvPr id="3" name="Content Placeholder 2">
            <a:extLst>
              <a:ext uri="{FF2B5EF4-FFF2-40B4-BE49-F238E27FC236}">
                <a16:creationId xmlns:a16="http://schemas.microsoft.com/office/drawing/2014/main" id="{C42B90F1-9AC8-4D6D-B2B3-6F65918B27A0}"/>
              </a:ext>
            </a:extLst>
          </p:cNvPr>
          <p:cNvSpPr>
            <a:spLocks noGrp="1"/>
          </p:cNvSpPr>
          <p:nvPr>
            <p:ph idx="1"/>
          </p:nvPr>
        </p:nvSpPr>
        <p:spPr/>
        <p:txBody>
          <a:bodyPr>
            <a:normAutofit lnSpcReduction="10000"/>
          </a:bodyPr>
          <a:lstStyle/>
          <a:p>
            <a:r>
              <a:rPr lang="en-US" dirty="0"/>
              <a:t>JavaScript is a programming language initially designed to interact with elements of web pages. </a:t>
            </a:r>
          </a:p>
          <a:p>
            <a:r>
              <a:rPr lang="en-US" dirty="0"/>
              <a:t>JavaScript allows you to add interactivity to a web page. JavaScript is often used with HTML and CSS to enhance a web page’s functionality such as validating forms , creating interactive maps, and displaying animated charts.</a:t>
            </a:r>
          </a:p>
          <a:p>
            <a:r>
              <a:rPr lang="en-US" dirty="0"/>
              <a:t>Important : When a web page is loaded, </a:t>
            </a:r>
            <a:r>
              <a:rPr lang="en-US" dirty="0" err="1"/>
              <a:t>i.e</a:t>
            </a:r>
            <a:r>
              <a:rPr lang="en-US" dirty="0"/>
              <a:t> after HTML and CSS have been downloaded, the JavaScript engine in the web browser executes the JavaScript code. The JavaScript code then modifies the HTML and CSS to update the interface dynamically.</a:t>
            </a:r>
            <a:endParaRPr lang="en-IN" dirty="0"/>
          </a:p>
        </p:txBody>
      </p:sp>
    </p:spTree>
    <p:extLst>
      <p:ext uri="{BB962C8B-B14F-4D97-AF65-F5344CB8AC3E}">
        <p14:creationId xmlns:p14="http://schemas.microsoft.com/office/powerpoint/2010/main" val="320368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E3A4-C8A2-49C6-8FC9-83DA331AA73B}"/>
              </a:ext>
            </a:extLst>
          </p:cNvPr>
          <p:cNvSpPr>
            <a:spLocks noGrp="1"/>
          </p:cNvSpPr>
          <p:nvPr>
            <p:ph type="title"/>
          </p:nvPr>
        </p:nvSpPr>
        <p:spPr/>
        <p:txBody>
          <a:bodyPr/>
          <a:lstStyle/>
          <a:p>
            <a:r>
              <a:rPr lang="en-US" dirty="0"/>
              <a:t>Client-side vs Server-side JavaScript</a:t>
            </a:r>
            <a:endParaRPr lang="en-IN" dirty="0"/>
          </a:p>
        </p:txBody>
      </p:sp>
      <p:sp>
        <p:nvSpPr>
          <p:cNvPr id="3" name="Content Placeholder 2">
            <a:extLst>
              <a:ext uri="{FF2B5EF4-FFF2-40B4-BE49-F238E27FC236}">
                <a16:creationId xmlns:a16="http://schemas.microsoft.com/office/drawing/2014/main" id="{05B6F3C5-944C-4B5F-BC85-DDBEB76207C5}"/>
              </a:ext>
            </a:extLst>
          </p:cNvPr>
          <p:cNvSpPr>
            <a:spLocks noGrp="1"/>
          </p:cNvSpPr>
          <p:nvPr>
            <p:ph idx="1"/>
          </p:nvPr>
        </p:nvSpPr>
        <p:spPr/>
        <p:txBody>
          <a:bodyPr/>
          <a:lstStyle/>
          <a:p>
            <a:r>
              <a:rPr lang="en-US" dirty="0"/>
              <a:t>Client side : When JavaScript used on a web page, it is executed in the user’s web browsers. In this case, JavaScript works as a client-side language.</a:t>
            </a:r>
          </a:p>
          <a:p>
            <a:r>
              <a:rPr lang="en-US" dirty="0"/>
              <a:t>Server side : Server side JavaScript executes on the server that allows you to access databases, file systems, etc. </a:t>
            </a:r>
          </a:p>
          <a:p>
            <a:pPr lvl="1"/>
            <a:r>
              <a:rPr lang="en-US" dirty="0" err="1"/>
              <a:t>E.g</a:t>
            </a:r>
            <a:r>
              <a:rPr lang="en-US" dirty="0"/>
              <a:t> : JavaScript server-side environment is Node.js</a:t>
            </a:r>
          </a:p>
          <a:p>
            <a:pPr marL="36900" indent="0">
              <a:buNone/>
            </a:pPr>
            <a:endParaRPr lang="en-US" dirty="0"/>
          </a:p>
        </p:txBody>
      </p:sp>
    </p:spTree>
    <p:extLst>
      <p:ext uri="{BB962C8B-B14F-4D97-AF65-F5344CB8AC3E}">
        <p14:creationId xmlns:p14="http://schemas.microsoft.com/office/powerpoint/2010/main" val="2666124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{382D2321-62DE-4C76-81D5-B5066F48C854}tf55705232_win32</Template>
  <TotalTime>171</TotalTime>
  <Words>1356</Words>
  <Application>Microsoft Office PowerPoint</Application>
  <PresentationFormat>Widescreen</PresentationFormat>
  <Paragraphs>106</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Goudy Old Style</vt:lpstr>
      <vt:lpstr>Wingdings 2</vt:lpstr>
      <vt:lpstr>SlateVTI</vt:lpstr>
      <vt:lpstr>Learn JavaScript Introduction to JavaScript</vt:lpstr>
      <vt:lpstr>Today’s Agenda</vt:lpstr>
      <vt:lpstr>Client &amp; Sever Overview</vt:lpstr>
      <vt:lpstr>Web servers and HTTP</vt:lpstr>
      <vt:lpstr>Static sites</vt:lpstr>
      <vt:lpstr>Dynamic sites</vt:lpstr>
      <vt:lpstr>Questions…… </vt:lpstr>
      <vt:lpstr>What is JavaScript ? </vt:lpstr>
      <vt:lpstr>Client-side vs Server-side JavaScript</vt:lpstr>
      <vt:lpstr>JavaScript History</vt:lpstr>
      <vt:lpstr>JavaScript consists of three main parts</vt:lpstr>
      <vt:lpstr>Document Object Model </vt:lpstr>
      <vt:lpstr>A document as a hierarchy of nodes</vt:lpstr>
      <vt:lpstr>Node and Element</vt:lpstr>
      <vt:lpstr>JavaScript BOM</vt:lpstr>
      <vt:lpstr>JavaScript Engine</vt:lpstr>
      <vt:lpstr>The JavaScript Engine</vt:lpstr>
      <vt:lpstr>Most important JavaScript engines</vt:lpstr>
      <vt:lpstr>Want to explore more on JS Engine ? </vt:lpstr>
      <vt:lpstr>JavaScript Runtime </vt:lpstr>
      <vt:lpstr>The creation phase</vt:lpstr>
      <vt:lpstr>Global Execution Context</vt:lpstr>
      <vt:lpstr>The execution phase</vt:lpstr>
      <vt:lpstr>Function Execution Context</vt:lpstr>
      <vt:lpstr>PowerPoint Presentation</vt:lpstr>
      <vt:lpstr>JavaScript Event Loop</vt:lpstr>
      <vt:lpstr>Call Stack</vt:lpstr>
      <vt:lpstr>Callbacks to the recue</vt:lpstr>
      <vt:lpstr>PowerPoint Presentation</vt:lpstr>
      <vt:lpstr>PowerPoint Presentation</vt:lpstr>
      <vt:lpstr>JavaScript variable scopes</vt:lpstr>
      <vt:lpstr>JavaScript Hoisting</vt:lpstr>
      <vt:lpstr>Home work &amp; Reading assignment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JavaScript Introduction to JavaScript</dc:title>
  <dc:creator>Windows User</dc:creator>
  <cp:lastModifiedBy>Windows User</cp:lastModifiedBy>
  <cp:revision>1</cp:revision>
  <dcterms:created xsi:type="dcterms:W3CDTF">2021-07-20T13:08:47Z</dcterms:created>
  <dcterms:modified xsi:type="dcterms:W3CDTF">2021-07-20T16:00:11Z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