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Sorts Mill Goudy"/>
      <p:regular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BsEpuDl3OGkJWPRkTFZsWVncJ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ortsMillGoudy-italic.fntdata"/><Relationship Id="rId27" Type="http://schemas.openxmlformats.org/officeDocument/2006/relationships/font" Target="fonts/SortsMillGoud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5"/>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2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33"/>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81" name="Google Shape;81;p33"/>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82" name="Google Shape;82;p3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pic>
        <p:nvPicPr>
          <p:cNvPr descr="Slate-V2-HD-vertPhotoInset.png" id="86" name="Google Shape;86;p34"/>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87" name="Google Shape;87;p34"/>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Sorts Mill Goudy"/>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9pPr>
          </a:lstStyle>
          <a:p/>
        </p:txBody>
      </p:sp>
      <p:sp>
        <p:nvSpPr>
          <p:cNvPr id="89" name="Google Shape;89;p34"/>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90" name="Google Shape;90;p3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3" name="Shape 93"/>
        <p:cNvGrpSpPr/>
        <p:nvPr/>
      </p:nvGrpSpPr>
      <p:grpSpPr>
        <a:xfrm>
          <a:off x="0" y="0"/>
          <a:ext cx="0" cy="0"/>
          <a:chOff x="0" y="0"/>
          <a:chExt cx="0" cy="0"/>
        </a:xfrm>
      </p:grpSpPr>
      <p:pic>
        <p:nvPicPr>
          <p:cNvPr descr="Slate-V2-HD-panoPhotoInset.png" id="94" name="Google Shape;94;p35"/>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95" name="Google Shape;95;p35"/>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4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9pPr>
          </a:lstStyle>
          <a:p/>
        </p:txBody>
      </p:sp>
      <p:sp>
        <p:nvSpPr>
          <p:cNvPr id="97" name="Google Shape;97;p35"/>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8" name="Google Shape;98;p3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1" name="Shape 101"/>
        <p:cNvGrpSpPr/>
        <p:nvPr/>
      </p:nvGrpSpPr>
      <p:grpSpPr>
        <a:xfrm>
          <a:off x="0" y="0"/>
          <a:ext cx="0" cy="0"/>
          <a:chOff x="0" y="0"/>
          <a:chExt cx="0" cy="0"/>
        </a:xfrm>
      </p:grpSpPr>
      <p:sp>
        <p:nvSpPr>
          <p:cNvPr id="102" name="Google Shape;102;p36"/>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6"/>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4" name="Google Shape;104;p3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7" name="Shape 107"/>
        <p:cNvGrpSpPr/>
        <p:nvPr/>
      </p:nvGrpSpPr>
      <p:grpSpPr>
        <a:xfrm>
          <a:off x="0" y="0"/>
          <a:ext cx="0" cy="0"/>
          <a:chOff x="0" y="0"/>
          <a:chExt cx="0" cy="0"/>
        </a:xfrm>
      </p:grpSpPr>
      <p:sp>
        <p:nvSpPr>
          <p:cNvPr id="108" name="Google Shape;108;p37"/>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Sorts Mill Goudy"/>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0" name="Google Shape;110;p37"/>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1" name="Google Shape;111;p3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37"/>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a:p>
        </p:txBody>
      </p:sp>
      <p:sp>
        <p:nvSpPr>
          <p:cNvPr id="115" name="Google Shape;115;p37"/>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6" name="Shape 116"/>
        <p:cNvGrpSpPr/>
        <p:nvPr/>
      </p:nvGrpSpPr>
      <p:grpSpPr>
        <a:xfrm>
          <a:off x="0" y="0"/>
          <a:ext cx="0" cy="0"/>
          <a:chOff x="0" y="0"/>
          <a:chExt cx="0" cy="0"/>
        </a:xfrm>
      </p:grpSpPr>
      <p:sp>
        <p:nvSpPr>
          <p:cNvPr id="117" name="Google Shape;117;p38"/>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Sorts Mill Goud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8"/>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9" name="Google Shape;119;p3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22" name="Shape 122"/>
        <p:cNvGrpSpPr/>
        <p:nvPr/>
      </p:nvGrpSpPr>
      <p:grpSpPr>
        <a:xfrm>
          <a:off x="0" y="0"/>
          <a:ext cx="0" cy="0"/>
          <a:chOff x="0" y="0"/>
          <a:chExt cx="0" cy="0"/>
        </a:xfrm>
      </p:grpSpPr>
      <p:sp>
        <p:nvSpPr>
          <p:cNvPr id="123" name="Google Shape;123;p3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9"/>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5" name="Google Shape;125;p39"/>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6" name="Google Shape;126;p39"/>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7" name="Google Shape;127;p39"/>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8" name="Google Shape;128;p39"/>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9" name="Google Shape;129;p39"/>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30" name="Google Shape;130;p3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3" name="Shape 133"/>
        <p:cNvGrpSpPr/>
        <p:nvPr/>
      </p:nvGrpSpPr>
      <p:grpSpPr>
        <a:xfrm>
          <a:off x="0" y="0"/>
          <a:ext cx="0" cy="0"/>
          <a:chOff x="0" y="0"/>
          <a:chExt cx="0" cy="0"/>
        </a:xfrm>
      </p:grpSpPr>
      <p:pic>
        <p:nvPicPr>
          <p:cNvPr descr="Slate-V2-HD-3colPhotoInset.png" id="134" name="Google Shape;134;p40"/>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35" name="Google Shape;135;p40"/>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36" name="Google Shape;136;p40"/>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37" name="Google Shape;137;p40"/>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0"/>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39" name="Google Shape;139;p40"/>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9pPr>
          </a:lstStyle>
          <a:p/>
        </p:txBody>
      </p:sp>
      <p:sp>
        <p:nvSpPr>
          <p:cNvPr id="140" name="Google Shape;140;p40"/>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1" name="Google Shape;141;p40"/>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42" name="Google Shape;142;p40"/>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9pPr>
          </a:lstStyle>
          <a:p/>
        </p:txBody>
      </p:sp>
      <p:sp>
        <p:nvSpPr>
          <p:cNvPr id="143" name="Google Shape;143;p40"/>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4" name="Google Shape;144;p40"/>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45" name="Google Shape;145;p40"/>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9pPr>
          </a:lstStyle>
          <a:p/>
        </p:txBody>
      </p:sp>
      <p:sp>
        <p:nvSpPr>
          <p:cNvPr id="146" name="Google Shape;146;p40"/>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7" name="Google Shape;147;p4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4" name="Google Shape;24;p2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2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6" name="Google Shape;36;p2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24"/>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42" name="Google Shape;42;p2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8"/>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48" name="Google Shape;48;p2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9"/>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4" name="Google Shape;54;p29"/>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5" name="Google Shape;55;p2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pic>
        <p:nvPicPr>
          <p:cNvPr descr="Slate-V2-HD-compPhotoInset.png" id="59" name="Google Shape;59;p30"/>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60" name="Google Shape;60;p30"/>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61" name="Google Shape;61;p3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Sorts Mill Goud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63" name="Google Shape;63;p30"/>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4" name="Google Shape;64;p30"/>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65" name="Google Shape;65;p30"/>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6" name="Google Shape;66;p3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3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3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3.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2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12" name="Google Shape;12;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3" name="Google Shape;13;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4" name="Google Shape;14;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 name="Shape 27"/>
        <p:cNvGrpSpPr/>
        <p:nvPr/>
      </p:nvGrpSpPr>
      <p:grpSpPr>
        <a:xfrm>
          <a:off x="0" y="0"/>
          <a:ext cx="0" cy="0"/>
          <a:chOff x="0" y="0"/>
          <a:chExt cx="0" cy="0"/>
        </a:xfrm>
      </p:grpSpPr>
      <p:sp>
        <p:nvSpPr>
          <p:cNvPr id="28" name="Google Shape;28;p2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9" name="Google Shape;29;p22"/>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30" name="Google Shape;30;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1" name="Google Shape;31;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2" name="Google Shape;32;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1.jp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pic>
        <p:nvPicPr>
          <p:cNvPr id="154" name="Google Shape;154;p1"/>
          <p:cNvPicPr preferRelativeResize="0"/>
          <p:nvPr/>
        </p:nvPicPr>
        <p:blipFill rotWithShape="1">
          <a:blip r:embed="rId4">
            <a:alphaModFix/>
          </a:blip>
          <a:srcRect b="0" l="0" r="0" t="0"/>
          <a:stretch/>
        </p:blipFill>
        <p:spPr>
          <a:xfrm>
            <a:off x="-1" y="10"/>
            <a:ext cx="12192001" cy="6857990"/>
          </a:xfrm>
          <a:prstGeom prst="rect">
            <a:avLst/>
          </a:prstGeom>
          <a:noFill/>
          <a:ln>
            <a:noFill/>
          </a:ln>
        </p:spPr>
      </p:pic>
      <p:sp>
        <p:nvSpPr>
          <p:cNvPr id="155" name="Google Shape;155;p1"/>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sp>
        <p:nvSpPr>
          <p:cNvPr id="156" name="Google Shape;156;p1"/>
          <p:cNvSpPr txBox="1"/>
          <p:nvPr>
            <p:ph type="ctrTitle"/>
          </p:nvPr>
        </p:nvSpPr>
        <p:spPr>
          <a:xfrm>
            <a:off x="7389962" y="1673524"/>
            <a:ext cx="3485073" cy="24205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n-US" sz="4000"/>
              <a:t>JavaScript Runtime &amp; Fundamentals</a:t>
            </a:r>
            <a:endParaRPr/>
          </a:p>
        </p:txBody>
      </p:sp>
      <p:sp>
        <p:nvSpPr>
          <p:cNvPr id="157" name="Google Shape;157;p1"/>
          <p:cNvSpPr txBox="1"/>
          <p:nvPr>
            <p:ph idx="1" type="subTitle"/>
          </p:nvPr>
        </p:nvSpPr>
        <p:spPr>
          <a:xfrm>
            <a:off x="7389965" y="4157933"/>
            <a:ext cx="3485072" cy="10265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77500" lnSpcReduction="20000"/>
          </a:bodyPr>
          <a:lstStyle/>
          <a:p>
            <a:pPr indent="0" lvl="0" marL="0" rtl="0" algn="l">
              <a:lnSpc>
                <a:spcPct val="110000"/>
              </a:lnSpc>
              <a:spcBef>
                <a:spcPts val="0"/>
              </a:spcBef>
              <a:spcAft>
                <a:spcPts val="0"/>
              </a:spcAft>
              <a:buSzPct val="70000"/>
              <a:buNone/>
            </a:pPr>
            <a:r>
              <a:t/>
            </a:r>
            <a:endParaRPr/>
          </a:p>
          <a:p>
            <a:pPr indent="0" lvl="0" marL="0" rtl="0" algn="l">
              <a:lnSpc>
                <a:spcPct val="110000"/>
              </a:lnSpc>
              <a:spcBef>
                <a:spcPts val="956"/>
              </a:spcBef>
              <a:spcAft>
                <a:spcPts val="0"/>
              </a:spcAft>
              <a:buSzPct val="70000"/>
              <a:buNone/>
            </a:pPr>
            <a:r>
              <a:rPr lang="en-US" sz="2300"/>
              <a:t>Nagaraju Katta</a:t>
            </a:r>
            <a:br>
              <a:rPr lang="en-US" sz="2300"/>
            </a:br>
            <a:r>
              <a:rPr lang="en-US" sz="2300"/>
              <a:t>July 21,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Asynchronous JavaScript</a:t>
            </a:r>
            <a:endParaRPr/>
          </a:p>
        </p:txBody>
      </p:sp>
      <p:sp>
        <p:nvSpPr>
          <p:cNvPr id="216" name="Google Shape;216;p10"/>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JavaScript is the single-threaded programming language. The JavaScript engine has only one call stack so that it only can do one thing at a time. </a:t>
            </a:r>
            <a:endParaRPr/>
          </a:p>
          <a:p>
            <a:pPr indent="-306000" lvl="0" marL="342900" rtl="0" algn="l">
              <a:lnSpc>
                <a:spcPct val="110000"/>
              </a:lnSpc>
              <a:spcBef>
                <a:spcPts val="1060"/>
              </a:spcBef>
              <a:spcAft>
                <a:spcPts val="0"/>
              </a:spcAft>
              <a:buSzPts val="1610"/>
              <a:buChar char="◈"/>
            </a:pPr>
            <a:r>
              <a:rPr lang="en-US"/>
              <a:t>When executing a script, the JavaScript engine executes code from to bottom, line by line. In other words. It is synchronous. </a:t>
            </a:r>
            <a:endParaRPr/>
          </a:p>
          <a:p>
            <a:pPr indent="-306000" lvl="0" marL="342900" rtl="0" algn="l">
              <a:lnSpc>
                <a:spcPct val="110000"/>
              </a:lnSpc>
              <a:spcBef>
                <a:spcPts val="1060"/>
              </a:spcBef>
              <a:spcAft>
                <a:spcPts val="0"/>
              </a:spcAft>
              <a:buSzPts val="1610"/>
              <a:buChar char="◈"/>
            </a:pPr>
            <a:r>
              <a:rPr lang="en-US"/>
              <a:t>Asynchronous is the opposite of synchronous, which means happening at the same time.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2"/>
              </a:buClr>
              <a:buSzPct val="100000"/>
              <a:buFont typeface="Sorts Mill Goudy"/>
              <a:buNone/>
            </a:pPr>
            <a:r>
              <a:rPr lang="en-US"/>
              <a:t>How does JavaScript carry asynchronous tasks ?</a:t>
            </a:r>
            <a:endParaRPr/>
          </a:p>
        </p:txBody>
      </p:sp>
      <p:pic>
        <p:nvPicPr>
          <p:cNvPr id="222" name="Google Shape;222;p11"/>
          <p:cNvPicPr preferRelativeResize="0"/>
          <p:nvPr>
            <p:ph idx="1" type="body"/>
          </p:nvPr>
        </p:nvPicPr>
        <p:blipFill rotWithShape="1">
          <a:blip r:embed="rId3">
            <a:alphaModFix/>
          </a:blip>
          <a:srcRect b="0" l="0" r="0" t="0"/>
          <a:stretch/>
        </p:blipFill>
        <p:spPr>
          <a:xfrm>
            <a:off x="4604808" y="2076450"/>
            <a:ext cx="2972859" cy="3714750"/>
          </a:xfrm>
          <a:prstGeom prst="rect">
            <a:avLst/>
          </a:prstGeom>
          <a:noFill/>
          <a:ln>
            <a:noFill/>
          </a:ln>
          <a:effectLst>
            <a:outerShdw blurRad="25400">
              <a:srgbClr val="000000">
                <a:alpha val="45882"/>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JavaScript Event Loop</a:t>
            </a:r>
            <a:endParaRPr/>
          </a:p>
        </p:txBody>
      </p:sp>
      <p:sp>
        <p:nvSpPr>
          <p:cNvPr id="228" name="Google Shape;228;p12"/>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JavaScript single-threaded model : JavaScript is a single-threaded programming language. In other words, it can do only one thing at a time.</a:t>
            </a:r>
            <a:endParaRPr/>
          </a:p>
          <a:p>
            <a:pPr indent="-306000" lvl="0" marL="342900" rtl="0" algn="l">
              <a:lnSpc>
                <a:spcPct val="110000"/>
              </a:lnSpc>
              <a:spcBef>
                <a:spcPts val="1060"/>
              </a:spcBef>
              <a:spcAft>
                <a:spcPts val="0"/>
              </a:spcAft>
              <a:buSzPts val="1610"/>
              <a:buChar char="◈"/>
            </a:pPr>
            <a:r>
              <a:rPr lang="en-US"/>
              <a:t>JavaScript engine executes a script from the top and works its way down creating execution contexts and pushing and popping functions onto and off the call stack.</a:t>
            </a:r>
            <a:endParaRPr/>
          </a:p>
          <a:p>
            <a:pPr indent="-306000" lvl="0" marL="342900" rtl="0" algn="l">
              <a:lnSpc>
                <a:spcPct val="110000"/>
              </a:lnSpc>
              <a:spcBef>
                <a:spcPts val="1060"/>
              </a:spcBef>
              <a:spcAft>
                <a:spcPts val="0"/>
              </a:spcAft>
              <a:buSzPts val="1610"/>
              <a:buChar char="◈"/>
            </a:pPr>
            <a:r>
              <a:rPr lang="en-US"/>
              <a:t>Blocking functions : A function that takes a long time to execute is known as a blocking function. Technically, the blocking functions block all the interactions with the webpage such as mouse click.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Callbacks to the rescue</a:t>
            </a:r>
            <a:endParaRPr/>
          </a:p>
        </p:txBody>
      </p:sp>
      <p:sp>
        <p:nvSpPr>
          <p:cNvPr id="234" name="Google Shape;234;p1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To prevent blocking functions from blocking other activities, we typically wrap them in callback functions which can be executed later. </a:t>
            </a:r>
            <a:endParaRPr/>
          </a:p>
        </p:txBody>
      </p:sp>
      <p:pic>
        <p:nvPicPr>
          <p:cNvPr id="235" name="Google Shape;235;p13"/>
          <p:cNvPicPr preferRelativeResize="0"/>
          <p:nvPr/>
        </p:nvPicPr>
        <p:blipFill rotWithShape="1">
          <a:blip r:embed="rId3">
            <a:alphaModFix/>
          </a:blip>
          <a:srcRect b="0" l="0" r="0" t="0"/>
          <a:stretch/>
        </p:blipFill>
        <p:spPr>
          <a:xfrm>
            <a:off x="3259060" y="3092991"/>
            <a:ext cx="4652488" cy="34566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t/>
            </a:r>
            <a:endParaRPr/>
          </a:p>
        </p:txBody>
      </p:sp>
      <p:pic>
        <p:nvPicPr>
          <p:cNvPr id="241" name="Google Shape;241;p14"/>
          <p:cNvPicPr preferRelativeResize="0"/>
          <p:nvPr>
            <p:ph idx="1" type="body"/>
          </p:nvPr>
        </p:nvPicPr>
        <p:blipFill rotWithShape="1">
          <a:blip r:embed="rId3">
            <a:alphaModFix/>
          </a:blip>
          <a:srcRect b="0" l="0" r="0" t="0"/>
          <a:stretch/>
        </p:blipFill>
        <p:spPr>
          <a:xfrm>
            <a:off x="3359426" y="2076450"/>
            <a:ext cx="5665303" cy="3714750"/>
          </a:xfrm>
          <a:prstGeom prst="rect">
            <a:avLst/>
          </a:prstGeom>
          <a:noFill/>
          <a:ln>
            <a:noFill/>
          </a:ln>
          <a:effectLst>
            <a:outerShdw blurRad="25400">
              <a:srgbClr val="000000">
                <a:alpha val="45882"/>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t/>
            </a:r>
            <a:endParaRPr/>
          </a:p>
        </p:txBody>
      </p:sp>
      <p:pic>
        <p:nvPicPr>
          <p:cNvPr id="247" name="Google Shape;247;p15"/>
          <p:cNvPicPr preferRelativeResize="0"/>
          <p:nvPr>
            <p:ph idx="1" type="body"/>
          </p:nvPr>
        </p:nvPicPr>
        <p:blipFill rotWithShape="1">
          <a:blip r:embed="rId3">
            <a:alphaModFix/>
          </a:blip>
          <a:srcRect b="0" l="0" r="0" t="0"/>
          <a:stretch/>
        </p:blipFill>
        <p:spPr>
          <a:xfrm>
            <a:off x="3700671" y="2314990"/>
            <a:ext cx="5184912" cy="3714750"/>
          </a:xfrm>
          <a:prstGeom prst="rect">
            <a:avLst/>
          </a:prstGeom>
          <a:noFill/>
          <a:ln>
            <a:noFill/>
          </a:ln>
          <a:effectLst>
            <a:outerShdw blurRad="25400">
              <a:srgbClr val="000000">
                <a:alpha val="45882"/>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JavaScript variable scopes</a:t>
            </a:r>
            <a:endParaRPr/>
          </a:p>
        </p:txBody>
      </p:sp>
      <p:sp>
        <p:nvSpPr>
          <p:cNvPr id="253" name="Google Shape;253;p1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Scope determines the visibility and accessibility of a variable.</a:t>
            </a:r>
            <a:endParaRPr/>
          </a:p>
          <a:p>
            <a:pPr indent="-306000" lvl="0" marL="342900" rtl="0" algn="l">
              <a:lnSpc>
                <a:spcPct val="110000"/>
              </a:lnSpc>
              <a:spcBef>
                <a:spcPts val="1060"/>
              </a:spcBef>
              <a:spcAft>
                <a:spcPts val="0"/>
              </a:spcAft>
              <a:buSzPts val="1610"/>
              <a:buChar char="◈"/>
            </a:pPr>
            <a:r>
              <a:rPr lang="en-US"/>
              <a:t> JavaScript has three scopes : </a:t>
            </a:r>
            <a:endParaRPr/>
          </a:p>
          <a:p>
            <a:pPr indent="-270000" lvl="1" marL="720000" rtl="0" algn="l">
              <a:spcBef>
                <a:spcPts val="1020"/>
              </a:spcBef>
              <a:spcAft>
                <a:spcPts val="0"/>
              </a:spcAft>
              <a:buSzPts val="1470"/>
              <a:buChar char="🞚"/>
            </a:pPr>
            <a:r>
              <a:rPr lang="en-US"/>
              <a:t>Global scope : JavaScript engine assigns variables that you declare outside of functions to the “Global execution context”. These variables are in the global scope. They are also known as global variables. </a:t>
            </a:r>
            <a:endParaRPr/>
          </a:p>
          <a:p>
            <a:pPr indent="-270000" lvl="1" marL="720000" rtl="0" algn="l">
              <a:spcBef>
                <a:spcPts val="1020"/>
              </a:spcBef>
              <a:spcAft>
                <a:spcPts val="0"/>
              </a:spcAft>
              <a:buSzPts val="1470"/>
              <a:buChar char="🞚"/>
            </a:pPr>
            <a:r>
              <a:rPr lang="en-US"/>
              <a:t>Local scope : Variables that you declare inside a function are local to the function. They are called local variables.</a:t>
            </a:r>
            <a:endParaRPr/>
          </a:p>
          <a:p>
            <a:pPr indent="-270000" lvl="1" marL="720000" rtl="0" algn="l">
              <a:spcBef>
                <a:spcPts val="1020"/>
              </a:spcBef>
              <a:spcAft>
                <a:spcPts val="0"/>
              </a:spcAft>
              <a:buSzPts val="1470"/>
              <a:buChar char="🞚"/>
            </a:pPr>
            <a:r>
              <a:rPr lang="en-US"/>
              <a:t>Block scope : Generally, whenever you see curly brackets {}, it is a block. Variables that you  declare inside a block are block scoped variables.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Scope chain &amp; Global variable leaks</a:t>
            </a:r>
            <a:endParaRPr/>
          </a:p>
        </p:txBody>
      </p:sp>
      <p:sp>
        <p:nvSpPr>
          <p:cNvPr id="259" name="Google Shape;259;p17"/>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a:bodyPr>
          <a:lstStyle/>
          <a:p>
            <a:pPr indent="-306022" lvl="0" marL="342900" rtl="0" algn="l">
              <a:lnSpc>
                <a:spcPct val="110000"/>
              </a:lnSpc>
              <a:spcBef>
                <a:spcPts val="0"/>
              </a:spcBef>
              <a:spcAft>
                <a:spcPts val="0"/>
              </a:spcAft>
              <a:buSzPct val="70000"/>
              <a:buChar char="◈"/>
            </a:pPr>
            <a:r>
              <a:rPr lang="en-US"/>
              <a:t>Scope chain: The way that JavaScript resolves a variable by looking it in its current scope, if it cannot find the variable, it goes up to the outer scope, is called the scope chain. </a:t>
            </a:r>
            <a:endParaRPr/>
          </a:p>
          <a:p>
            <a:pPr indent="-306022" lvl="0" marL="342900" rtl="0" algn="l">
              <a:lnSpc>
                <a:spcPct val="110000"/>
              </a:lnSpc>
              <a:spcBef>
                <a:spcPts val="1025"/>
              </a:spcBef>
              <a:spcAft>
                <a:spcPts val="0"/>
              </a:spcAft>
              <a:buSzPct val="70000"/>
              <a:buChar char="◈"/>
            </a:pPr>
            <a:r>
              <a:rPr lang="en-US"/>
              <a:t>Global variable leaks : the weird part of JavaScript</a:t>
            </a:r>
            <a:endParaRPr/>
          </a:p>
          <a:p>
            <a:pPr indent="-306022" lvl="0" marL="342900" rtl="0" algn="l">
              <a:lnSpc>
                <a:spcPct val="110000"/>
              </a:lnSpc>
              <a:spcBef>
                <a:spcPts val="1025"/>
              </a:spcBef>
              <a:spcAft>
                <a:spcPts val="0"/>
              </a:spcAft>
              <a:buSzPct val="70000"/>
              <a:buChar char="◈"/>
            </a:pPr>
            <a:r>
              <a:rPr lang="en-US"/>
              <a:t>Memory leaks : Memory leaks can be defined as memory that is not required by an application anymore that for some reason is not returned to the operating system or the pool of free memory.</a:t>
            </a:r>
            <a:endParaRPr/>
          </a:p>
          <a:p>
            <a:pPr indent="-306022" lvl="0" marL="342900" rtl="0" algn="l">
              <a:lnSpc>
                <a:spcPct val="110000"/>
              </a:lnSpc>
              <a:spcBef>
                <a:spcPts val="1025"/>
              </a:spcBef>
              <a:spcAft>
                <a:spcPts val="0"/>
              </a:spcAft>
              <a:buSzPct val="70000"/>
              <a:buChar char="◈"/>
            </a:pPr>
            <a:r>
              <a:rPr lang="en-US"/>
              <a:t>Today’s reading assignment :  Write types of memory leaks in JavaScript and how to get rid of them.</a:t>
            </a:r>
            <a:endParaRPr/>
          </a:p>
          <a:p>
            <a:pPr indent="-211454" lvl="0" marL="342900" rtl="0" algn="l">
              <a:lnSpc>
                <a:spcPct val="110000"/>
              </a:lnSpc>
              <a:spcBef>
                <a:spcPts val="1025"/>
              </a:spcBef>
              <a:spcAft>
                <a:spcPts val="0"/>
              </a:spcAft>
              <a:buSzPct val="70000"/>
              <a:buNone/>
            </a:pPr>
            <a:r>
              <a:t/>
            </a:r>
            <a:endParaRPr/>
          </a:p>
          <a:p>
            <a:pPr indent="-211454" lvl="0" marL="342900" rtl="0" algn="l">
              <a:lnSpc>
                <a:spcPct val="110000"/>
              </a:lnSpc>
              <a:spcBef>
                <a:spcPts val="1025"/>
              </a:spcBef>
              <a:spcAft>
                <a:spcPts val="0"/>
              </a:spcAft>
              <a:buSzPct val="7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JavaScript Hoisting</a:t>
            </a:r>
            <a:endParaRPr/>
          </a:p>
        </p:txBody>
      </p:sp>
      <p:sp>
        <p:nvSpPr>
          <p:cNvPr id="265" name="Google Shape;265;p18"/>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During the creation phase, the JavaScript engine moves the variable and function declarations to the top of your code. This feature is known as hoisting in JavaScript.</a:t>
            </a:r>
            <a:endParaRPr/>
          </a:p>
          <a:p>
            <a:pPr indent="-306000" lvl="0" marL="342900" rtl="0" algn="l">
              <a:lnSpc>
                <a:spcPct val="110000"/>
              </a:lnSpc>
              <a:spcBef>
                <a:spcPts val="1060"/>
              </a:spcBef>
              <a:spcAft>
                <a:spcPts val="0"/>
              </a:spcAft>
              <a:buSzPts val="1610"/>
              <a:buChar char="◈"/>
            </a:pPr>
            <a:r>
              <a:rPr lang="en-US"/>
              <a:t>Variable Hoisting : Variable hoisting means the JavaScript engine moves the variable declarations to the top of the script</a:t>
            </a:r>
            <a:endParaRPr/>
          </a:p>
          <a:p>
            <a:pPr indent="-306000" lvl="0" marL="342900" rtl="0" algn="l">
              <a:lnSpc>
                <a:spcPct val="110000"/>
              </a:lnSpc>
              <a:spcBef>
                <a:spcPts val="1060"/>
              </a:spcBef>
              <a:spcAft>
                <a:spcPts val="0"/>
              </a:spcAft>
              <a:buSzPts val="1610"/>
              <a:buChar char="◈"/>
            </a:pPr>
            <a:r>
              <a:rPr lang="en-US"/>
              <a:t>Function Hoisting : Like variables, the JavaScript engine also hoists the function declarations. It moves the function declarations to the top of the script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JavaScript Variables</a:t>
            </a:r>
            <a:endParaRPr/>
          </a:p>
        </p:txBody>
      </p:sp>
      <p:sp>
        <p:nvSpPr>
          <p:cNvPr id="271" name="Google Shape;271;p19"/>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JavaScript variables are loosely types, that is to say, variables can hold values with any type of data.</a:t>
            </a:r>
            <a:endParaRPr/>
          </a:p>
          <a:p>
            <a:pPr indent="-306000" lvl="0" marL="342900" rtl="0" algn="l">
              <a:lnSpc>
                <a:spcPct val="110000"/>
              </a:lnSpc>
              <a:spcBef>
                <a:spcPts val="1060"/>
              </a:spcBef>
              <a:spcAft>
                <a:spcPts val="0"/>
              </a:spcAft>
              <a:buSzPts val="1610"/>
              <a:buChar char="◈"/>
            </a:pPr>
            <a:r>
              <a:rPr lang="en-US"/>
              <a:t>Variables are just named placeholders for values.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pic>
        <p:nvPicPr>
          <p:cNvPr id="164" name="Google Shape;164;p2"/>
          <p:cNvPicPr preferRelativeResize="0"/>
          <p:nvPr/>
        </p:nvPicPr>
        <p:blipFill rotWithShape="1">
          <a:blip r:embed="rId4">
            <a:alphaModFix/>
          </a:blip>
          <a:srcRect b="-1" l="0" r="0" t="0"/>
          <a:stretch/>
        </p:blipFill>
        <p:spPr>
          <a:xfrm>
            <a:off x="-8622" y="10"/>
            <a:ext cx="6096000" cy="6857990"/>
          </a:xfrm>
          <a:prstGeom prst="rect">
            <a:avLst/>
          </a:prstGeom>
          <a:noFill/>
          <a:ln>
            <a:noFill/>
          </a:ln>
        </p:spPr>
      </p:pic>
      <p:pic>
        <p:nvPicPr>
          <p:cNvPr id="165" name="Google Shape;165;p2"/>
          <p:cNvPicPr preferRelativeResize="0"/>
          <p:nvPr/>
        </p:nvPicPr>
        <p:blipFill rotWithShape="1">
          <a:blip r:embed="rId5">
            <a:alphaModFix/>
          </a:blip>
          <a:srcRect b="0" l="0" r="0" t="0"/>
          <a:stretch/>
        </p:blipFill>
        <p:spPr>
          <a:xfrm>
            <a:off x="6257026" y="1"/>
            <a:ext cx="5934973" cy="6858000"/>
          </a:xfrm>
          <a:prstGeom prst="rect">
            <a:avLst/>
          </a:prstGeom>
          <a:noFill/>
          <a:ln>
            <a:noFill/>
          </a:ln>
        </p:spPr>
      </p:pic>
      <p:sp>
        <p:nvSpPr>
          <p:cNvPr id="166" name="Google Shape;166;p2"/>
          <p:cNvSpPr txBox="1"/>
          <p:nvPr>
            <p:ph type="title"/>
          </p:nvPr>
        </p:nvSpPr>
        <p:spPr>
          <a:xfrm>
            <a:off x="6900493" y="609600"/>
            <a:ext cx="4538124" cy="97045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n-US" sz="4000"/>
              <a:t>Today’s Agenda	</a:t>
            </a:r>
            <a:endParaRPr/>
          </a:p>
        </p:txBody>
      </p:sp>
      <p:sp>
        <p:nvSpPr>
          <p:cNvPr id="167" name="Google Shape;167;p2"/>
          <p:cNvSpPr txBox="1"/>
          <p:nvPr>
            <p:ph idx="1" type="body"/>
          </p:nvPr>
        </p:nvSpPr>
        <p:spPr>
          <a:xfrm>
            <a:off x="6900493" y="1732449"/>
            <a:ext cx="4403596"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a:bodyPr>
          <a:lstStyle/>
          <a:p>
            <a:pPr indent="0" lvl="0" marL="36900" rtl="0" algn="l">
              <a:lnSpc>
                <a:spcPct val="110000"/>
              </a:lnSpc>
              <a:spcBef>
                <a:spcPts val="0"/>
              </a:spcBef>
              <a:spcAft>
                <a:spcPts val="0"/>
              </a:spcAft>
              <a:buSzPct val="70000"/>
              <a:buNone/>
            </a:pPr>
            <a:r>
              <a:rPr lang="en-US" sz="2400"/>
              <a:t>Execution Contexts</a:t>
            </a:r>
            <a:endParaRPr/>
          </a:p>
          <a:p>
            <a:pPr indent="0" lvl="0" marL="36900" rtl="0" algn="l">
              <a:lnSpc>
                <a:spcPct val="110000"/>
              </a:lnSpc>
              <a:spcBef>
                <a:spcPts val="1044"/>
              </a:spcBef>
              <a:spcAft>
                <a:spcPts val="0"/>
              </a:spcAft>
              <a:buSzPct val="70000"/>
              <a:buNone/>
            </a:pPr>
            <a:r>
              <a:rPr lang="en-US" sz="2400"/>
              <a:t>JavaScript Call Stack</a:t>
            </a:r>
            <a:endParaRPr/>
          </a:p>
          <a:p>
            <a:pPr indent="0" lvl="0" marL="36900" rtl="0" algn="l">
              <a:lnSpc>
                <a:spcPct val="110000"/>
              </a:lnSpc>
              <a:spcBef>
                <a:spcPts val="1044"/>
              </a:spcBef>
              <a:spcAft>
                <a:spcPts val="0"/>
              </a:spcAft>
              <a:buSzPct val="70000"/>
              <a:buNone/>
            </a:pPr>
            <a:r>
              <a:rPr lang="en-US" sz="2400"/>
              <a:t>Event Loop</a:t>
            </a:r>
            <a:endParaRPr/>
          </a:p>
          <a:p>
            <a:pPr indent="0" lvl="0" marL="36900" rtl="0" algn="l">
              <a:lnSpc>
                <a:spcPct val="110000"/>
              </a:lnSpc>
              <a:spcBef>
                <a:spcPts val="1044"/>
              </a:spcBef>
              <a:spcAft>
                <a:spcPts val="0"/>
              </a:spcAft>
              <a:buSzPct val="70000"/>
              <a:buNone/>
            </a:pPr>
            <a:r>
              <a:rPr lang="en-US" sz="2400"/>
              <a:t>Variable Scopes</a:t>
            </a:r>
            <a:endParaRPr/>
          </a:p>
          <a:p>
            <a:pPr indent="0" lvl="0" marL="36900" rtl="0" algn="l">
              <a:lnSpc>
                <a:spcPct val="110000"/>
              </a:lnSpc>
              <a:spcBef>
                <a:spcPts val="1044"/>
              </a:spcBef>
              <a:spcAft>
                <a:spcPts val="0"/>
              </a:spcAft>
              <a:buSzPct val="70000"/>
              <a:buNone/>
            </a:pPr>
            <a:r>
              <a:rPr lang="en-US" sz="2400"/>
              <a:t>Hoisting</a:t>
            </a:r>
            <a:endParaRPr/>
          </a:p>
          <a:p>
            <a:pPr indent="0" lvl="0" marL="36900" rtl="0" algn="l">
              <a:lnSpc>
                <a:spcPct val="110000"/>
              </a:lnSpc>
              <a:spcBef>
                <a:spcPts val="1044"/>
              </a:spcBef>
              <a:spcAft>
                <a:spcPts val="0"/>
              </a:spcAft>
              <a:buSzPct val="70000"/>
              <a:buNone/>
            </a:pPr>
            <a:r>
              <a:rPr lang="en-US" sz="2400"/>
              <a:t>Variables </a:t>
            </a:r>
            <a:endParaRPr/>
          </a:p>
          <a:p>
            <a:pPr indent="0" lvl="0" marL="36900" rtl="0" algn="l">
              <a:lnSpc>
                <a:spcPct val="110000"/>
              </a:lnSpc>
              <a:spcBef>
                <a:spcPts val="1044"/>
              </a:spcBef>
              <a:spcAft>
                <a:spcPts val="0"/>
              </a:spcAft>
              <a:buSzPct val="70000"/>
              <a:buNone/>
            </a:pPr>
            <a:r>
              <a:rPr lang="en-US" sz="2400"/>
              <a:t>Data types</a:t>
            </a:r>
            <a:endParaRPr/>
          </a:p>
          <a:p>
            <a:pPr indent="0" lvl="0" marL="36900" rtl="0" algn="l">
              <a:lnSpc>
                <a:spcPct val="110000"/>
              </a:lnSpc>
              <a:spcBef>
                <a:spcPts val="1044"/>
              </a:spcBef>
              <a:spcAft>
                <a:spcPts val="0"/>
              </a:spcAft>
              <a:buSzPct val="70000"/>
              <a:buNone/>
            </a:pPr>
            <a:r>
              <a:rPr lang="en-US" sz="2400"/>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JavaScript Data Types</a:t>
            </a:r>
            <a:endParaRPr/>
          </a:p>
        </p:txBody>
      </p:sp>
      <p:sp>
        <p:nvSpPr>
          <p:cNvPr id="277" name="Google Shape;277;p20"/>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JavaScript is a dynamic language or loosely typed therefore a variable doesn’t associate with any type.</a:t>
            </a:r>
            <a:endParaRPr/>
          </a:p>
          <a:p>
            <a:pPr indent="-306000" lvl="0" marL="342900" rtl="0" algn="l">
              <a:lnSpc>
                <a:spcPct val="110000"/>
              </a:lnSpc>
              <a:spcBef>
                <a:spcPts val="1060"/>
              </a:spcBef>
              <a:spcAft>
                <a:spcPts val="0"/>
              </a:spcAft>
              <a:buSzPts val="1610"/>
              <a:buChar char="◈"/>
            </a:pPr>
            <a:r>
              <a:rPr lang="en-US"/>
              <a:t>In other words, the same variable can hold values of different types at any time</a:t>
            </a:r>
            <a:endParaRPr/>
          </a:p>
          <a:p>
            <a:pPr indent="-306000" lvl="0" marL="342900" rtl="0" algn="l">
              <a:lnSpc>
                <a:spcPct val="110000"/>
              </a:lnSpc>
              <a:spcBef>
                <a:spcPts val="1060"/>
              </a:spcBef>
              <a:spcAft>
                <a:spcPts val="0"/>
              </a:spcAft>
              <a:buSzPts val="1610"/>
              <a:buChar char="◈"/>
            </a:pPr>
            <a:r>
              <a:rPr lang="en-US"/>
              <a:t>Six primitive data types </a:t>
            </a:r>
            <a:endParaRPr/>
          </a:p>
          <a:p>
            <a:pPr indent="-270000" lvl="1" marL="720000" rtl="0" algn="l">
              <a:spcBef>
                <a:spcPts val="1020"/>
              </a:spcBef>
              <a:spcAft>
                <a:spcPts val="0"/>
              </a:spcAft>
              <a:buSzPts val="1470"/>
              <a:buChar char="🞚"/>
            </a:pPr>
            <a:r>
              <a:rPr lang="en-US"/>
              <a:t>null , undefined,  boolean, number, string, symbol – available only from ES6</a:t>
            </a:r>
            <a:endParaRPr/>
          </a:p>
          <a:p>
            <a:pPr indent="-306000" lvl="0" marL="342900" rtl="0" algn="l">
              <a:lnSpc>
                <a:spcPct val="110000"/>
              </a:lnSpc>
              <a:spcBef>
                <a:spcPts val="1060"/>
              </a:spcBef>
              <a:spcAft>
                <a:spcPts val="0"/>
              </a:spcAft>
              <a:buSzPts val="1610"/>
              <a:buChar char="◈"/>
            </a:pPr>
            <a:r>
              <a:rPr lang="en-US"/>
              <a:t>Complex data type</a:t>
            </a:r>
            <a:endParaRPr/>
          </a:p>
          <a:p>
            <a:pPr indent="-270000" lvl="1" marL="720000" rtl="0" algn="l">
              <a:spcBef>
                <a:spcPts val="1020"/>
              </a:spcBef>
              <a:spcAft>
                <a:spcPts val="0"/>
              </a:spcAft>
              <a:buSzPts val="1470"/>
              <a:buChar char="🞚"/>
            </a:pPr>
            <a:r>
              <a:rPr lang="en-US"/>
              <a:t>object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Home work</a:t>
            </a:r>
            <a:endParaRPr/>
          </a:p>
        </p:txBody>
      </p:sp>
      <p:sp>
        <p:nvSpPr>
          <p:cNvPr id="283" name="Google Shape;283;p21"/>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203764" lvl="0" marL="342900" rtl="0" algn="l">
              <a:lnSpc>
                <a:spcPct val="110000"/>
              </a:lnSpc>
              <a:spcBef>
                <a:spcPts val="0"/>
              </a:spcBef>
              <a:spcAft>
                <a:spcPts val="0"/>
              </a:spcAft>
              <a:buSzPts val="161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JavaScript Execution Contexts</a:t>
            </a:r>
            <a:endParaRPr/>
          </a:p>
        </p:txBody>
      </p:sp>
      <p:sp>
        <p:nvSpPr>
          <p:cNvPr id="173" name="Google Shape;173;p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Execution context : When JavaScript engine executes a script, it creates execution contexts. Each execution context has two phases :</a:t>
            </a:r>
            <a:endParaRPr/>
          </a:p>
          <a:p>
            <a:pPr indent="-270000" lvl="1" marL="720000" rtl="0" algn="l">
              <a:spcBef>
                <a:spcPts val="1020"/>
              </a:spcBef>
              <a:spcAft>
                <a:spcPts val="0"/>
              </a:spcAft>
              <a:buSzPts val="1470"/>
              <a:buChar char="🞚"/>
            </a:pPr>
            <a:r>
              <a:rPr lang="en-US"/>
              <a:t>Creation phase </a:t>
            </a:r>
            <a:endParaRPr/>
          </a:p>
          <a:p>
            <a:pPr indent="-270000" lvl="1" marL="720000" rtl="0" algn="l">
              <a:spcBef>
                <a:spcPts val="1020"/>
              </a:spcBef>
              <a:spcAft>
                <a:spcPts val="0"/>
              </a:spcAft>
              <a:buSzPts val="1470"/>
              <a:buChar char="🞚"/>
            </a:pPr>
            <a:r>
              <a:rPr lang="en-US"/>
              <a:t>Execution phase</a:t>
            </a:r>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The creation phase</a:t>
            </a:r>
            <a:endParaRPr/>
          </a:p>
        </p:txBody>
      </p:sp>
      <p:sp>
        <p:nvSpPr>
          <p:cNvPr id="179" name="Google Shape;179;p4"/>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When a script executes for the first time, the JavaScript engine creates a Global Execution Context. During this creation phase, it performs the following tasks </a:t>
            </a:r>
            <a:endParaRPr/>
          </a:p>
          <a:p>
            <a:pPr indent="-270000" lvl="1" marL="720000" rtl="0" algn="l">
              <a:spcBef>
                <a:spcPts val="1020"/>
              </a:spcBef>
              <a:spcAft>
                <a:spcPts val="0"/>
              </a:spcAft>
              <a:buSzPts val="1470"/>
              <a:buChar char="🞚"/>
            </a:pPr>
            <a:r>
              <a:rPr lang="en-US"/>
              <a:t>Create a global object i.e window in the web browser or global in Node.JS</a:t>
            </a:r>
            <a:endParaRPr/>
          </a:p>
          <a:p>
            <a:pPr indent="-270000" lvl="1" marL="720000" rtl="0" algn="l">
              <a:spcBef>
                <a:spcPts val="1020"/>
              </a:spcBef>
              <a:spcAft>
                <a:spcPts val="0"/>
              </a:spcAft>
              <a:buSzPts val="1470"/>
              <a:buChar char="🞚"/>
            </a:pPr>
            <a:r>
              <a:rPr lang="en-US"/>
              <a:t>Create a this object binding which points to the global object above</a:t>
            </a:r>
            <a:endParaRPr/>
          </a:p>
          <a:p>
            <a:pPr indent="-270000" lvl="1" marL="720000" rtl="0" algn="l">
              <a:spcBef>
                <a:spcPts val="1020"/>
              </a:spcBef>
              <a:spcAft>
                <a:spcPts val="0"/>
              </a:spcAft>
              <a:buSzPts val="1470"/>
              <a:buChar char="🞚"/>
            </a:pPr>
            <a:r>
              <a:rPr lang="en-US"/>
              <a:t>Setup a memory heap for storing variables and function references</a:t>
            </a:r>
            <a:endParaRPr/>
          </a:p>
          <a:p>
            <a:pPr indent="-270000" lvl="1" marL="720000" rtl="0" algn="l">
              <a:spcBef>
                <a:spcPts val="1020"/>
              </a:spcBef>
              <a:spcAft>
                <a:spcPts val="0"/>
              </a:spcAft>
              <a:buSzPts val="1470"/>
              <a:buChar char="🞚"/>
            </a:pPr>
            <a:r>
              <a:rPr lang="en-US"/>
              <a:t>Store the function declarations in the memory heap and variables within the global context with the initial values as undefined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Global Execution Context</a:t>
            </a:r>
            <a:endParaRPr/>
          </a:p>
        </p:txBody>
      </p:sp>
      <p:pic>
        <p:nvPicPr>
          <p:cNvPr id="185" name="Google Shape;185;p5"/>
          <p:cNvPicPr preferRelativeResize="0"/>
          <p:nvPr>
            <p:ph idx="1" type="body"/>
          </p:nvPr>
        </p:nvPicPr>
        <p:blipFill rotWithShape="1">
          <a:blip r:embed="rId3">
            <a:alphaModFix/>
          </a:blip>
          <a:srcRect b="0" l="0" r="0" t="0"/>
          <a:stretch/>
        </p:blipFill>
        <p:spPr>
          <a:xfrm>
            <a:off x="4571788" y="2338165"/>
            <a:ext cx="3757203" cy="3191320"/>
          </a:xfrm>
          <a:prstGeom prst="rect">
            <a:avLst/>
          </a:prstGeom>
          <a:noFill/>
          <a:ln>
            <a:noFill/>
          </a:ln>
          <a:effectLst>
            <a:outerShdw blurRad="25400">
              <a:srgbClr val="000000">
                <a:alpha val="45882"/>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The execution phase</a:t>
            </a:r>
            <a:endParaRPr/>
          </a:p>
        </p:txBody>
      </p:sp>
      <p:sp>
        <p:nvSpPr>
          <p:cNvPr id="191" name="Google Shape;191;p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During the execution phase, the JavaScript engine executes the code line by line. In this phase, it assigns values to variables and executes the function calls.</a:t>
            </a:r>
            <a:endParaRPr/>
          </a:p>
          <a:p>
            <a:pPr indent="-306000" lvl="0" marL="342900" rtl="0" algn="l">
              <a:lnSpc>
                <a:spcPct val="110000"/>
              </a:lnSpc>
              <a:spcBef>
                <a:spcPts val="1060"/>
              </a:spcBef>
              <a:spcAft>
                <a:spcPts val="0"/>
              </a:spcAft>
              <a:buSzPts val="1610"/>
              <a:buChar char="◈"/>
            </a:pPr>
            <a:r>
              <a:rPr lang="en-US"/>
              <a:t>For every function call, the JavaScript engine creates a new Function Execution Context</a:t>
            </a:r>
            <a:endParaRPr/>
          </a:p>
        </p:txBody>
      </p:sp>
      <p:pic>
        <p:nvPicPr>
          <p:cNvPr id="192" name="Google Shape;192;p6"/>
          <p:cNvPicPr preferRelativeResize="0"/>
          <p:nvPr/>
        </p:nvPicPr>
        <p:blipFill rotWithShape="1">
          <a:blip r:embed="rId3">
            <a:alphaModFix/>
          </a:blip>
          <a:srcRect b="0" l="0" r="0" t="0"/>
          <a:stretch/>
        </p:blipFill>
        <p:spPr>
          <a:xfrm>
            <a:off x="3766306" y="3580943"/>
            <a:ext cx="2674252" cy="2892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Function Execution Context</a:t>
            </a:r>
            <a:endParaRPr/>
          </a:p>
        </p:txBody>
      </p:sp>
      <p:pic>
        <p:nvPicPr>
          <p:cNvPr id="198" name="Google Shape;198;p7"/>
          <p:cNvPicPr preferRelativeResize="0"/>
          <p:nvPr>
            <p:ph idx="1" type="body"/>
          </p:nvPr>
        </p:nvPicPr>
        <p:blipFill rotWithShape="1">
          <a:blip r:embed="rId3">
            <a:alphaModFix/>
          </a:blip>
          <a:srcRect b="0" l="0" r="0" t="0"/>
          <a:stretch/>
        </p:blipFill>
        <p:spPr>
          <a:xfrm>
            <a:off x="4086181" y="2155963"/>
            <a:ext cx="2895808" cy="3714750"/>
          </a:xfrm>
          <a:prstGeom prst="rect">
            <a:avLst/>
          </a:prstGeom>
          <a:noFill/>
          <a:ln>
            <a:noFill/>
          </a:ln>
          <a:effectLst>
            <a:outerShdw blurRad="25400">
              <a:srgbClr val="000000">
                <a:alpha val="45882"/>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t/>
            </a:r>
            <a:endParaRPr/>
          </a:p>
        </p:txBody>
      </p:sp>
      <p:pic>
        <p:nvPicPr>
          <p:cNvPr id="204" name="Google Shape;204;p8"/>
          <p:cNvPicPr preferRelativeResize="0"/>
          <p:nvPr>
            <p:ph idx="1" type="body"/>
          </p:nvPr>
        </p:nvPicPr>
        <p:blipFill rotWithShape="1">
          <a:blip r:embed="rId3">
            <a:alphaModFix/>
          </a:blip>
          <a:srcRect b="0" l="0" r="0" t="0"/>
          <a:stretch/>
        </p:blipFill>
        <p:spPr>
          <a:xfrm>
            <a:off x="4266526" y="2334868"/>
            <a:ext cx="3108309" cy="3714750"/>
          </a:xfrm>
          <a:prstGeom prst="rect">
            <a:avLst/>
          </a:prstGeom>
          <a:noFill/>
          <a:ln>
            <a:noFill/>
          </a:ln>
          <a:effectLst>
            <a:outerShdw blurRad="25400">
              <a:srgbClr val="000000">
                <a:alpha val="45882"/>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JavaScript call stack</a:t>
            </a:r>
            <a:endParaRPr/>
          </a:p>
        </p:txBody>
      </p:sp>
      <p:sp>
        <p:nvSpPr>
          <p:cNvPr id="210" name="Google Shape;210;p9"/>
          <p:cNvSpPr txBox="1"/>
          <p:nvPr>
            <p:ph idx="1" type="body"/>
          </p:nvPr>
        </p:nvSpPr>
        <p:spPr>
          <a:xfrm>
            <a:off x="913795" y="2076450"/>
            <a:ext cx="10353762" cy="41719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rtl="0" algn="l">
              <a:lnSpc>
                <a:spcPct val="110000"/>
              </a:lnSpc>
              <a:spcBef>
                <a:spcPts val="0"/>
              </a:spcBef>
              <a:spcAft>
                <a:spcPts val="0"/>
              </a:spcAft>
              <a:buSzPts val="1610"/>
              <a:buChar char="◈"/>
            </a:pPr>
            <a:r>
              <a:rPr lang="en-US"/>
              <a:t>JavaScript engine uses a call stack to manage execution contexts:  the Global Execution Context and Function Execution Contexts</a:t>
            </a:r>
            <a:endParaRPr/>
          </a:p>
          <a:p>
            <a:pPr indent="-306000" lvl="0" marL="342900" rtl="0" algn="l">
              <a:lnSpc>
                <a:spcPct val="110000"/>
              </a:lnSpc>
              <a:spcBef>
                <a:spcPts val="1060"/>
              </a:spcBef>
              <a:spcAft>
                <a:spcPts val="0"/>
              </a:spcAft>
              <a:buSzPts val="1610"/>
              <a:buChar char="◈"/>
            </a:pPr>
            <a:r>
              <a:rPr lang="en-US"/>
              <a:t>The call stack works based on the LIFO principle i.e, last-in-first-out</a:t>
            </a:r>
            <a:endParaRPr/>
          </a:p>
          <a:p>
            <a:pPr indent="-306000" lvl="0" marL="342900" rtl="0" algn="l">
              <a:lnSpc>
                <a:spcPct val="110000"/>
              </a:lnSpc>
              <a:spcBef>
                <a:spcPts val="1060"/>
              </a:spcBef>
              <a:spcAft>
                <a:spcPts val="0"/>
              </a:spcAft>
              <a:buSzPts val="1610"/>
              <a:buChar char="◈"/>
            </a:pPr>
            <a:r>
              <a:rPr lang="en-US"/>
              <a:t>When you execute a script, the JavaScript engine creates a Global Execution Context and pushes it on top of the call stack.</a:t>
            </a:r>
            <a:endParaRPr/>
          </a:p>
          <a:p>
            <a:pPr indent="-306000" lvl="0" marL="342900" rtl="0" algn="l">
              <a:lnSpc>
                <a:spcPct val="110000"/>
              </a:lnSpc>
              <a:spcBef>
                <a:spcPts val="1060"/>
              </a:spcBef>
              <a:spcAft>
                <a:spcPts val="0"/>
              </a:spcAft>
              <a:buSzPts val="1610"/>
              <a:buChar char="◈"/>
            </a:pPr>
            <a:r>
              <a:rPr lang="en-US"/>
              <a:t>Whenever a function is called, the JavaScript engine creates a Function Execution Context for the function, pushes it on top of the Call Stack, and starts executing the function.</a:t>
            </a:r>
            <a:endParaRPr/>
          </a:p>
          <a:p>
            <a:pPr indent="-306000" lvl="0" marL="342900" rtl="0" algn="l">
              <a:lnSpc>
                <a:spcPct val="110000"/>
              </a:lnSpc>
              <a:spcBef>
                <a:spcPts val="1060"/>
              </a:spcBef>
              <a:spcAft>
                <a:spcPts val="0"/>
              </a:spcAft>
              <a:buSzPts val="1610"/>
              <a:buChar char="◈"/>
            </a:pPr>
            <a:r>
              <a:rPr lang="en-US"/>
              <a:t>The script will stop when the call stack is empty.</a:t>
            </a:r>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VTI">
  <a:themeElements>
    <a:clrScheme name="Custom 35">
      <a:dk1>
        <a:srgbClr val="000000"/>
      </a:dk1>
      <a:lt1>
        <a:srgbClr val="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2021-07-21T14:46:57Z</dcterms:created>
  <dc:creator>Windows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