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9"/>
  </p:notesMasterIdLst>
  <p:sldIdLst>
    <p:sldId id="278" r:id="rId5"/>
    <p:sldId id="279" r:id="rId6"/>
    <p:sldId id="280" r:id="rId7"/>
    <p:sldId id="281" r:id="rId8"/>
    <p:sldId id="282" r:id="rId9"/>
    <p:sldId id="283" r:id="rId10"/>
    <p:sldId id="285" r:id="rId11"/>
    <p:sldId id="284"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10" r:id="rId31"/>
    <p:sldId id="304" r:id="rId32"/>
    <p:sldId id="305" r:id="rId33"/>
    <p:sldId id="306" r:id="rId34"/>
    <p:sldId id="307" r:id="rId35"/>
    <p:sldId id="308" r:id="rId36"/>
    <p:sldId id="309" r:id="rId37"/>
    <p:sldId id="31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8/4/2021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sitepoint.com/mvc-design-pattern-javascrip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CSS3, SASS, Bootstrap node setup &amp; MVC</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br>
              <a:rPr lang="en-US" dirty="0"/>
            </a:br>
            <a:r>
              <a:rPr lang="en-US" dirty="0" err="1"/>
              <a:t>Nagaraju</a:t>
            </a:r>
            <a:r>
              <a:rPr lang="en-US" dirty="0"/>
              <a:t> Katta</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265C9-1BD9-4639-A698-6BB92DF4E3D1}"/>
              </a:ext>
            </a:extLst>
          </p:cNvPr>
          <p:cNvSpPr>
            <a:spLocks noGrp="1"/>
          </p:cNvSpPr>
          <p:nvPr>
            <p:ph type="title"/>
          </p:nvPr>
        </p:nvSpPr>
        <p:spPr/>
        <p:txBody>
          <a:bodyPr/>
          <a:lstStyle/>
          <a:p>
            <a:r>
              <a:rPr lang="en-US" dirty="0"/>
              <a:t>What is Sass?</a:t>
            </a:r>
            <a:endParaRPr lang="en-IN" dirty="0"/>
          </a:p>
        </p:txBody>
      </p:sp>
      <p:sp>
        <p:nvSpPr>
          <p:cNvPr id="3" name="Content Placeholder 2">
            <a:extLst>
              <a:ext uri="{FF2B5EF4-FFF2-40B4-BE49-F238E27FC236}">
                <a16:creationId xmlns:a16="http://schemas.microsoft.com/office/drawing/2014/main" id="{C5182BA6-7AD3-43C6-BABA-ABD3165ADA2B}"/>
              </a:ext>
            </a:extLst>
          </p:cNvPr>
          <p:cNvSpPr>
            <a:spLocks noGrp="1"/>
          </p:cNvSpPr>
          <p:nvPr>
            <p:ph idx="1"/>
          </p:nvPr>
        </p:nvSpPr>
        <p:spPr/>
        <p:txBody>
          <a:bodyPr/>
          <a:lstStyle/>
          <a:p>
            <a:r>
              <a:rPr lang="en-US" dirty="0"/>
              <a:t>Sass ( which stands for ‘Syntactically awesome style sheets) is an extension of CSS that enables you to use things like variables, nested rules, inline imports and more. </a:t>
            </a:r>
          </a:p>
          <a:p>
            <a:r>
              <a:rPr lang="en-US" dirty="0"/>
              <a:t>It also helps to keep things organized and allows you to create style sheets faster.</a:t>
            </a:r>
          </a:p>
          <a:p>
            <a:r>
              <a:rPr lang="en-US" dirty="0"/>
              <a:t>Sass is compatible with all versions of CSS.</a:t>
            </a:r>
            <a:endParaRPr lang="en-IN" dirty="0"/>
          </a:p>
        </p:txBody>
      </p:sp>
    </p:spTree>
    <p:extLst>
      <p:ext uri="{BB962C8B-B14F-4D97-AF65-F5344CB8AC3E}">
        <p14:creationId xmlns:p14="http://schemas.microsoft.com/office/powerpoint/2010/main" val="236900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395EF-046C-454B-88DC-2102C2F733FD}"/>
              </a:ext>
            </a:extLst>
          </p:cNvPr>
          <p:cNvSpPr>
            <a:spLocks noGrp="1"/>
          </p:cNvSpPr>
          <p:nvPr>
            <p:ph type="title"/>
          </p:nvPr>
        </p:nvSpPr>
        <p:spPr/>
        <p:txBody>
          <a:bodyPr/>
          <a:lstStyle/>
          <a:p>
            <a:r>
              <a:rPr lang="en-US" dirty="0"/>
              <a:t>Syntax</a:t>
            </a:r>
            <a:endParaRPr lang="en-IN" dirty="0"/>
          </a:p>
        </p:txBody>
      </p:sp>
      <p:sp>
        <p:nvSpPr>
          <p:cNvPr id="3" name="Content Placeholder 2">
            <a:extLst>
              <a:ext uri="{FF2B5EF4-FFF2-40B4-BE49-F238E27FC236}">
                <a16:creationId xmlns:a16="http://schemas.microsoft.com/office/drawing/2014/main" id="{AE8E364C-783F-4C19-A0F5-6FCC10D5C154}"/>
              </a:ext>
            </a:extLst>
          </p:cNvPr>
          <p:cNvSpPr>
            <a:spLocks noGrp="1"/>
          </p:cNvSpPr>
          <p:nvPr>
            <p:ph idx="1"/>
          </p:nvPr>
        </p:nvSpPr>
        <p:spPr/>
        <p:txBody>
          <a:bodyPr/>
          <a:lstStyle/>
          <a:p>
            <a:r>
              <a:rPr lang="en-US" dirty="0"/>
              <a:t>Sass included two syntax options:</a:t>
            </a:r>
          </a:p>
          <a:p>
            <a:pPr lvl="1"/>
            <a:r>
              <a:rPr lang="en-US" dirty="0"/>
              <a:t>SCSS ( Sassy CSS) : uses the .</a:t>
            </a:r>
            <a:r>
              <a:rPr lang="en-US" dirty="0" err="1"/>
              <a:t>scss</a:t>
            </a:r>
            <a:r>
              <a:rPr lang="en-US" dirty="0"/>
              <a:t> file extension and is fully compliant with CSS syntax</a:t>
            </a:r>
          </a:p>
          <a:p>
            <a:pPr lvl="1"/>
            <a:r>
              <a:rPr lang="en-US" dirty="0"/>
              <a:t>Indented ( simply called ‘Sass’): Uses .sass file extension and indentation rather than brackets; it is not fully compliant with CSS syntax, but it’s quicker to write</a:t>
            </a:r>
          </a:p>
          <a:p>
            <a:pPr lvl="1"/>
            <a:endParaRPr lang="en-US" dirty="0"/>
          </a:p>
          <a:p>
            <a:r>
              <a:rPr lang="en-US" dirty="0"/>
              <a:t>Note: Files can be converted from one syntax to the other using the sass-convert command</a:t>
            </a:r>
            <a:endParaRPr lang="en-IN" dirty="0"/>
          </a:p>
        </p:txBody>
      </p:sp>
    </p:spTree>
    <p:extLst>
      <p:ext uri="{BB962C8B-B14F-4D97-AF65-F5344CB8AC3E}">
        <p14:creationId xmlns:p14="http://schemas.microsoft.com/office/powerpoint/2010/main" val="1626382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36DC-1427-43FA-9FB6-93DFBC605AEA}"/>
              </a:ext>
            </a:extLst>
          </p:cNvPr>
          <p:cNvSpPr>
            <a:spLocks noGrp="1"/>
          </p:cNvSpPr>
          <p:nvPr>
            <p:ph type="title"/>
          </p:nvPr>
        </p:nvSpPr>
        <p:spPr/>
        <p:txBody>
          <a:bodyPr/>
          <a:lstStyle/>
          <a:p>
            <a:r>
              <a:rPr lang="en-US" dirty="0"/>
              <a:t>Variables</a:t>
            </a:r>
            <a:endParaRPr lang="en-IN" dirty="0"/>
          </a:p>
        </p:txBody>
      </p:sp>
      <p:sp>
        <p:nvSpPr>
          <p:cNvPr id="3" name="Content Placeholder 2">
            <a:extLst>
              <a:ext uri="{FF2B5EF4-FFF2-40B4-BE49-F238E27FC236}">
                <a16:creationId xmlns:a16="http://schemas.microsoft.com/office/drawing/2014/main" id="{65F76C5D-FB8B-47A0-9C6F-039F32025DE4}"/>
              </a:ext>
            </a:extLst>
          </p:cNvPr>
          <p:cNvSpPr>
            <a:spLocks noGrp="1"/>
          </p:cNvSpPr>
          <p:nvPr>
            <p:ph idx="1"/>
          </p:nvPr>
        </p:nvSpPr>
        <p:spPr/>
        <p:txBody>
          <a:bodyPr/>
          <a:lstStyle/>
          <a:p>
            <a:r>
              <a:rPr lang="en-US" dirty="0"/>
              <a:t>Just like other programming languages, Sass allows the use of variables that can store information you can use throughout your style sheet. </a:t>
            </a:r>
          </a:p>
          <a:p>
            <a:r>
              <a:rPr lang="en-US" dirty="0"/>
              <a:t>For example, you can store a color value in a variable at the top of the file, and then use this variable when setting the color of your elements.</a:t>
            </a:r>
          </a:p>
          <a:p>
            <a:r>
              <a:rPr lang="en-US" dirty="0"/>
              <a:t>This enables you to quickly change your colors without having to modify each line separately.</a:t>
            </a:r>
            <a:endParaRPr lang="en-IN" dirty="0"/>
          </a:p>
        </p:txBody>
      </p:sp>
    </p:spTree>
    <p:extLst>
      <p:ext uri="{BB962C8B-B14F-4D97-AF65-F5344CB8AC3E}">
        <p14:creationId xmlns:p14="http://schemas.microsoft.com/office/powerpoint/2010/main" val="839178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7F07-002C-4011-96DC-C6682826CB36}"/>
              </a:ext>
            </a:extLst>
          </p:cNvPr>
          <p:cNvSpPr>
            <a:spLocks noGrp="1"/>
          </p:cNvSpPr>
          <p:nvPr>
            <p:ph type="title"/>
          </p:nvPr>
        </p:nvSpPr>
        <p:spPr/>
        <p:txBody>
          <a:bodyPr/>
          <a:lstStyle/>
          <a:p>
            <a:r>
              <a:rPr lang="en-US" dirty="0"/>
              <a:t>Nesting</a:t>
            </a:r>
            <a:endParaRPr lang="en-IN" dirty="0"/>
          </a:p>
        </p:txBody>
      </p:sp>
      <p:sp>
        <p:nvSpPr>
          <p:cNvPr id="3" name="Content Placeholder 2">
            <a:extLst>
              <a:ext uri="{FF2B5EF4-FFF2-40B4-BE49-F238E27FC236}">
                <a16:creationId xmlns:a16="http://schemas.microsoft.com/office/drawing/2014/main" id="{50EF82C4-5E9D-4A8B-831B-E465FEB659B6}"/>
              </a:ext>
            </a:extLst>
          </p:cNvPr>
          <p:cNvSpPr>
            <a:spLocks noGrp="1"/>
          </p:cNvSpPr>
          <p:nvPr>
            <p:ph idx="1"/>
          </p:nvPr>
        </p:nvSpPr>
        <p:spPr/>
        <p:txBody>
          <a:bodyPr/>
          <a:lstStyle/>
          <a:p>
            <a:r>
              <a:rPr lang="en-US" dirty="0"/>
              <a:t>Nesting is a double-edged sword. While it provides an excellent method for reducing the amount of code you need to write, it can also lead to over-qualified CSS if not executed carefully. </a:t>
            </a:r>
          </a:p>
          <a:p>
            <a:r>
              <a:rPr lang="en-US" dirty="0"/>
              <a:t>The idea is to nest your CSS selectors in such a way as to mimic your HTML hierarchy.</a:t>
            </a:r>
            <a:endParaRPr lang="en-IN" dirty="0"/>
          </a:p>
        </p:txBody>
      </p:sp>
    </p:spTree>
    <p:extLst>
      <p:ext uri="{BB962C8B-B14F-4D97-AF65-F5344CB8AC3E}">
        <p14:creationId xmlns:p14="http://schemas.microsoft.com/office/powerpoint/2010/main" val="3144582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98089-9469-4908-A8A3-FF246C8C8FCA}"/>
              </a:ext>
            </a:extLst>
          </p:cNvPr>
          <p:cNvSpPr>
            <a:spLocks noGrp="1"/>
          </p:cNvSpPr>
          <p:nvPr>
            <p:ph type="title"/>
          </p:nvPr>
        </p:nvSpPr>
        <p:spPr/>
        <p:txBody>
          <a:bodyPr/>
          <a:lstStyle/>
          <a:p>
            <a:r>
              <a:rPr lang="en-US" dirty="0"/>
              <a:t>Partials</a:t>
            </a:r>
            <a:endParaRPr lang="en-IN" dirty="0"/>
          </a:p>
        </p:txBody>
      </p:sp>
      <p:sp>
        <p:nvSpPr>
          <p:cNvPr id="3" name="Content Placeholder 2">
            <a:extLst>
              <a:ext uri="{FF2B5EF4-FFF2-40B4-BE49-F238E27FC236}">
                <a16:creationId xmlns:a16="http://schemas.microsoft.com/office/drawing/2014/main" id="{BCB853FB-D937-4119-A236-0F408E344552}"/>
              </a:ext>
            </a:extLst>
          </p:cNvPr>
          <p:cNvSpPr>
            <a:spLocks noGrp="1"/>
          </p:cNvSpPr>
          <p:nvPr>
            <p:ph idx="1"/>
          </p:nvPr>
        </p:nvSpPr>
        <p:spPr/>
        <p:txBody>
          <a:bodyPr/>
          <a:lstStyle/>
          <a:p>
            <a:r>
              <a:rPr lang="en-US" dirty="0"/>
              <a:t>Partials are smaller Sass files that can be imported into other Sass files.</a:t>
            </a:r>
          </a:p>
          <a:p>
            <a:r>
              <a:rPr lang="en-US" dirty="0"/>
              <a:t>Think of partials as code snippets. With these code snippets, your CSS can now be modular and easier to maintain. </a:t>
            </a:r>
          </a:p>
          <a:p>
            <a:r>
              <a:rPr lang="en-US" dirty="0"/>
              <a:t>A partial is designated as such by naming it with a leading underscore: _</a:t>
            </a:r>
            <a:r>
              <a:rPr lang="en-US" dirty="0" err="1"/>
              <a:t>partial.scss</a:t>
            </a:r>
            <a:endParaRPr lang="en-IN" dirty="0"/>
          </a:p>
        </p:txBody>
      </p:sp>
    </p:spTree>
    <p:extLst>
      <p:ext uri="{BB962C8B-B14F-4D97-AF65-F5344CB8AC3E}">
        <p14:creationId xmlns:p14="http://schemas.microsoft.com/office/powerpoint/2010/main" val="3043159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F8ED-26B7-4C4D-ACF2-DEE15E1C4C3D}"/>
              </a:ext>
            </a:extLst>
          </p:cNvPr>
          <p:cNvSpPr>
            <a:spLocks noGrp="1"/>
          </p:cNvSpPr>
          <p:nvPr>
            <p:ph type="title"/>
          </p:nvPr>
        </p:nvSpPr>
        <p:spPr/>
        <p:txBody>
          <a:bodyPr/>
          <a:lstStyle/>
          <a:p>
            <a:r>
              <a:rPr lang="en-US" dirty="0"/>
              <a:t>Import</a:t>
            </a:r>
            <a:endParaRPr lang="en-IN" dirty="0"/>
          </a:p>
        </p:txBody>
      </p:sp>
      <p:sp>
        <p:nvSpPr>
          <p:cNvPr id="3" name="Content Placeholder 2">
            <a:extLst>
              <a:ext uri="{FF2B5EF4-FFF2-40B4-BE49-F238E27FC236}">
                <a16:creationId xmlns:a16="http://schemas.microsoft.com/office/drawing/2014/main" id="{DF599DC3-897A-43C6-9180-CA9D523D6689}"/>
              </a:ext>
            </a:extLst>
          </p:cNvPr>
          <p:cNvSpPr>
            <a:spLocks noGrp="1"/>
          </p:cNvSpPr>
          <p:nvPr>
            <p:ph idx="1"/>
          </p:nvPr>
        </p:nvSpPr>
        <p:spPr/>
        <p:txBody>
          <a:bodyPr/>
          <a:lstStyle/>
          <a:p>
            <a:r>
              <a:rPr lang="en-US" dirty="0"/>
              <a:t>Used with Partials, the @import directive allows you to import your partial files into the current file,  to build one single CSS file. </a:t>
            </a:r>
          </a:p>
          <a:p>
            <a:r>
              <a:rPr lang="en-US" dirty="0"/>
              <a:t>Note: When importing partials, you don’t need to include the file extension or the underscore.</a:t>
            </a:r>
          </a:p>
          <a:p>
            <a:pPr lvl="1"/>
            <a:r>
              <a:rPr lang="en-US" dirty="0" err="1"/>
              <a:t>E.g</a:t>
            </a:r>
            <a:r>
              <a:rPr lang="en-US" dirty="0"/>
              <a:t> : _</a:t>
            </a:r>
            <a:r>
              <a:rPr lang="en-US" dirty="0" err="1"/>
              <a:t>reset.scss</a:t>
            </a:r>
            <a:endParaRPr lang="en-US" dirty="0"/>
          </a:p>
          <a:p>
            <a:pPr lvl="1"/>
            <a:r>
              <a:rPr lang="en-US" dirty="0"/>
              <a:t>@import ‘reset’;</a:t>
            </a:r>
            <a:endParaRPr lang="en-IN" dirty="0"/>
          </a:p>
        </p:txBody>
      </p:sp>
    </p:spTree>
    <p:extLst>
      <p:ext uri="{BB962C8B-B14F-4D97-AF65-F5344CB8AC3E}">
        <p14:creationId xmlns:p14="http://schemas.microsoft.com/office/powerpoint/2010/main" val="957905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739-C377-4B27-9C80-2E282F54C48F}"/>
              </a:ext>
            </a:extLst>
          </p:cNvPr>
          <p:cNvSpPr>
            <a:spLocks noGrp="1"/>
          </p:cNvSpPr>
          <p:nvPr>
            <p:ph type="title"/>
          </p:nvPr>
        </p:nvSpPr>
        <p:spPr/>
        <p:txBody>
          <a:bodyPr/>
          <a:lstStyle/>
          <a:p>
            <a:r>
              <a:rPr lang="en-US" dirty="0"/>
              <a:t>Extend/Inheritance</a:t>
            </a:r>
            <a:endParaRPr lang="en-IN" dirty="0"/>
          </a:p>
        </p:txBody>
      </p:sp>
      <p:sp>
        <p:nvSpPr>
          <p:cNvPr id="3" name="Content Placeholder 2">
            <a:extLst>
              <a:ext uri="{FF2B5EF4-FFF2-40B4-BE49-F238E27FC236}">
                <a16:creationId xmlns:a16="http://schemas.microsoft.com/office/drawing/2014/main" id="{1A8F23E1-E25D-4A4B-A139-649E0AE54460}"/>
              </a:ext>
            </a:extLst>
          </p:cNvPr>
          <p:cNvSpPr>
            <a:spLocks noGrp="1"/>
          </p:cNvSpPr>
          <p:nvPr>
            <p:ph idx="1"/>
          </p:nvPr>
        </p:nvSpPr>
        <p:spPr/>
        <p:txBody>
          <a:bodyPr/>
          <a:lstStyle/>
          <a:p>
            <a:r>
              <a:rPr lang="en-US" dirty="0"/>
              <a:t>The @extend directive has been called one of Sass most powerful features. </a:t>
            </a:r>
          </a:p>
          <a:p>
            <a:r>
              <a:rPr lang="en-US" dirty="0"/>
              <a:t>The idea is that with this directive you won’t have to include multiple class names on your HTML elements and can keep your code DRY ( don’t repeat yourself).</a:t>
            </a:r>
          </a:p>
          <a:p>
            <a:r>
              <a:rPr lang="en-US" dirty="0"/>
              <a:t>Your selectors can inherit the styles of other selectors, and then be easily extended when required.</a:t>
            </a:r>
            <a:endParaRPr lang="en-IN" dirty="0"/>
          </a:p>
        </p:txBody>
      </p:sp>
    </p:spTree>
    <p:extLst>
      <p:ext uri="{BB962C8B-B14F-4D97-AF65-F5344CB8AC3E}">
        <p14:creationId xmlns:p14="http://schemas.microsoft.com/office/powerpoint/2010/main" val="3902327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D87C-1201-40A2-822C-D53AA2B4FD9E}"/>
              </a:ext>
            </a:extLst>
          </p:cNvPr>
          <p:cNvSpPr>
            <a:spLocks noGrp="1"/>
          </p:cNvSpPr>
          <p:nvPr>
            <p:ph type="title"/>
          </p:nvPr>
        </p:nvSpPr>
        <p:spPr/>
        <p:txBody>
          <a:bodyPr/>
          <a:lstStyle/>
          <a:p>
            <a:r>
              <a:rPr lang="en-US" dirty="0"/>
              <a:t>Operators</a:t>
            </a:r>
            <a:endParaRPr lang="en-IN" dirty="0"/>
          </a:p>
        </p:txBody>
      </p:sp>
      <p:sp>
        <p:nvSpPr>
          <p:cNvPr id="3" name="Content Placeholder 2">
            <a:extLst>
              <a:ext uri="{FF2B5EF4-FFF2-40B4-BE49-F238E27FC236}">
                <a16:creationId xmlns:a16="http://schemas.microsoft.com/office/drawing/2014/main" id="{04DDBBC1-4F71-4AEA-AC57-22A8DA184DB1}"/>
              </a:ext>
            </a:extLst>
          </p:cNvPr>
          <p:cNvSpPr>
            <a:spLocks noGrp="1"/>
          </p:cNvSpPr>
          <p:nvPr>
            <p:ph idx="1"/>
          </p:nvPr>
        </p:nvSpPr>
        <p:spPr/>
        <p:txBody>
          <a:bodyPr/>
          <a:lstStyle/>
          <a:p>
            <a:r>
              <a:rPr lang="en-US" dirty="0"/>
              <a:t>Having the ability to perform calculations in your CSS allows you to do more, like convert pixel values into percentages.</a:t>
            </a:r>
          </a:p>
          <a:p>
            <a:r>
              <a:rPr lang="en-US" dirty="0"/>
              <a:t>We have access to standard math's functions like addition, subtraction, multiplication and division. Of course, these functions can be combined to create complex calculations.</a:t>
            </a:r>
          </a:p>
          <a:p>
            <a:r>
              <a:rPr lang="en-US" dirty="0"/>
              <a:t>In addition, Sass included a few built-in functions to help manipulate numbers.</a:t>
            </a:r>
          </a:p>
          <a:p>
            <a:r>
              <a:rPr lang="en-US" dirty="0"/>
              <a:t>Functions like percentage(), floor() and round() to name a few.</a:t>
            </a:r>
            <a:endParaRPr lang="en-IN" dirty="0"/>
          </a:p>
        </p:txBody>
      </p:sp>
    </p:spTree>
    <p:extLst>
      <p:ext uri="{BB962C8B-B14F-4D97-AF65-F5344CB8AC3E}">
        <p14:creationId xmlns:p14="http://schemas.microsoft.com/office/powerpoint/2010/main" val="3008888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1025-2503-45D5-B6FE-02EDCC106F4E}"/>
              </a:ext>
            </a:extLst>
          </p:cNvPr>
          <p:cNvSpPr>
            <a:spLocks noGrp="1"/>
          </p:cNvSpPr>
          <p:nvPr>
            <p:ph type="title"/>
          </p:nvPr>
        </p:nvSpPr>
        <p:spPr/>
        <p:txBody>
          <a:bodyPr/>
          <a:lstStyle/>
          <a:p>
            <a:r>
              <a:rPr lang="en-US" dirty="0"/>
              <a:t>Bootstrap NPM setup</a:t>
            </a:r>
            <a:endParaRPr lang="en-IN" dirty="0"/>
          </a:p>
        </p:txBody>
      </p:sp>
      <p:sp>
        <p:nvSpPr>
          <p:cNvPr id="3" name="Content Placeholder 2">
            <a:extLst>
              <a:ext uri="{FF2B5EF4-FFF2-40B4-BE49-F238E27FC236}">
                <a16:creationId xmlns:a16="http://schemas.microsoft.com/office/drawing/2014/main" id="{27A982FD-4A4D-4E09-8175-866ED95128F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74048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0A026-CD54-43B5-86AC-02201C69CD4B}"/>
              </a:ext>
            </a:extLst>
          </p:cNvPr>
          <p:cNvSpPr>
            <a:spLocks noGrp="1"/>
          </p:cNvSpPr>
          <p:nvPr>
            <p:ph type="title"/>
          </p:nvPr>
        </p:nvSpPr>
        <p:spPr/>
        <p:txBody>
          <a:bodyPr/>
          <a:lstStyle/>
          <a:p>
            <a:r>
              <a:rPr lang="en-US" dirty="0"/>
              <a:t>Google Font’s</a:t>
            </a:r>
            <a:endParaRPr lang="en-IN" dirty="0"/>
          </a:p>
        </p:txBody>
      </p:sp>
      <p:sp>
        <p:nvSpPr>
          <p:cNvPr id="3" name="Content Placeholder 2">
            <a:extLst>
              <a:ext uri="{FF2B5EF4-FFF2-40B4-BE49-F238E27FC236}">
                <a16:creationId xmlns:a16="http://schemas.microsoft.com/office/drawing/2014/main" id="{A8774F55-AC92-4440-905A-543B27514E7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5294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Today’s Agenda</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What is CSS3</a:t>
            </a:r>
          </a:p>
          <a:p>
            <a:pPr marL="36900" lvl="0" indent="0">
              <a:buNone/>
            </a:pPr>
            <a:r>
              <a:rPr lang="en-US" sz="2400" dirty="0"/>
              <a:t>Introduction to SASS</a:t>
            </a:r>
          </a:p>
          <a:p>
            <a:pPr marL="36900" lvl="0" indent="0">
              <a:buNone/>
            </a:pPr>
            <a:r>
              <a:rPr lang="en-US" sz="2400" dirty="0"/>
              <a:t>Bootstrap NPM setup</a:t>
            </a:r>
          </a:p>
          <a:p>
            <a:pPr marL="36900" lvl="0" indent="0">
              <a:buNone/>
            </a:pPr>
            <a:r>
              <a:rPr lang="en-US" sz="2400" dirty="0"/>
              <a:t>Google Fonts</a:t>
            </a:r>
          </a:p>
          <a:p>
            <a:pPr marL="36900" lvl="0" indent="0">
              <a:buNone/>
            </a:pPr>
            <a:r>
              <a:rPr lang="en-US" sz="2400" dirty="0"/>
              <a:t>MVC Architecture</a:t>
            </a:r>
          </a:p>
          <a:p>
            <a:pPr marL="36900" lvl="0" indent="0">
              <a:buNone/>
            </a:pPr>
            <a:endParaRPr lang="en-US" sz="24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17B3-14BB-4D69-8B1B-8777DDE8657B}"/>
              </a:ext>
            </a:extLst>
          </p:cNvPr>
          <p:cNvSpPr>
            <a:spLocks noGrp="1"/>
          </p:cNvSpPr>
          <p:nvPr>
            <p:ph type="title"/>
          </p:nvPr>
        </p:nvSpPr>
        <p:spPr/>
        <p:txBody>
          <a:bodyPr/>
          <a:lstStyle/>
          <a:p>
            <a:r>
              <a:rPr lang="en-US" dirty="0"/>
              <a:t>MVC architecture</a:t>
            </a:r>
            <a:endParaRPr lang="en-IN" dirty="0"/>
          </a:p>
        </p:txBody>
      </p:sp>
      <p:sp>
        <p:nvSpPr>
          <p:cNvPr id="3" name="Content Placeholder 2">
            <a:extLst>
              <a:ext uri="{FF2B5EF4-FFF2-40B4-BE49-F238E27FC236}">
                <a16:creationId xmlns:a16="http://schemas.microsoft.com/office/drawing/2014/main" id="{7A7FAE2B-BC02-4C4B-A31B-823E6AD25D2A}"/>
              </a:ext>
            </a:extLst>
          </p:cNvPr>
          <p:cNvSpPr>
            <a:spLocks noGrp="1"/>
          </p:cNvSpPr>
          <p:nvPr>
            <p:ph idx="1"/>
          </p:nvPr>
        </p:nvSpPr>
        <p:spPr/>
        <p:txBody>
          <a:bodyPr/>
          <a:lstStyle/>
          <a:p>
            <a:r>
              <a:rPr lang="en-US" dirty="0"/>
              <a:t>MVC known as an architectural pattern, which embodies three parts Model, View and Controller.</a:t>
            </a:r>
          </a:p>
          <a:p>
            <a:r>
              <a:rPr lang="en-US" dirty="0"/>
              <a:t>It divides the application into three logical parts; the model part, the view and the controller.</a:t>
            </a:r>
          </a:p>
          <a:p>
            <a:r>
              <a:rPr lang="en-US" dirty="0"/>
              <a:t>It was used for desktop graphical user interfaces but nowadays it used in designing mobile apps and web apps.</a:t>
            </a:r>
            <a:endParaRPr lang="en-IN" dirty="0"/>
          </a:p>
        </p:txBody>
      </p:sp>
    </p:spTree>
    <p:extLst>
      <p:ext uri="{BB962C8B-B14F-4D97-AF65-F5344CB8AC3E}">
        <p14:creationId xmlns:p14="http://schemas.microsoft.com/office/powerpoint/2010/main" val="253308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C11B-7B88-495C-A775-9E1C4790BC5C}"/>
              </a:ext>
            </a:extLst>
          </p:cNvPr>
          <p:cNvSpPr>
            <a:spLocks noGrp="1"/>
          </p:cNvSpPr>
          <p:nvPr>
            <p:ph type="title"/>
          </p:nvPr>
        </p:nvSpPr>
        <p:spPr/>
        <p:txBody>
          <a:bodyPr/>
          <a:lstStyle/>
          <a:p>
            <a:r>
              <a:rPr lang="en-US" dirty="0"/>
              <a:t>History</a:t>
            </a:r>
            <a:endParaRPr lang="en-IN" dirty="0"/>
          </a:p>
        </p:txBody>
      </p:sp>
      <p:sp>
        <p:nvSpPr>
          <p:cNvPr id="3" name="Content Placeholder 2">
            <a:extLst>
              <a:ext uri="{FF2B5EF4-FFF2-40B4-BE49-F238E27FC236}">
                <a16:creationId xmlns:a16="http://schemas.microsoft.com/office/drawing/2014/main" id="{943C645B-477D-411F-AFF6-2482FC13AAAE}"/>
              </a:ext>
            </a:extLst>
          </p:cNvPr>
          <p:cNvSpPr>
            <a:spLocks noGrp="1"/>
          </p:cNvSpPr>
          <p:nvPr>
            <p:ph idx="1"/>
          </p:nvPr>
        </p:nvSpPr>
        <p:spPr/>
        <p:txBody>
          <a:bodyPr>
            <a:normAutofit fontScale="92500" lnSpcReduction="10000"/>
          </a:bodyPr>
          <a:lstStyle/>
          <a:p>
            <a:r>
              <a:rPr lang="en-US" b="0" i="0" dirty="0">
                <a:solidFill>
                  <a:schemeClr val="tx1"/>
                </a:solidFill>
                <a:effectLst/>
                <a:latin typeface="charter"/>
              </a:rPr>
              <a:t>Trygve </a:t>
            </a:r>
            <a:r>
              <a:rPr lang="en-US" b="0" i="0" dirty="0" err="1">
                <a:solidFill>
                  <a:schemeClr val="tx1"/>
                </a:solidFill>
                <a:effectLst/>
                <a:latin typeface="charter"/>
              </a:rPr>
              <a:t>Reenskaug</a:t>
            </a:r>
            <a:r>
              <a:rPr lang="en-US" b="0" i="0" dirty="0">
                <a:solidFill>
                  <a:schemeClr val="tx1"/>
                </a:solidFill>
                <a:effectLst/>
                <a:latin typeface="charter"/>
              </a:rPr>
              <a:t> invented MVC. The first reports on MVC were written when he was visiting a scientist at Xerox Palo Alto Research Laboratory (PARC) in 1978/79.</a:t>
            </a:r>
          </a:p>
          <a:p>
            <a:r>
              <a:rPr lang="en-US" b="0" i="0" dirty="0">
                <a:solidFill>
                  <a:schemeClr val="tx1"/>
                </a:solidFill>
                <a:effectLst/>
                <a:latin typeface="charter"/>
              </a:rPr>
              <a:t> At first, MVC was called “Thing Model View Editor” but rapidly changed it to “ Model View Controller”.</a:t>
            </a:r>
          </a:p>
          <a:p>
            <a:r>
              <a:rPr lang="en-US" b="0" i="0" dirty="0">
                <a:solidFill>
                  <a:schemeClr val="tx1"/>
                </a:solidFill>
                <a:effectLst/>
                <a:latin typeface="charter"/>
              </a:rPr>
              <a:t>The goal of </a:t>
            </a:r>
            <a:r>
              <a:rPr lang="en-US" b="0" i="0" dirty="0" err="1">
                <a:solidFill>
                  <a:schemeClr val="tx1"/>
                </a:solidFill>
                <a:effectLst/>
                <a:latin typeface="charter"/>
              </a:rPr>
              <a:t>Tygrve</a:t>
            </a:r>
            <a:r>
              <a:rPr lang="en-US" b="0" i="0" dirty="0">
                <a:solidFill>
                  <a:schemeClr val="tx1"/>
                </a:solidFill>
                <a:effectLst/>
                <a:latin typeface="charter"/>
              </a:rPr>
              <a:t> was to solve the problem of users controlling a large and complex data set.</a:t>
            </a:r>
          </a:p>
          <a:p>
            <a:r>
              <a:rPr lang="en-US" b="0" i="0" dirty="0">
                <a:solidFill>
                  <a:schemeClr val="tx1"/>
                </a:solidFill>
                <a:effectLst/>
                <a:latin typeface="charter"/>
              </a:rPr>
              <a:t>The practice of MVC has changed over the years.</a:t>
            </a:r>
          </a:p>
          <a:p>
            <a:r>
              <a:rPr lang="en-US" b="0" i="0" dirty="0">
                <a:solidFill>
                  <a:schemeClr val="tx1"/>
                </a:solidFill>
                <a:effectLst/>
                <a:latin typeface="charter"/>
              </a:rPr>
              <a:t>Since the MVC pattern was invented before web browsers, initially was used as an architectural pattern for graphical user interfaces(GUI).</a:t>
            </a:r>
            <a:endParaRPr lang="en-IN" dirty="0">
              <a:solidFill>
                <a:schemeClr val="tx1"/>
              </a:solidFill>
            </a:endParaRPr>
          </a:p>
        </p:txBody>
      </p:sp>
    </p:spTree>
    <p:extLst>
      <p:ext uri="{BB962C8B-B14F-4D97-AF65-F5344CB8AC3E}">
        <p14:creationId xmlns:p14="http://schemas.microsoft.com/office/powerpoint/2010/main" val="1139497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2439-611F-4149-81B3-3569201B0995}"/>
              </a:ext>
            </a:extLst>
          </p:cNvPr>
          <p:cNvSpPr>
            <a:spLocks noGrp="1"/>
          </p:cNvSpPr>
          <p:nvPr>
            <p:ph type="title"/>
          </p:nvPr>
        </p:nvSpPr>
        <p:spPr/>
        <p:txBody>
          <a:bodyPr/>
          <a:lstStyle/>
          <a:p>
            <a:r>
              <a:rPr lang="en-US" dirty="0"/>
              <a:t>The original MVC</a:t>
            </a:r>
            <a:endParaRPr lang="en-IN" dirty="0"/>
          </a:p>
        </p:txBody>
      </p:sp>
      <p:pic>
        <p:nvPicPr>
          <p:cNvPr id="5" name="Content Placeholder 4">
            <a:extLst>
              <a:ext uri="{FF2B5EF4-FFF2-40B4-BE49-F238E27FC236}">
                <a16:creationId xmlns:a16="http://schemas.microsoft.com/office/drawing/2014/main" id="{788D7A58-A231-40D8-B361-66E4E8B63A9A}"/>
              </a:ext>
            </a:extLst>
          </p:cNvPr>
          <p:cNvPicPr>
            <a:picLocks noGrp="1" noChangeAspect="1"/>
          </p:cNvPicPr>
          <p:nvPr>
            <p:ph idx="1"/>
          </p:nvPr>
        </p:nvPicPr>
        <p:blipFill>
          <a:blip r:embed="rId2"/>
          <a:stretch>
            <a:fillRect/>
          </a:stretch>
        </p:blipFill>
        <p:spPr>
          <a:xfrm>
            <a:off x="1448719" y="2919509"/>
            <a:ext cx="8209631" cy="2428682"/>
          </a:xfrm>
        </p:spPr>
      </p:pic>
    </p:spTree>
    <p:extLst>
      <p:ext uri="{BB962C8B-B14F-4D97-AF65-F5344CB8AC3E}">
        <p14:creationId xmlns:p14="http://schemas.microsoft.com/office/powerpoint/2010/main" val="451677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0D7D-1910-4E2E-84DE-D26F1B3053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F9D47E-6BBC-4B7E-8B2A-5DE45F913FED}"/>
              </a:ext>
            </a:extLst>
          </p:cNvPr>
          <p:cNvSpPr>
            <a:spLocks noGrp="1"/>
          </p:cNvSpPr>
          <p:nvPr>
            <p:ph idx="1"/>
          </p:nvPr>
        </p:nvSpPr>
        <p:spPr/>
        <p:txBody>
          <a:bodyPr/>
          <a:lstStyle/>
          <a:p>
            <a:r>
              <a:rPr lang="en-US" b="0" i="0" dirty="0">
                <a:solidFill>
                  <a:schemeClr val="tx1"/>
                </a:solidFill>
                <a:effectLst/>
                <a:latin typeface="charter"/>
              </a:rPr>
              <a:t>Currently MVC it’s used for designing web applications.</a:t>
            </a:r>
          </a:p>
          <a:p>
            <a:r>
              <a:rPr lang="en-US" b="0" i="0" dirty="0">
                <a:solidFill>
                  <a:schemeClr val="tx1"/>
                </a:solidFill>
                <a:effectLst/>
                <a:latin typeface="charter"/>
              </a:rPr>
              <a:t>Some web frameworks that use MVC concept: Ruby on Rails, Laravel, Zend framework, </a:t>
            </a:r>
            <a:r>
              <a:rPr lang="en-US" b="0" i="0" dirty="0" err="1">
                <a:solidFill>
                  <a:schemeClr val="tx1"/>
                </a:solidFill>
                <a:effectLst/>
                <a:latin typeface="charter"/>
              </a:rPr>
              <a:t>CherryPy</a:t>
            </a:r>
            <a:r>
              <a:rPr lang="en-US" b="0" i="0" dirty="0">
                <a:solidFill>
                  <a:schemeClr val="tx1"/>
                </a:solidFill>
                <a:effectLst/>
                <a:latin typeface="charter"/>
              </a:rPr>
              <a:t>, Symphony, </a:t>
            </a:r>
            <a:r>
              <a:rPr lang="en-US" b="0" i="0" dirty="0" err="1">
                <a:solidFill>
                  <a:schemeClr val="tx1"/>
                </a:solidFill>
                <a:effectLst/>
                <a:latin typeface="charter"/>
              </a:rPr>
              <a:t>etc</a:t>
            </a:r>
            <a:endParaRPr lang="en-IN" dirty="0">
              <a:solidFill>
                <a:schemeClr val="tx1"/>
              </a:solidFill>
            </a:endParaRPr>
          </a:p>
        </p:txBody>
      </p:sp>
    </p:spTree>
    <p:extLst>
      <p:ext uri="{BB962C8B-B14F-4D97-AF65-F5344CB8AC3E}">
        <p14:creationId xmlns:p14="http://schemas.microsoft.com/office/powerpoint/2010/main" val="3469760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4007B-E481-4BB2-8752-934BC292A8A9}"/>
              </a:ext>
            </a:extLst>
          </p:cNvPr>
          <p:cNvSpPr>
            <a:spLocks noGrp="1"/>
          </p:cNvSpPr>
          <p:nvPr>
            <p:ph type="title"/>
          </p:nvPr>
        </p:nvSpPr>
        <p:spPr/>
        <p:txBody>
          <a:bodyPr/>
          <a:lstStyle/>
          <a:p>
            <a:r>
              <a:rPr lang="en-US" dirty="0"/>
              <a:t>MVC Architecture</a:t>
            </a:r>
            <a:endParaRPr lang="en-IN" dirty="0"/>
          </a:p>
        </p:txBody>
      </p:sp>
      <p:sp>
        <p:nvSpPr>
          <p:cNvPr id="3" name="Content Placeholder 2">
            <a:extLst>
              <a:ext uri="{FF2B5EF4-FFF2-40B4-BE49-F238E27FC236}">
                <a16:creationId xmlns:a16="http://schemas.microsoft.com/office/drawing/2014/main" id="{534A3E2F-E1BC-4CF4-96A9-5DCD6335B307}"/>
              </a:ext>
            </a:extLst>
          </p:cNvPr>
          <p:cNvSpPr>
            <a:spLocks noGrp="1"/>
          </p:cNvSpPr>
          <p:nvPr>
            <p:ph idx="1"/>
          </p:nvPr>
        </p:nvSpPr>
        <p:spPr/>
        <p:txBody>
          <a:bodyPr/>
          <a:lstStyle/>
          <a:p>
            <a:r>
              <a:rPr lang="en-US" b="0" i="0" dirty="0">
                <a:solidFill>
                  <a:schemeClr val="tx1"/>
                </a:solidFill>
                <a:effectLst/>
                <a:latin typeface="charter"/>
              </a:rPr>
              <a:t>MVC is an architectural pattern which means it rules the whole architecture of the applications.</a:t>
            </a:r>
          </a:p>
          <a:p>
            <a:r>
              <a:rPr lang="en-US" b="0" i="0" dirty="0">
                <a:solidFill>
                  <a:schemeClr val="tx1"/>
                </a:solidFill>
                <a:effectLst/>
                <a:latin typeface="charter"/>
              </a:rPr>
              <a:t>Even though often it is known as design pattern but we may be wrong if we refer it only as a design pattern because design patterns are used to solve a specific technical problem, whereas architecture pattern is used for solving architectural problems, so it affects the entire architecture of our application.</a:t>
            </a:r>
            <a:endParaRPr lang="en-IN" dirty="0">
              <a:solidFill>
                <a:schemeClr val="tx1"/>
              </a:solidFill>
            </a:endParaRPr>
          </a:p>
        </p:txBody>
      </p:sp>
    </p:spTree>
    <p:extLst>
      <p:ext uri="{BB962C8B-B14F-4D97-AF65-F5344CB8AC3E}">
        <p14:creationId xmlns:p14="http://schemas.microsoft.com/office/powerpoint/2010/main" val="1594802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6146-7D83-4165-9EAF-785B70E1CA6E}"/>
              </a:ext>
            </a:extLst>
          </p:cNvPr>
          <p:cNvSpPr>
            <a:spLocks noGrp="1"/>
          </p:cNvSpPr>
          <p:nvPr>
            <p:ph type="title"/>
          </p:nvPr>
        </p:nvSpPr>
        <p:spPr/>
        <p:txBody>
          <a:bodyPr/>
          <a:lstStyle/>
          <a:p>
            <a:r>
              <a:rPr lang="en-US" dirty="0"/>
              <a:t>Three main components</a:t>
            </a:r>
            <a:endParaRPr lang="en-IN" dirty="0"/>
          </a:p>
        </p:txBody>
      </p:sp>
      <p:sp>
        <p:nvSpPr>
          <p:cNvPr id="3" name="Content Placeholder 2">
            <a:extLst>
              <a:ext uri="{FF2B5EF4-FFF2-40B4-BE49-F238E27FC236}">
                <a16:creationId xmlns:a16="http://schemas.microsoft.com/office/drawing/2014/main" id="{0C3C72B3-70A8-4B4B-B94C-BC47F2B1ED2E}"/>
              </a:ext>
            </a:extLst>
          </p:cNvPr>
          <p:cNvSpPr>
            <a:spLocks noGrp="1"/>
          </p:cNvSpPr>
          <p:nvPr>
            <p:ph idx="1"/>
          </p:nvPr>
        </p:nvSpPr>
        <p:spPr/>
        <p:txBody>
          <a:bodyPr/>
          <a:lstStyle/>
          <a:p>
            <a:r>
              <a:rPr lang="en-US" dirty="0"/>
              <a:t>It has three main components and each of them has specific responsibilities.</a:t>
            </a:r>
          </a:p>
          <a:p>
            <a:r>
              <a:rPr lang="en-US" b="0" i="0" dirty="0">
                <a:solidFill>
                  <a:schemeClr val="tx1"/>
                </a:solidFill>
                <a:effectLst/>
                <a:latin typeface="charter"/>
              </a:rPr>
              <a:t>The main reasons why MVC is used are: </a:t>
            </a:r>
          </a:p>
          <a:p>
            <a:pPr lvl="1"/>
            <a:r>
              <a:rPr lang="en-US" b="0" i="0" dirty="0">
                <a:solidFill>
                  <a:schemeClr val="tx1"/>
                </a:solidFill>
                <a:effectLst/>
                <a:latin typeface="charter"/>
              </a:rPr>
              <a:t>First, it doesn't allow us to repeat ourselves </a:t>
            </a:r>
          </a:p>
          <a:p>
            <a:pPr lvl="1"/>
            <a:r>
              <a:rPr lang="en-US" dirty="0">
                <a:solidFill>
                  <a:schemeClr val="tx1"/>
                </a:solidFill>
                <a:effectLst/>
                <a:latin typeface="charter"/>
              </a:rPr>
              <a:t>S</a:t>
            </a:r>
            <a:r>
              <a:rPr lang="en-US" b="0" i="0" dirty="0">
                <a:solidFill>
                  <a:schemeClr val="tx1"/>
                </a:solidFill>
                <a:effectLst/>
                <a:latin typeface="charter"/>
              </a:rPr>
              <a:t>econd, it helps to create a solid structure of our web applications</a:t>
            </a:r>
            <a:endParaRPr lang="en-IN" dirty="0">
              <a:solidFill>
                <a:schemeClr val="tx1"/>
              </a:solidFill>
            </a:endParaRPr>
          </a:p>
        </p:txBody>
      </p:sp>
    </p:spTree>
    <p:extLst>
      <p:ext uri="{BB962C8B-B14F-4D97-AF65-F5344CB8AC3E}">
        <p14:creationId xmlns:p14="http://schemas.microsoft.com/office/powerpoint/2010/main" val="847487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3300-C871-4A7F-BF88-F4071A13D805}"/>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A7A6C904-6CD8-4F91-9F89-0D62A1059615}"/>
              </a:ext>
            </a:extLst>
          </p:cNvPr>
          <p:cNvPicPr>
            <a:picLocks noGrp="1" noChangeAspect="1"/>
          </p:cNvPicPr>
          <p:nvPr>
            <p:ph idx="1"/>
          </p:nvPr>
        </p:nvPicPr>
        <p:blipFill>
          <a:blip r:embed="rId2"/>
          <a:stretch>
            <a:fillRect/>
          </a:stretch>
        </p:blipFill>
        <p:spPr>
          <a:xfrm>
            <a:off x="2400300" y="2249321"/>
            <a:ext cx="6515100" cy="3713199"/>
          </a:xfrm>
        </p:spPr>
      </p:pic>
    </p:spTree>
    <p:extLst>
      <p:ext uri="{BB962C8B-B14F-4D97-AF65-F5344CB8AC3E}">
        <p14:creationId xmlns:p14="http://schemas.microsoft.com/office/powerpoint/2010/main" val="608899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CD6C2C-5451-4354-BAD8-0F848F0CF1DE}"/>
              </a:ext>
            </a:extLst>
          </p:cNvPr>
          <p:cNvPicPr>
            <a:picLocks noGrp="1" noChangeAspect="1"/>
          </p:cNvPicPr>
          <p:nvPr>
            <p:ph idx="1"/>
          </p:nvPr>
        </p:nvPicPr>
        <p:blipFill>
          <a:blip r:embed="rId2"/>
          <a:stretch>
            <a:fillRect/>
          </a:stretch>
        </p:blipFill>
        <p:spPr>
          <a:xfrm>
            <a:off x="2890277" y="726210"/>
            <a:ext cx="5877206" cy="5405580"/>
          </a:xfrm>
        </p:spPr>
      </p:pic>
    </p:spTree>
    <p:extLst>
      <p:ext uri="{BB962C8B-B14F-4D97-AF65-F5344CB8AC3E}">
        <p14:creationId xmlns:p14="http://schemas.microsoft.com/office/powerpoint/2010/main" val="3113384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BCC7-ECD5-4409-B4DF-AA56B83B9A13}"/>
              </a:ext>
            </a:extLst>
          </p:cNvPr>
          <p:cNvSpPr>
            <a:spLocks noGrp="1"/>
          </p:cNvSpPr>
          <p:nvPr>
            <p:ph type="title"/>
          </p:nvPr>
        </p:nvSpPr>
        <p:spPr/>
        <p:txBody>
          <a:bodyPr/>
          <a:lstStyle/>
          <a:p>
            <a:r>
              <a:rPr lang="en-US" dirty="0"/>
              <a:t>Model</a:t>
            </a:r>
            <a:endParaRPr lang="en-IN" dirty="0"/>
          </a:p>
        </p:txBody>
      </p:sp>
      <p:sp>
        <p:nvSpPr>
          <p:cNvPr id="3" name="Content Placeholder 2">
            <a:extLst>
              <a:ext uri="{FF2B5EF4-FFF2-40B4-BE49-F238E27FC236}">
                <a16:creationId xmlns:a16="http://schemas.microsoft.com/office/drawing/2014/main" id="{678B78F9-8C4B-4039-B8DF-B43F8FA43A1B}"/>
              </a:ext>
            </a:extLst>
          </p:cNvPr>
          <p:cNvSpPr>
            <a:spLocks noGrp="1"/>
          </p:cNvSpPr>
          <p:nvPr>
            <p:ph idx="1"/>
          </p:nvPr>
        </p:nvSpPr>
        <p:spPr/>
        <p:txBody>
          <a:bodyPr>
            <a:normAutofit fontScale="92500" lnSpcReduction="10000"/>
          </a:bodyPr>
          <a:lstStyle/>
          <a:p>
            <a:r>
              <a:rPr lang="en-US" b="0" i="0" dirty="0">
                <a:solidFill>
                  <a:schemeClr val="tx1"/>
                </a:solidFill>
                <a:effectLst/>
                <a:latin typeface="charter"/>
              </a:rPr>
              <a:t>It is known as the lowest level which means it is responsible for maintaining data. </a:t>
            </a:r>
          </a:p>
          <a:p>
            <a:r>
              <a:rPr lang="en-US" b="0" i="0" dirty="0">
                <a:solidFill>
                  <a:schemeClr val="tx1"/>
                </a:solidFill>
                <a:effectLst/>
                <a:latin typeface="charter"/>
              </a:rPr>
              <a:t>Handle data logically so it basically deals with data. The model is actually connected to the database so anything you do with data. Adding or retrieving data is done in the model component.</a:t>
            </a:r>
            <a:endParaRPr lang="en-US" dirty="0">
              <a:solidFill>
                <a:schemeClr val="tx1"/>
              </a:solidFill>
              <a:effectLst/>
              <a:latin typeface="charter"/>
            </a:endParaRPr>
          </a:p>
          <a:p>
            <a:r>
              <a:rPr lang="en-US" b="0" i="0" dirty="0">
                <a:solidFill>
                  <a:schemeClr val="tx1"/>
                </a:solidFill>
                <a:effectLst/>
                <a:latin typeface="charter"/>
              </a:rPr>
              <a:t>It responds to the controller requests because the controller never talks to the database by itself. </a:t>
            </a:r>
          </a:p>
          <a:p>
            <a:r>
              <a:rPr lang="en-US" b="0" i="0" dirty="0">
                <a:solidFill>
                  <a:schemeClr val="tx1"/>
                </a:solidFill>
                <a:effectLst/>
                <a:latin typeface="charter"/>
              </a:rPr>
              <a:t>The model talks to the database back and forth and then it gives the needed data to the controller. </a:t>
            </a:r>
            <a:endParaRPr lang="en-US" dirty="0">
              <a:solidFill>
                <a:schemeClr val="tx1"/>
              </a:solidFill>
              <a:effectLst/>
              <a:latin typeface="charter"/>
            </a:endParaRPr>
          </a:p>
          <a:p>
            <a:r>
              <a:rPr lang="en-US" b="0" i="0" dirty="0">
                <a:solidFill>
                  <a:schemeClr val="tx1"/>
                </a:solidFill>
                <a:effectLst/>
                <a:latin typeface="charter"/>
              </a:rPr>
              <a:t>Note: the model never communicated with the view directly.</a:t>
            </a:r>
            <a:endParaRPr lang="en-IN" dirty="0">
              <a:solidFill>
                <a:schemeClr val="tx1"/>
              </a:solidFill>
            </a:endParaRPr>
          </a:p>
        </p:txBody>
      </p:sp>
    </p:spTree>
    <p:extLst>
      <p:ext uri="{BB962C8B-B14F-4D97-AF65-F5344CB8AC3E}">
        <p14:creationId xmlns:p14="http://schemas.microsoft.com/office/powerpoint/2010/main" val="3161694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BA90F-1B40-4FE1-8A4F-B5888E1E6080}"/>
              </a:ext>
            </a:extLst>
          </p:cNvPr>
          <p:cNvSpPr>
            <a:spLocks noGrp="1"/>
          </p:cNvSpPr>
          <p:nvPr>
            <p:ph type="title"/>
          </p:nvPr>
        </p:nvSpPr>
        <p:spPr/>
        <p:txBody>
          <a:bodyPr/>
          <a:lstStyle/>
          <a:p>
            <a:r>
              <a:rPr lang="en-US" dirty="0"/>
              <a:t>View</a:t>
            </a:r>
            <a:endParaRPr lang="en-IN" dirty="0"/>
          </a:p>
        </p:txBody>
      </p:sp>
      <p:sp>
        <p:nvSpPr>
          <p:cNvPr id="3" name="Content Placeholder 2">
            <a:extLst>
              <a:ext uri="{FF2B5EF4-FFF2-40B4-BE49-F238E27FC236}">
                <a16:creationId xmlns:a16="http://schemas.microsoft.com/office/drawing/2014/main" id="{ADFDCE4A-5F02-4218-8A94-75AD20F204D1}"/>
              </a:ext>
            </a:extLst>
          </p:cNvPr>
          <p:cNvSpPr>
            <a:spLocks noGrp="1"/>
          </p:cNvSpPr>
          <p:nvPr>
            <p:ph idx="1"/>
          </p:nvPr>
        </p:nvSpPr>
        <p:spPr/>
        <p:txBody>
          <a:bodyPr/>
          <a:lstStyle/>
          <a:p>
            <a:r>
              <a:rPr lang="en-US" b="0" i="0" dirty="0">
                <a:solidFill>
                  <a:schemeClr val="tx1"/>
                </a:solidFill>
                <a:effectLst/>
                <a:latin typeface="charter"/>
              </a:rPr>
              <a:t>Data representation is done by the view component. It actually generates UI or user interface for the user..</a:t>
            </a:r>
          </a:p>
          <a:p>
            <a:r>
              <a:rPr lang="en-US" b="0" i="0" dirty="0">
                <a:solidFill>
                  <a:schemeClr val="tx1"/>
                </a:solidFill>
                <a:effectLst/>
                <a:latin typeface="charter"/>
              </a:rPr>
              <a:t>So at web applications when you think of the view component just think the Html/CSS part.</a:t>
            </a:r>
          </a:p>
          <a:p>
            <a:r>
              <a:rPr lang="en-US" b="0" i="0" dirty="0">
                <a:solidFill>
                  <a:schemeClr val="tx1"/>
                </a:solidFill>
                <a:effectLst/>
                <a:latin typeface="charter"/>
              </a:rPr>
              <a:t>Views are created by the data which is collected by the model component but these data aren’t taken directly but through the controller, so the view only speaks to the controller.</a:t>
            </a:r>
            <a:endParaRPr lang="en-IN" dirty="0">
              <a:solidFill>
                <a:schemeClr val="tx1"/>
              </a:solidFill>
            </a:endParaRPr>
          </a:p>
        </p:txBody>
      </p:sp>
    </p:spTree>
    <p:extLst>
      <p:ext uri="{BB962C8B-B14F-4D97-AF65-F5344CB8AC3E}">
        <p14:creationId xmlns:p14="http://schemas.microsoft.com/office/powerpoint/2010/main" val="1853469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966F-CF31-462C-B660-79FF7F191796}"/>
              </a:ext>
            </a:extLst>
          </p:cNvPr>
          <p:cNvSpPr>
            <a:spLocks noGrp="1"/>
          </p:cNvSpPr>
          <p:nvPr>
            <p:ph type="title"/>
          </p:nvPr>
        </p:nvSpPr>
        <p:spPr/>
        <p:txBody>
          <a:bodyPr/>
          <a:lstStyle/>
          <a:p>
            <a:r>
              <a:rPr lang="en-US" dirty="0"/>
              <a:t>Web design</a:t>
            </a:r>
            <a:endParaRPr lang="en-IN" dirty="0"/>
          </a:p>
        </p:txBody>
      </p:sp>
      <p:sp>
        <p:nvSpPr>
          <p:cNvPr id="3" name="Content Placeholder 2">
            <a:extLst>
              <a:ext uri="{FF2B5EF4-FFF2-40B4-BE49-F238E27FC236}">
                <a16:creationId xmlns:a16="http://schemas.microsoft.com/office/drawing/2014/main" id="{F079FB19-9A86-472F-B20D-EE724AE53536}"/>
              </a:ext>
            </a:extLst>
          </p:cNvPr>
          <p:cNvSpPr>
            <a:spLocks noGrp="1"/>
          </p:cNvSpPr>
          <p:nvPr>
            <p:ph idx="1"/>
          </p:nvPr>
        </p:nvSpPr>
        <p:spPr/>
        <p:txBody>
          <a:bodyPr/>
          <a:lstStyle/>
          <a:p>
            <a:r>
              <a:rPr lang="en-US" dirty="0"/>
              <a:t>Webpage designing is one of the most popular verticals of web designing.</a:t>
            </a:r>
          </a:p>
          <a:p>
            <a:r>
              <a:rPr lang="en-US" dirty="0"/>
              <a:t>It defines how a website will display itself on the internet.</a:t>
            </a:r>
          </a:p>
          <a:p>
            <a:r>
              <a:rPr lang="en-US" dirty="0"/>
              <a:t>Various types of user experience also depend on this design. </a:t>
            </a:r>
          </a:p>
          <a:p>
            <a:r>
              <a:rPr lang="en-US" dirty="0"/>
              <a:t>Users must get attracted to the webpages to access it frequently.</a:t>
            </a:r>
          </a:p>
          <a:p>
            <a:r>
              <a:rPr lang="en-US" dirty="0"/>
              <a:t>The CSS is responsible for the styling part of the web design. It works in conjunction with HTML to provide a nice look, style, and structure to the program.</a:t>
            </a:r>
            <a:endParaRPr lang="en-IN" dirty="0"/>
          </a:p>
        </p:txBody>
      </p:sp>
    </p:spTree>
    <p:extLst>
      <p:ext uri="{BB962C8B-B14F-4D97-AF65-F5344CB8AC3E}">
        <p14:creationId xmlns:p14="http://schemas.microsoft.com/office/powerpoint/2010/main" val="1679307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302C3-53EC-4684-AFE3-AF2CE73F44A3}"/>
              </a:ext>
            </a:extLst>
          </p:cNvPr>
          <p:cNvSpPr>
            <a:spLocks noGrp="1"/>
          </p:cNvSpPr>
          <p:nvPr>
            <p:ph type="title"/>
          </p:nvPr>
        </p:nvSpPr>
        <p:spPr/>
        <p:txBody>
          <a:bodyPr/>
          <a:lstStyle/>
          <a:p>
            <a:r>
              <a:rPr lang="en-US" dirty="0"/>
              <a:t>Controller</a:t>
            </a:r>
            <a:endParaRPr lang="en-IN" dirty="0"/>
          </a:p>
        </p:txBody>
      </p:sp>
      <p:sp>
        <p:nvSpPr>
          <p:cNvPr id="3" name="Content Placeholder 2">
            <a:extLst>
              <a:ext uri="{FF2B5EF4-FFF2-40B4-BE49-F238E27FC236}">
                <a16:creationId xmlns:a16="http://schemas.microsoft.com/office/drawing/2014/main" id="{2A2503EE-BFB7-44FB-983B-22CC7F627B7D}"/>
              </a:ext>
            </a:extLst>
          </p:cNvPr>
          <p:cNvSpPr>
            <a:spLocks noGrp="1"/>
          </p:cNvSpPr>
          <p:nvPr>
            <p:ph idx="1"/>
          </p:nvPr>
        </p:nvSpPr>
        <p:spPr/>
        <p:txBody>
          <a:bodyPr/>
          <a:lstStyle/>
          <a:p>
            <a:r>
              <a:rPr lang="en-US" b="0" i="0" dirty="0">
                <a:solidFill>
                  <a:schemeClr val="tx1"/>
                </a:solidFill>
                <a:effectLst/>
                <a:latin typeface="charter"/>
              </a:rPr>
              <a:t>It’s known as the main man because the controller is the component that enables the interconnection between the views and the model so it acts as an intermediary.</a:t>
            </a:r>
          </a:p>
          <a:p>
            <a:r>
              <a:rPr lang="en-US" b="0" i="0" dirty="0">
                <a:solidFill>
                  <a:schemeClr val="tx1"/>
                </a:solidFill>
                <a:effectLst/>
                <a:latin typeface="charter"/>
              </a:rPr>
              <a:t>The controller doesn’t have to worry about handling data logic, it just tells the model what to do.</a:t>
            </a:r>
            <a:endParaRPr lang="en-US" dirty="0">
              <a:solidFill>
                <a:schemeClr val="tx1"/>
              </a:solidFill>
              <a:effectLst/>
              <a:latin typeface="charter"/>
            </a:endParaRPr>
          </a:p>
          <a:p>
            <a:r>
              <a:rPr lang="en-US" b="0" i="0" dirty="0">
                <a:solidFill>
                  <a:schemeClr val="tx1"/>
                </a:solidFill>
                <a:effectLst/>
                <a:latin typeface="charter"/>
              </a:rPr>
              <a:t>After receiving data from the model it processes it and then it takes all that information it sends it to the view and explains how to represent to the user.</a:t>
            </a:r>
          </a:p>
          <a:p>
            <a:r>
              <a:rPr lang="en-US" b="0" i="0" dirty="0">
                <a:solidFill>
                  <a:schemeClr val="tx1"/>
                </a:solidFill>
                <a:effectLst/>
                <a:latin typeface="charter"/>
              </a:rPr>
              <a:t>Note: Views and models can not talk directly.</a:t>
            </a:r>
            <a:endParaRPr lang="en-IN" dirty="0">
              <a:solidFill>
                <a:schemeClr val="tx1"/>
              </a:solidFill>
            </a:endParaRPr>
          </a:p>
        </p:txBody>
      </p:sp>
    </p:spTree>
    <p:extLst>
      <p:ext uri="{BB962C8B-B14F-4D97-AF65-F5344CB8AC3E}">
        <p14:creationId xmlns:p14="http://schemas.microsoft.com/office/powerpoint/2010/main" val="1269199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F9FC-F300-48FA-8117-9EEB996A6D28}"/>
              </a:ext>
            </a:extLst>
          </p:cNvPr>
          <p:cNvSpPr>
            <a:spLocks noGrp="1"/>
          </p:cNvSpPr>
          <p:nvPr>
            <p:ph type="title"/>
          </p:nvPr>
        </p:nvSpPr>
        <p:spPr/>
        <p:txBody>
          <a:bodyPr/>
          <a:lstStyle/>
          <a:p>
            <a:r>
              <a:rPr lang="en-US" dirty="0"/>
              <a:t>Advantages of MVC</a:t>
            </a:r>
            <a:endParaRPr lang="en-IN" dirty="0"/>
          </a:p>
        </p:txBody>
      </p:sp>
      <p:sp>
        <p:nvSpPr>
          <p:cNvPr id="3" name="Content Placeholder 2">
            <a:extLst>
              <a:ext uri="{FF2B5EF4-FFF2-40B4-BE49-F238E27FC236}">
                <a16:creationId xmlns:a16="http://schemas.microsoft.com/office/drawing/2014/main" id="{07BF0670-62C1-4DC3-8777-95F9B3257D93}"/>
              </a:ext>
            </a:extLst>
          </p:cNvPr>
          <p:cNvSpPr>
            <a:spLocks noGrp="1"/>
          </p:cNvSpPr>
          <p:nvPr>
            <p:ph idx="1"/>
          </p:nvPr>
        </p:nvSpPr>
        <p:spPr/>
        <p:txBody>
          <a:bodyPr/>
          <a:lstStyle/>
          <a:p>
            <a:r>
              <a:rPr lang="en-US" b="0" i="0" dirty="0">
                <a:solidFill>
                  <a:schemeClr val="tx1"/>
                </a:solidFill>
                <a:effectLst/>
                <a:latin typeface="charter"/>
              </a:rPr>
              <a:t>MVC architecture will separate the user interface from business logic</a:t>
            </a:r>
          </a:p>
          <a:p>
            <a:r>
              <a:rPr lang="en-IN" b="0" i="0" dirty="0">
                <a:solidFill>
                  <a:schemeClr val="tx1"/>
                </a:solidFill>
                <a:effectLst/>
                <a:latin typeface="charter"/>
              </a:rPr>
              <a:t>Components are reusable.</a:t>
            </a:r>
            <a:endParaRPr lang="en-US" dirty="0">
              <a:solidFill>
                <a:schemeClr val="tx1"/>
              </a:solidFill>
              <a:effectLst/>
              <a:latin typeface="charter"/>
            </a:endParaRPr>
          </a:p>
          <a:p>
            <a:r>
              <a:rPr lang="en-IN" b="0" i="0" dirty="0">
                <a:solidFill>
                  <a:schemeClr val="tx1"/>
                </a:solidFill>
                <a:effectLst/>
                <a:latin typeface="charter"/>
              </a:rPr>
              <a:t>Easy o maintain.</a:t>
            </a:r>
            <a:endParaRPr lang="en-US" b="0" i="0" dirty="0">
              <a:solidFill>
                <a:schemeClr val="tx1"/>
              </a:solidFill>
              <a:effectLst/>
              <a:latin typeface="charter"/>
            </a:endParaRPr>
          </a:p>
          <a:p>
            <a:r>
              <a:rPr lang="en-US" b="0" i="0" dirty="0">
                <a:solidFill>
                  <a:schemeClr val="tx1"/>
                </a:solidFill>
                <a:effectLst/>
                <a:latin typeface="charter"/>
              </a:rPr>
              <a:t>Different components of the application in MVC can be independently deployed and maintained.</a:t>
            </a:r>
            <a:endParaRPr lang="en-US" dirty="0">
              <a:solidFill>
                <a:schemeClr val="tx1"/>
              </a:solidFill>
              <a:effectLst/>
              <a:latin typeface="charter"/>
            </a:endParaRPr>
          </a:p>
          <a:p>
            <a:r>
              <a:rPr lang="en-US" b="0" i="0" dirty="0">
                <a:solidFill>
                  <a:schemeClr val="tx1"/>
                </a:solidFill>
                <a:effectLst/>
                <a:latin typeface="charter"/>
              </a:rPr>
              <a:t>This architecture help to test components independently.</a:t>
            </a:r>
            <a:endParaRPr lang="en-IN" dirty="0">
              <a:solidFill>
                <a:schemeClr val="tx1"/>
              </a:solidFill>
            </a:endParaRPr>
          </a:p>
        </p:txBody>
      </p:sp>
    </p:spTree>
    <p:extLst>
      <p:ext uri="{BB962C8B-B14F-4D97-AF65-F5344CB8AC3E}">
        <p14:creationId xmlns:p14="http://schemas.microsoft.com/office/powerpoint/2010/main" val="4234658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A716-0FB4-474A-8AD6-953861E3542E}"/>
              </a:ext>
            </a:extLst>
          </p:cNvPr>
          <p:cNvSpPr>
            <a:spLocks noGrp="1"/>
          </p:cNvSpPr>
          <p:nvPr>
            <p:ph type="title"/>
          </p:nvPr>
        </p:nvSpPr>
        <p:spPr/>
        <p:txBody>
          <a:bodyPr/>
          <a:lstStyle/>
          <a:p>
            <a:r>
              <a:rPr lang="en-US" dirty="0"/>
              <a:t>Disadvantages of MVC</a:t>
            </a:r>
            <a:endParaRPr lang="en-IN" dirty="0"/>
          </a:p>
        </p:txBody>
      </p:sp>
      <p:sp>
        <p:nvSpPr>
          <p:cNvPr id="3" name="Content Placeholder 2">
            <a:extLst>
              <a:ext uri="{FF2B5EF4-FFF2-40B4-BE49-F238E27FC236}">
                <a16:creationId xmlns:a16="http://schemas.microsoft.com/office/drawing/2014/main" id="{507FBC10-E90C-4AA2-A945-AFF932CE324E}"/>
              </a:ext>
            </a:extLst>
          </p:cNvPr>
          <p:cNvSpPr>
            <a:spLocks noGrp="1"/>
          </p:cNvSpPr>
          <p:nvPr>
            <p:ph idx="1"/>
          </p:nvPr>
        </p:nvSpPr>
        <p:spPr/>
        <p:txBody>
          <a:bodyPr/>
          <a:lstStyle/>
          <a:p>
            <a:r>
              <a:rPr lang="en-IN" b="0" i="0" dirty="0">
                <a:solidFill>
                  <a:schemeClr val="tx1"/>
                </a:solidFill>
                <a:effectLst/>
                <a:latin typeface="charter"/>
              </a:rPr>
              <a:t>The complexity is high.</a:t>
            </a:r>
          </a:p>
          <a:p>
            <a:r>
              <a:rPr lang="en-US" b="0" i="0" dirty="0">
                <a:solidFill>
                  <a:schemeClr val="tx1"/>
                </a:solidFill>
                <a:effectLst/>
                <a:latin typeface="charter"/>
              </a:rPr>
              <a:t>Not suitable for small applications.</a:t>
            </a:r>
            <a:endParaRPr lang="en-IN" dirty="0">
              <a:solidFill>
                <a:schemeClr val="tx1"/>
              </a:solidFill>
              <a:effectLst/>
              <a:latin typeface="charter"/>
            </a:endParaRPr>
          </a:p>
          <a:p>
            <a:r>
              <a:rPr lang="en-US" b="0" i="0" dirty="0">
                <a:solidFill>
                  <a:schemeClr val="tx1"/>
                </a:solidFill>
                <a:effectLst/>
                <a:latin typeface="charter"/>
              </a:rPr>
              <a:t>The inefficiency of data access in view.</a:t>
            </a:r>
            <a:endParaRPr lang="en-IN" dirty="0">
              <a:solidFill>
                <a:schemeClr val="tx1"/>
              </a:solidFill>
            </a:endParaRPr>
          </a:p>
        </p:txBody>
      </p:sp>
    </p:spTree>
    <p:extLst>
      <p:ext uri="{BB962C8B-B14F-4D97-AF65-F5344CB8AC3E}">
        <p14:creationId xmlns:p14="http://schemas.microsoft.com/office/powerpoint/2010/main" val="720904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EBCB-DC18-4C91-ACD7-2828113349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A1E53B-AC9B-4B0C-8A5E-902F41F95340}"/>
              </a:ext>
            </a:extLst>
          </p:cNvPr>
          <p:cNvSpPr>
            <a:spLocks noGrp="1"/>
          </p:cNvSpPr>
          <p:nvPr>
            <p:ph idx="1"/>
          </p:nvPr>
        </p:nvSpPr>
        <p:spPr/>
        <p:txBody>
          <a:bodyPr>
            <a:normAutofit fontScale="92500"/>
          </a:bodyPr>
          <a:lstStyle/>
          <a:p>
            <a:r>
              <a:rPr lang="en-US" b="0" i="0" dirty="0">
                <a:solidFill>
                  <a:schemeClr val="tx1"/>
                </a:solidFill>
                <a:effectLst/>
                <a:latin typeface="charter"/>
              </a:rPr>
              <a:t>So MVC is not that easy to understand, it’s really hard actually, but not impossible to learn and every developer needs to keep it in mind when developing an application.</a:t>
            </a:r>
          </a:p>
          <a:p>
            <a:r>
              <a:rPr lang="en-US" b="0" i="0" dirty="0">
                <a:solidFill>
                  <a:schemeClr val="tx1"/>
                </a:solidFill>
                <a:effectLst/>
                <a:latin typeface="charter"/>
              </a:rPr>
              <a:t>Just keep in mind that MVC is an architecture that divides your software into smaller components.</a:t>
            </a:r>
            <a:endParaRPr lang="en-US" dirty="0">
              <a:solidFill>
                <a:schemeClr val="tx1"/>
              </a:solidFill>
              <a:effectLst/>
              <a:latin typeface="charter"/>
            </a:endParaRPr>
          </a:p>
          <a:p>
            <a:r>
              <a:rPr lang="en-US" b="0" i="0" dirty="0">
                <a:solidFill>
                  <a:schemeClr val="tx1"/>
                </a:solidFill>
                <a:effectLst/>
                <a:latin typeface="charter"/>
              </a:rPr>
              <a:t> The model deals with data and the logic of your system. </a:t>
            </a:r>
          </a:p>
          <a:p>
            <a:r>
              <a:rPr lang="en-US" b="0" i="0" dirty="0">
                <a:solidFill>
                  <a:schemeClr val="tx1"/>
                </a:solidFill>
                <a:effectLst/>
                <a:latin typeface="charter"/>
              </a:rPr>
              <a:t>The view only displays data and the controller maintains the connection between the model and the view.</a:t>
            </a:r>
          </a:p>
          <a:p>
            <a:r>
              <a:rPr lang="en-US" b="0" i="0" dirty="0">
                <a:solidFill>
                  <a:schemeClr val="tx1"/>
                </a:solidFill>
                <a:effectLst/>
                <a:latin typeface="charter"/>
              </a:rPr>
              <a:t>This ‘division’ enables readability and modularity as well it easier the testing part.</a:t>
            </a:r>
            <a:endParaRPr lang="en-US" dirty="0">
              <a:solidFill>
                <a:schemeClr val="tx1"/>
              </a:solidFill>
              <a:effectLst/>
              <a:latin typeface="charter"/>
            </a:endParaRPr>
          </a:p>
          <a:p>
            <a:endParaRPr lang="en-IN" dirty="0"/>
          </a:p>
        </p:txBody>
      </p:sp>
    </p:spTree>
    <p:extLst>
      <p:ext uri="{BB962C8B-B14F-4D97-AF65-F5344CB8AC3E}">
        <p14:creationId xmlns:p14="http://schemas.microsoft.com/office/powerpoint/2010/main" val="1778036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3E711-4624-4545-A950-1A911775A7AD}"/>
              </a:ext>
            </a:extLst>
          </p:cNvPr>
          <p:cNvSpPr>
            <a:spLocks noGrp="1"/>
          </p:cNvSpPr>
          <p:nvPr>
            <p:ph type="title"/>
          </p:nvPr>
        </p:nvSpPr>
        <p:spPr/>
        <p:txBody>
          <a:bodyPr/>
          <a:lstStyle/>
          <a:p>
            <a:r>
              <a:rPr lang="en-US" dirty="0"/>
              <a:t>Home work</a:t>
            </a:r>
            <a:endParaRPr lang="en-IN" dirty="0"/>
          </a:p>
        </p:txBody>
      </p:sp>
      <p:sp>
        <p:nvSpPr>
          <p:cNvPr id="3" name="Content Placeholder 2">
            <a:extLst>
              <a:ext uri="{FF2B5EF4-FFF2-40B4-BE49-F238E27FC236}">
                <a16:creationId xmlns:a16="http://schemas.microsoft.com/office/drawing/2014/main" id="{41B44049-2D7D-43C4-8AF8-EA2C67655127}"/>
              </a:ext>
            </a:extLst>
          </p:cNvPr>
          <p:cNvSpPr>
            <a:spLocks noGrp="1"/>
          </p:cNvSpPr>
          <p:nvPr>
            <p:ph idx="1"/>
          </p:nvPr>
        </p:nvSpPr>
        <p:spPr/>
        <p:txBody>
          <a:bodyPr/>
          <a:lstStyle/>
          <a:p>
            <a:r>
              <a:rPr lang="en-US" dirty="0"/>
              <a:t>Understand and Build MVC in Vanilla JavaScript</a:t>
            </a:r>
          </a:p>
          <a:p>
            <a:pPr lvl="1"/>
            <a:r>
              <a:rPr lang="en-US" dirty="0"/>
              <a:t>Ref: </a:t>
            </a:r>
            <a:r>
              <a:rPr lang="en-US" dirty="0">
                <a:hlinkClick r:id="rId2"/>
              </a:rPr>
              <a:t>https://www.sitepoint.com/mvc-design-pattern-javascript/</a:t>
            </a:r>
            <a:endParaRPr lang="en-US" dirty="0"/>
          </a:p>
          <a:p>
            <a:r>
              <a:rPr lang="en-IN" dirty="0"/>
              <a:t>Read and give examples of built-in functions in Sass</a:t>
            </a:r>
          </a:p>
          <a:p>
            <a:r>
              <a:rPr lang="en-IN" dirty="0"/>
              <a:t>Read about </a:t>
            </a:r>
            <a:r>
              <a:rPr lang="en-IN" dirty="0" err="1"/>
              <a:t>mixins</a:t>
            </a:r>
            <a:r>
              <a:rPr lang="en-IN" dirty="0"/>
              <a:t> in Sass</a:t>
            </a:r>
          </a:p>
        </p:txBody>
      </p:sp>
    </p:spTree>
    <p:extLst>
      <p:ext uri="{BB962C8B-B14F-4D97-AF65-F5344CB8AC3E}">
        <p14:creationId xmlns:p14="http://schemas.microsoft.com/office/powerpoint/2010/main" val="1672785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9D0B-EC7B-48C5-BEA4-2643354C87C4}"/>
              </a:ext>
            </a:extLst>
          </p:cNvPr>
          <p:cNvSpPr>
            <a:spLocks noGrp="1"/>
          </p:cNvSpPr>
          <p:nvPr>
            <p:ph type="title"/>
          </p:nvPr>
        </p:nvSpPr>
        <p:spPr/>
        <p:txBody>
          <a:bodyPr/>
          <a:lstStyle/>
          <a:p>
            <a:r>
              <a:rPr lang="en-US" dirty="0"/>
              <a:t>What is CSS?</a:t>
            </a:r>
            <a:endParaRPr lang="en-IN" dirty="0"/>
          </a:p>
        </p:txBody>
      </p:sp>
      <p:sp>
        <p:nvSpPr>
          <p:cNvPr id="3" name="Content Placeholder 2">
            <a:extLst>
              <a:ext uri="{FF2B5EF4-FFF2-40B4-BE49-F238E27FC236}">
                <a16:creationId xmlns:a16="http://schemas.microsoft.com/office/drawing/2014/main" id="{E0221E36-7D7A-4687-8609-8EAF8621FC65}"/>
              </a:ext>
            </a:extLst>
          </p:cNvPr>
          <p:cNvSpPr>
            <a:spLocks noGrp="1"/>
          </p:cNvSpPr>
          <p:nvPr>
            <p:ph idx="1"/>
          </p:nvPr>
        </p:nvSpPr>
        <p:spPr/>
        <p:txBody>
          <a:bodyPr>
            <a:normAutofit lnSpcReduction="10000"/>
          </a:bodyPr>
          <a:lstStyle/>
          <a:p>
            <a:r>
              <a:rPr lang="en-US" dirty="0"/>
              <a:t>The full form CSS is Cascading Style Sheet. It is a styling language used for designing web pages where we can structure the styles.</a:t>
            </a:r>
          </a:p>
          <a:p>
            <a:r>
              <a:rPr lang="en-US" dirty="0"/>
              <a:t>It is a stylesheet programming language used for describing the format and interface the elements of the markup language ( usually HTML) will take.</a:t>
            </a:r>
          </a:p>
          <a:p>
            <a:r>
              <a:rPr lang="en-US" dirty="0"/>
              <a:t>Hence CSS had become a significant part of web designing. Without the appearance, the web page’s entire look will become dull, and viewers will not find it notable to visit the page.</a:t>
            </a:r>
          </a:p>
          <a:p>
            <a:r>
              <a:rPr lang="en-US" dirty="0"/>
              <a:t>It not only provides desktop webpage styling features but also used for mobile web development</a:t>
            </a:r>
            <a:endParaRPr lang="en-IN" dirty="0"/>
          </a:p>
        </p:txBody>
      </p:sp>
    </p:spTree>
    <p:extLst>
      <p:ext uri="{BB962C8B-B14F-4D97-AF65-F5344CB8AC3E}">
        <p14:creationId xmlns:p14="http://schemas.microsoft.com/office/powerpoint/2010/main" val="2905200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63C7D-3E8A-4B07-8584-DA2C5C3AAE46}"/>
              </a:ext>
            </a:extLst>
          </p:cNvPr>
          <p:cNvSpPr>
            <a:spLocks noGrp="1"/>
          </p:cNvSpPr>
          <p:nvPr>
            <p:ph type="title"/>
          </p:nvPr>
        </p:nvSpPr>
        <p:spPr/>
        <p:txBody>
          <a:bodyPr/>
          <a:lstStyle/>
          <a:p>
            <a:r>
              <a:rPr lang="en-US" dirty="0"/>
              <a:t>CSS vs CSS3</a:t>
            </a:r>
            <a:endParaRPr lang="en-IN" dirty="0"/>
          </a:p>
        </p:txBody>
      </p:sp>
      <p:sp>
        <p:nvSpPr>
          <p:cNvPr id="3" name="Content Placeholder 2">
            <a:extLst>
              <a:ext uri="{FF2B5EF4-FFF2-40B4-BE49-F238E27FC236}">
                <a16:creationId xmlns:a16="http://schemas.microsoft.com/office/drawing/2014/main" id="{E4BF1B19-FC4A-4AFA-8F21-40CE77DD44AB}"/>
              </a:ext>
            </a:extLst>
          </p:cNvPr>
          <p:cNvSpPr>
            <a:spLocks noGrp="1"/>
          </p:cNvSpPr>
          <p:nvPr>
            <p:ph idx="1"/>
          </p:nvPr>
        </p:nvSpPr>
        <p:spPr/>
        <p:txBody>
          <a:bodyPr/>
          <a:lstStyle/>
          <a:p>
            <a:r>
              <a:rPr lang="en-US" dirty="0"/>
              <a:t>To make HTML-based web page development more aesthetic, in 1996, W3C ( World Wide Web Consortium) developed the Cascading Style Sheet. </a:t>
            </a:r>
          </a:p>
          <a:p>
            <a:r>
              <a:rPr lang="en-US" dirty="0"/>
              <a:t>They thought the presentation of the content should be powerful using layouts, colors, and fonts</a:t>
            </a:r>
          </a:p>
          <a:p>
            <a:r>
              <a:rPr lang="en-US" dirty="0"/>
              <a:t>CSS can accommodate background colors &amp; images, line spacing, layout design, font style, display variation for different devices and screen sizes, and effects.</a:t>
            </a:r>
          </a:p>
          <a:p>
            <a:r>
              <a:rPr lang="en-US" dirty="0"/>
              <a:t>It is also essential to know the power and differentiation of CSS vs CSS3</a:t>
            </a:r>
            <a:endParaRPr lang="en-IN" dirty="0"/>
          </a:p>
        </p:txBody>
      </p:sp>
    </p:spTree>
    <p:extLst>
      <p:ext uri="{BB962C8B-B14F-4D97-AF65-F5344CB8AC3E}">
        <p14:creationId xmlns:p14="http://schemas.microsoft.com/office/powerpoint/2010/main" val="99450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68BC18-B4DC-4C64-8B7F-30A0FE3E41C7}"/>
              </a:ext>
            </a:extLst>
          </p:cNvPr>
          <p:cNvPicPr>
            <a:picLocks noGrp="1" noChangeAspect="1"/>
          </p:cNvPicPr>
          <p:nvPr>
            <p:ph idx="1"/>
          </p:nvPr>
        </p:nvPicPr>
        <p:blipFill>
          <a:blip r:embed="rId2"/>
          <a:stretch>
            <a:fillRect/>
          </a:stretch>
        </p:blipFill>
        <p:spPr>
          <a:xfrm>
            <a:off x="1333013" y="379588"/>
            <a:ext cx="8927092" cy="6098823"/>
          </a:xfrm>
        </p:spPr>
      </p:pic>
    </p:spTree>
    <p:extLst>
      <p:ext uri="{BB962C8B-B14F-4D97-AF65-F5344CB8AC3E}">
        <p14:creationId xmlns:p14="http://schemas.microsoft.com/office/powerpoint/2010/main" val="427923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A803-D1C2-4BC4-A05D-FF4EEE38C729}"/>
              </a:ext>
            </a:extLst>
          </p:cNvPr>
          <p:cNvSpPr>
            <a:spLocks noGrp="1"/>
          </p:cNvSpPr>
          <p:nvPr>
            <p:ph type="title"/>
          </p:nvPr>
        </p:nvSpPr>
        <p:spPr/>
        <p:txBody>
          <a:bodyPr/>
          <a:lstStyle/>
          <a:p>
            <a:r>
              <a:rPr lang="en-US" dirty="0"/>
              <a:t>Technical aspects</a:t>
            </a:r>
            <a:endParaRPr lang="en-IN" dirty="0"/>
          </a:p>
        </p:txBody>
      </p:sp>
      <p:sp>
        <p:nvSpPr>
          <p:cNvPr id="3" name="Content Placeholder 2">
            <a:extLst>
              <a:ext uri="{FF2B5EF4-FFF2-40B4-BE49-F238E27FC236}">
                <a16:creationId xmlns:a16="http://schemas.microsoft.com/office/drawing/2014/main" id="{80A66985-0F61-4459-AA1D-7E278CE1DAFE}"/>
              </a:ext>
            </a:extLst>
          </p:cNvPr>
          <p:cNvSpPr>
            <a:spLocks noGrp="1"/>
          </p:cNvSpPr>
          <p:nvPr>
            <p:ph idx="1"/>
          </p:nvPr>
        </p:nvSpPr>
        <p:spPr/>
        <p:txBody>
          <a:bodyPr>
            <a:normAutofit lnSpcReduction="10000"/>
          </a:bodyPr>
          <a:lstStyle/>
          <a:p>
            <a:r>
              <a:rPr lang="en-US" dirty="0"/>
              <a:t>Compatibility</a:t>
            </a:r>
          </a:p>
          <a:p>
            <a:pPr lvl="1"/>
            <a:r>
              <a:rPr lang="en-US" dirty="0"/>
              <a:t>There is a compatibility issue of CSS with CSS3. </a:t>
            </a:r>
          </a:p>
          <a:p>
            <a:pPr lvl="1"/>
            <a:r>
              <a:rPr lang="en-US" dirty="0"/>
              <a:t>All the preliminary CSS features got updated in CSS3. But CSS3 is backward compatible, and any code written in CSS is considered valid in CSS3. </a:t>
            </a:r>
          </a:p>
          <a:p>
            <a:pPr lvl="1"/>
            <a:r>
              <a:rPr lang="en-US" dirty="0"/>
              <a:t>CSS3 is efficient, and hence it makes loading time much faster.</a:t>
            </a:r>
          </a:p>
          <a:p>
            <a:r>
              <a:rPr lang="en-US" dirty="0"/>
              <a:t>Attribute Selector</a:t>
            </a:r>
          </a:p>
          <a:p>
            <a:pPr lvl="1"/>
            <a:r>
              <a:rPr lang="en-US" dirty="0"/>
              <a:t>CSS3 comes with the Selector concept, which was not there in CSS. </a:t>
            </a:r>
          </a:p>
          <a:p>
            <a:pPr lvl="1"/>
            <a:r>
              <a:rPr lang="en-US" dirty="0"/>
              <a:t>Rather than applying classes or IDs for creating styles, using CSS3, developers can pick HTML elements in place of IDs and classes as attributes to apply CSS styles</a:t>
            </a:r>
            <a:endParaRPr lang="en-IN" dirty="0"/>
          </a:p>
        </p:txBody>
      </p:sp>
    </p:spTree>
    <p:extLst>
      <p:ext uri="{BB962C8B-B14F-4D97-AF65-F5344CB8AC3E}">
        <p14:creationId xmlns:p14="http://schemas.microsoft.com/office/powerpoint/2010/main" val="126939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FA94-977A-49B0-8974-C0AAE7EDF54F}"/>
              </a:ext>
            </a:extLst>
          </p:cNvPr>
          <p:cNvSpPr>
            <a:spLocks noGrp="1"/>
          </p:cNvSpPr>
          <p:nvPr>
            <p:ph type="title"/>
          </p:nvPr>
        </p:nvSpPr>
        <p:spPr/>
        <p:txBody>
          <a:bodyPr/>
          <a:lstStyle/>
          <a:p>
            <a:r>
              <a:rPr lang="en-US" dirty="0"/>
              <a:t>Introduction to SASS</a:t>
            </a:r>
            <a:endParaRPr lang="en-IN" dirty="0"/>
          </a:p>
        </p:txBody>
      </p:sp>
      <p:sp>
        <p:nvSpPr>
          <p:cNvPr id="3" name="Content Placeholder 2">
            <a:extLst>
              <a:ext uri="{FF2B5EF4-FFF2-40B4-BE49-F238E27FC236}">
                <a16:creationId xmlns:a16="http://schemas.microsoft.com/office/drawing/2014/main" id="{3F31D9F6-6EEF-4A15-957E-8DBB7733D9AB}"/>
              </a:ext>
            </a:extLst>
          </p:cNvPr>
          <p:cNvSpPr>
            <a:spLocks noGrp="1"/>
          </p:cNvSpPr>
          <p:nvPr>
            <p:ph idx="1"/>
          </p:nvPr>
        </p:nvSpPr>
        <p:spPr/>
        <p:txBody>
          <a:bodyPr/>
          <a:lstStyle/>
          <a:p>
            <a:r>
              <a:rPr lang="en-US" dirty="0"/>
              <a:t>In short, Sass is a CSS preprocessor, which adds special features such as variables, nested rules etc.</a:t>
            </a:r>
          </a:p>
          <a:p>
            <a:r>
              <a:rPr lang="en-US" dirty="0"/>
              <a:t>The aim is to make the coding process simpler and more efficient.</a:t>
            </a:r>
            <a:endParaRPr lang="en-IN" dirty="0"/>
          </a:p>
        </p:txBody>
      </p:sp>
    </p:spTree>
    <p:extLst>
      <p:ext uri="{BB962C8B-B14F-4D97-AF65-F5344CB8AC3E}">
        <p14:creationId xmlns:p14="http://schemas.microsoft.com/office/powerpoint/2010/main" val="3028659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F680-6EBB-4AEB-B86F-FCADFB4596F5}"/>
              </a:ext>
            </a:extLst>
          </p:cNvPr>
          <p:cNvSpPr>
            <a:spLocks noGrp="1"/>
          </p:cNvSpPr>
          <p:nvPr>
            <p:ph type="title"/>
          </p:nvPr>
        </p:nvSpPr>
        <p:spPr/>
        <p:txBody>
          <a:bodyPr/>
          <a:lstStyle/>
          <a:p>
            <a:r>
              <a:rPr lang="en-US" dirty="0"/>
              <a:t>CSS preprocessor</a:t>
            </a:r>
            <a:endParaRPr lang="en-IN" dirty="0"/>
          </a:p>
        </p:txBody>
      </p:sp>
      <p:sp>
        <p:nvSpPr>
          <p:cNvPr id="3" name="Content Placeholder 2">
            <a:extLst>
              <a:ext uri="{FF2B5EF4-FFF2-40B4-BE49-F238E27FC236}">
                <a16:creationId xmlns:a16="http://schemas.microsoft.com/office/drawing/2014/main" id="{D23EEE75-C2E4-4F53-8DDB-AC0D97CB01F8}"/>
              </a:ext>
            </a:extLst>
          </p:cNvPr>
          <p:cNvSpPr>
            <a:spLocks noGrp="1"/>
          </p:cNvSpPr>
          <p:nvPr>
            <p:ph idx="1"/>
          </p:nvPr>
        </p:nvSpPr>
        <p:spPr/>
        <p:txBody>
          <a:bodyPr/>
          <a:lstStyle/>
          <a:p>
            <a:r>
              <a:rPr lang="en-US" dirty="0"/>
              <a:t>A CSS preprocessor is a scripting language that extends CSS by allowing developers to write code in one language and then compile it into CSS.</a:t>
            </a:r>
          </a:p>
          <a:p>
            <a:r>
              <a:rPr lang="en-US" dirty="0"/>
              <a:t>Sass is perhaps the most popular preprocessor around right now, but other well-known examples include Less and Stylus</a:t>
            </a:r>
            <a:endParaRPr lang="en-IN" dirty="0"/>
          </a:p>
        </p:txBody>
      </p:sp>
    </p:spTree>
    <p:extLst>
      <p:ext uri="{BB962C8B-B14F-4D97-AF65-F5344CB8AC3E}">
        <p14:creationId xmlns:p14="http://schemas.microsoft.com/office/powerpoint/2010/main" val="905845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{382D2321-62DE-4C76-81D5-B5066F48C854}tf55705232_win32</Template>
  <TotalTime>111</TotalTime>
  <Words>1800</Words>
  <Application>Microsoft Office PowerPoint</Application>
  <PresentationFormat>Widescreen</PresentationFormat>
  <Paragraphs>132</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Calibri</vt:lpstr>
      <vt:lpstr>charter</vt:lpstr>
      <vt:lpstr>Goudy Old Style</vt:lpstr>
      <vt:lpstr>Wingdings 2</vt:lpstr>
      <vt:lpstr>SlateVTI</vt:lpstr>
      <vt:lpstr>CSS3, SASS, Bootstrap node setup &amp; MVC</vt:lpstr>
      <vt:lpstr>Today’s Agenda</vt:lpstr>
      <vt:lpstr>Web design</vt:lpstr>
      <vt:lpstr>What is CSS?</vt:lpstr>
      <vt:lpstr>CSS vs CSS3</vt:lpstr>
      <vt:lpstr>PowerPoint Presentation</vt:lpstr>
      <vt:lpstr>Technical aspects</vt:lpstr>
      <vt:lpstr>Introduction to SASS</vt:lpstr>
      <vt:lpstr>CSS preprocessor</vt:lpstr>
      <vt:lpstr>What is Sass?</vt:lpstr>
      <vt:lpstr>Syntax</vt:lpstr>
      <vt:lpstr>Variables</vt:lpstr>
      <vt:lpstr>Nesting</vt:lpstr>
      <vt:lpstr>Partials</vt:lpstr>
      <vt:lpstr>Import</vt:lpstr>
      <vt:lpstr>Extend/Inheritance</vt:lpstr>
      <vt:lpstr>Operators</vt:lpstr>
      <vt:lpstr>Bootstrap NPM setup</vt:lpstr>
      <vt:lpstr>Google Font’s</vt:lpstr>
      <vt:lpstr>MVC architecture</vt:lpstr>
      <vt:lpstr>History</vt:lpstr>
      <vt:lpstr>The original MVC</vt:lpstr>
      <vt:lpstr>PowerPoint Presentation</vt:lpstr>
      <vt:lpstr>MVC Architecture</vt:lpstr>
      <vt:lpstr>Three main components</vt:lpstr>
      <vt:lpstr>PowerPoint Presentation</vt:lpstr>
      <vt:lpstr>PowerPoint Presentation</vt:lpstr>
      <vt:lpstr>Model</vt:lpstr>
      <vt:lpstr>View</vt:lpstr>
      <vt:lpstr>Controller</vt:lpstr>
      <vt:lpstr>Advantages of MVC</vt:lpstr>
      <vt:lpstr>Disadvantages of MVC</vt:lpstr>
      <vt:lpstr>PowerPoint Presentation</vt:lpstr>
      <vt:lpstr>Home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Windows User</dc:creator>
  <cp:lastModifiedBy>Windows User</cp:lastModifiedBy>
  <cp:revision>96</cp:revision>
  <dcterms:created xsi:type="dcterms:W3CDTF">2021-08-04T13:46:28Z</dcterms:created>
  <dcterms:modified xsi:type="dcterms:W3CDTF">2021-08-04T15:37:42Z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