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78" r:id="rId5"/>
    <p:sldId id="279" r:id="rId6"/>
    <p:sldId id="299" r:id="rId7"/>
    <p:sldId id="300" r:id="rId8"/>
    <p:sldId id="301" r:id="rId9"/>
    <p:sldId id="302" r:id="rId10"/>
    <p:sldId id="303" r:id="rId11"/>
    <p:sldId id="304" r:id="rId12"/>
    <p:sldId id="313" r:id="rId13"/>
    <p:sldId id="314" r:id="rId14"/>
    <p:sldId id="315" r:id="rId15"/>
    <p:sldId id="305" r:id="rId16"/>
    <p:sldId id="307" r:id="rId17"/>
    <p:sldId id="308" r:id="rId18"/>
    <p:sldId id="309" r:id="rId19"/>
    <p:sldId id="311" r:id="rId20"/>
    <p:sldId id="312" r:id="rId21"/>
    <p:sldId id="310" r:id="rId22"/>
    <p:sldId id="316" r:id="rId23"/>
    <p:sldId id="317" r:id="rId24"/>
    <p:sldId id="31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reepngimg.com/png/88512-person-text-question-red-mark-download-hq-png"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JavaScript Runtime &amp; Fundamentals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7500" lnSpcReduction="20000"/>
          </a:bodyPr>
          <a:lstStyle/>
          <a:p>
            <a:pPr algn="l"/>
            <a:endParaRPr lang="en-US" dirty="0"/>
          </a:p>
          <a:p>
            <a:pPr algn="l"/>
            <a:r>
              <a:rPr lang="en-US" sz="2300" dirty="0" err="1"/>
              <a:t>Nagaraju</a:t>
            </a:r>
            <a:r>
              <a:rPr lang="en-US" sz="2300" dirty="0"/>
              <a:t> Katta</a:t>
            </a:r>
            <a:br>
              <a:rPr lang="en-US" sz="2300" dirty="0"/>
            </a:br>
            <a:r>
              <a:rPr lang="en-US" sz="2300" dirty="0"/>
              <a:t>July 21, 2021</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EA40-6FD9-4E53-80F5-EBB5CE7F5479}"/>
              </a:ext>
            </a:extLst>
          </p:cNvPr>
          <p:cNvSpPr>
            <a:spLocks noGrp="1"/>
          </p:cNvSpPr>
          <p:nvPr>
            <p:ph type="title"/>
          </p:nvPr>
        </p:nvSpPr>
        <p:spPr/>
        <p:txBody>
          <a:bodyPr/>
          <a:lstStyle/>
          <a:p>
            <a:r>
              <a:rPr lang="en-US" dirty="0"/>
              <a:t>Asynchronous JavaScript</a:t>
            </a:r>
            <a:endParaRPr lang="en-IN" dirty="0"/>
          </a:p>
        </p:txBody>
      </p:sp>
      <p:sp>
        <p:nvSpPr>
          <p:cNvPr id="3" name="Content Placeholder 2">
            <a:extLst>
              <a:ext uri="{FF2B5EF4-FFF2-40B4-BE49-F238E27FC236}">
                <a16:creationId xmlns:a16="http://schemas.microsoft.com/office/drawing/2014/main" id="{8F439657-34CE-4378-BE45-DBAF1439B39E}"/>
              </a:ext>
            </a:extLst>
          </p:cNvPr>
          <p:cNvSpPr>
            <a:spLocks noGrp="1"/>
          </p:cNvSpPr>
          <p:nvPr>
            <p:ph idx="1"/>
          </p:nvPr>
        </p:nvSpPr>
        <p:spPr/>
        <p:txBody>
          <a:bodyPr/>
          <a:lstStyle/>
          <a:p>
            <a:r>
              <a:rPr lang="en-US" dirty="0"/>
              <a:t>JavaScript is the single-threaded programming language. The JavaScript engine has only one call stack so that it only can do one thing at a time. </a:t>
            </a:r>
          </a:p>
          <a:p>
            <a:r>
              <a:rPr lang="en-US" dirty="0"/>
              <a:t>When executing a script, the JavaScript engine executes code from to bottom, line by line. In other words. It is synchronous. </a:t>
            </a:r>
          </a:p>
          <a:p>
            <a:r>
              <a:rPr lang="en-US" dirty="0"/>
              <a:t>Asynchronous is the opposite of synchronous, which means happening at the same time. </a:t>
            </a:r>
            <a:endParaRPr lang="en-IN" dirty="0"/>
          </a:p>
        </p:txBody>
      </p:sp>
    </p:spTree>
    <p:extLst>
      <p:ext uri="{BB962C8B-B14F-4D97-AF65-F5344CB8AC3E}">
        <p14:creationId xmlns:p14="http://schemas.microsoft.com/office/powerpoint/2010/main" val="351561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A1850E2-A5B2-45AD-A789-FB48089165D8}"/>
              </a:ext>
            </a:extLst>
          </p:cNvPr>
          <p:cNvSpPr>
            <a:spLocks noGrp="1"/>
          </p:cNvSpPr>
          <p:nvPr>
            <p:ph type="title"/>
          </p:nvPr>
        </p:nvSpPr>
        <p:spPr/>
        <p:txBody>
          <a:bodyPr>
            <a:normAutofit fontScale="90000"/>
          </a:bodyPr>
          <a:lstStyle/>
          <a:p>
            <a:r>
              <a:rPr lang="en-US" dirty="0"/>
              <a:t>How does JavaScript carry asynchronous tasks ?</a:t>
            </a:r>
            <a:endParaRPr lang="en-IN" dirty="0"/>
          </a:p>
        </p:txBody>
      </p:sp>
      <p:pic>
        <p:nvPicPr>
          <p:cNvPr id="5" name="Content Placeholder 4">
            <a:extLst>
              <a:ext uri="{FF2B5EF4-FFF2-40B4-BE49-F238E27FC236}">
                <a16:creationId xmlns:a16="http://schemas.microsoft.com/office/drawing/2014/main" id="{313F612B-819B-4B86-B443-3DBD2D140EFA}"/>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tretch/>
        </p:blipFill>
        <p:spPr>
          <a:xfrm>
            <a:off x="4604808" y="2076450"/>
            <a:ext cx="2972859" cy="3714750"/>
          </a:xfrm>
        </p:spPr>
      </p:pic>
    </p:spTree>
    <p:extLst>
      <p:ext uri="{BB962C8B-B14F-4D97-AF65-F5344CB8AC3E}">
        <p14:creationId xmlns:p14="http://schemas.microsoft.com/office/powerpoint/2010/main" val="343319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E342-1CD8-42B3-8CF3-5152FDEED8E7}"/>
              </a:ext>
            </a:extLst>
          </p:cNvPr>
          <p:cNvSpPr>
            <a:spLocks noGrp="1"/>
          </p:cNvSpPr>
          <p:nvPr>
            <p:ph type="title"/>
          </p:nvPr>
        </p:nvSpPr>
        <p:spPr/>
        <p:txBody>
          <a:bodyPr/>
          <a:lstStyle/>
          <a:p>
            <a:r>
              <a:rPr lang="en-US" dirty="0"/>
              <a:t>JavaScript Event Loop</a:t>
            </a:r>
            <a:endParaRPr lang="en-IN" dirty="0"/>
          </a:p>
        </p:txBody>
      </p:sp>
      <p:sp>
        <p:nvSpPr>
          <p:cNvPr id="3" name="Content Placeholder 2">
            <a:extLst>
              <a:ext uri="{FF2B5EF4-FFF2-40B4-BE49-F238E27FC236}">
                <a16:creationId xmlns:a16="http://schemas.microsoft.com/office/drawing/2014/main" id="{5043C945-8B18-4997-8CE7-FF4412C33512}"/>
              </a:ext>
            </a:extLst>
          </p:cNvPr>
          <p:cNvSpPr>
            <a:spLocks noGrp="1"/>
          </p:cNvSpPr>
          <p:nvPr>
            <p:ph idx="1"/>
          </p:nvPr>
        </p:nvSpPr>
        <p:spPr/>
        <p:txBody>
          <a:bodyPr/>
          <a:lstStyle/>
          <a:p>
            <a:r>
              <a:rPr lang="en-US" dirty="0"/>
              <a:t>JavaScript single-threaded model : </a:t>
            </a:r>
            <a:r>
              <a:rPr lang="en-US" dirty="0">
                <a:effectLst/>
              </a:rPr>
              <a:t>JavaScript is a</a:t>
            </a:r>
            <a:r>
              <a:rPr lang="en-US" dirty="0"/>
              <a:t> single-threaded programming language. In other words, it can do only one thing at a time.</a:t>
            </a:r>
          </a:p>
          <a:p>
            <a:r>
              <a:rPr lang="en-US" dirty="0"/>
              <a:t>JavaScript engine executes a script from the top and works its way down creating execution contexts and pushing and popping functions onto and off the call stack.</a:t>
            </a:r>
          </a:p>
          <a:p>
            <a:r>
              <a:rPr lang="en-US" dirty="0"/>
              <a:t>Blocking functions : A function that takes a long time to execute is known as a blocking function. Technically, the blocking functions block all the interactions with the webpage such as mouse click.</a:t>
            </a:r>
            <a:endParaRPr lang="en-IN" dirty="0"/>
          </a:p>
        </p:txBody>
      </p:sp>
    </p:spTree>
    <p:extLst>
      <p:ext uri="{BB962C8B-B14F-4D97-AF65-F5344CB8AC3E}">
        <p14:creationId xmlns:p14="http://schemas.microsoft.com/office/powerpoint/2010/main" val="222320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EE61-B452-4018-8344-665D3EF5D880}"/>
              </a:ext>
            </a:extLst>
          </p:cNvPr>
          <p:cNvSpPr>
            <a:spLocks noGrp="1"/>
          </p:cNvSpPr>
          <p:nvPr>
            <p:ph type="title"/>
          </p:nvPr>
        </p:nvSpPr>
        <p:spPr/>
        <p:txBody>
          <a:bodyPr/>
          <a:lstStyle/>
          <a:p>
            <a:r>
              <a:rPr lang="en-US" dirty="0"/>
              <a:t>Callbacks to the rescue</a:t>
            </a:r>
            <a:endParaRPr lang="en-IN" dirty="0"/>
          </a:p>
        </p:txBody>
      </p:sp>
      <p:sp>
        <p:nvSpPr>
          <p:cNvPr id="3" name="Content Placeholder 2">
            <a:extLst>
              <a:ext uri="{FF2B5EF4-FFF2-40B4-BE49-F238E27FC236}">
                <a16:creationId xmlns:a16="http://schemas.microsoft.com/office/drawing/2014/main" id="{95F96564-DB3E-4E9B-9995-11EA329289FE}"/>
              </a:ext>
            </a:extLst>
          </p:cNvPr>
          <p:cNvSpPr>
            <a:spLocks noGrp="1"/>
          </p:cNvSpPr>
          <p:nvPr>
            <p:ph idx="1"/>
          </p:nvPr>
        </p:nvSpPr>
        <p:spPr/>
        <p:txBody>
          <a:bodyPr/>
          <a:lstStyle/>
          <a:p>
            <a:r>
              <a:rPr lang="en-US" dirty="0"/>
              <a:t>To prevent blocking functions from blocking other activities, we typically wrap them in callback functions which can be executed later. </a:t>
            </a:r>
            <a:endParaRPr lang="en-IN" dirty="0"/>
          </a:p>
        </p:txBody>
      </p:sp>
      <p:pic>
        <p:nvPicPr>
          <p:cNvPr id="5" name="Picture 4">
            <a:extLst>
              <a:ext uri="{FF2B5EF4-FFF2-40B4-BE49-F238E27FC236}">
                <a16:creationId xmlns:a16="http://schemas.microsoft.com/office/drawing/2014/main" id="{6EEF6CEF-A57C-4934-A987-922528C230AE}"/>
              </a:ext>
            </a:extLst>
          </p:cNvPr>
          <p:cNvPicPr>
            <a:picLocks noChangeAspect="1"/>
          </p:cNvPicPr>
          <p:nvPr/>
        </p:nvPicPr>
        <p:blipFill>
          <a:blip r:embed="rId2"/>
          <a:stretch>
            <a:fillRect/>
          </a:stretch>
        </p:blipFill>
        <p:spPr>
          <a:xfrm>
            <a:off x="3259060" y="3092991"/>
            <a:ext cx="4652488" cy="3456632"/>
          </a:xfrm>
          <a:prstGeom prst="rect">
            <a:avLst/>
          </a:prstGeom>
        </p:spPr>
      </p:pic>
    </p:spTree>
    <p:extLst>
      <p:ext uri="{BB962C8B-B14F-4D97-AF65-F5344CB8AC3E}">
        <p14:creationId xmlns:p14="http://schemas.microsoft.com/office/powerpoint/2010/main" val="92437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5DDC-AE16-4C52-9DCA-EFC2AC892A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35B72E7-DFD8-4987-A9FC-5C69549F9D01}"/>
              </a:ext>
            </a:extLst>
          </p:cNvPr>
          <p:cNvPicPr>
            <a:picLocks noGrp="1" noChangeAspect="1"/>
          </p:cNvPicPr>
          <p:nvPr>
            <p:ph idx="1"/>
          </p:nvPr>
        </p:nvPicPr>
        <p:blipFill>
          <a:blip r:embed="rId2"/>
          <a:stretch>
            <a:fillRect/>
          </a:stretch>
        </p:blipFill>
        <p:spPr>
          <a:xfrm>
            <a:off x="3359426" y="2076450"/>
            <a:ext cx="5665303" cy="3714750"/>
          </a:xfrm>
        </p:spPr>
      </p:pic>
    </p:spTree>
    <p:extLst>
      <p:ext uri="{BB962C8B-B14F-4D97-AF65-F5344CB8AC3E}">
        <p14:creationId xmlns:p14="http://schemas.microsoft.com/office/powerpoint/2010/main" val="416927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72DE-7FFB-4144-8123-87826C6953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89B27F1-E09D-46AC-A2F3-68DF2A90EDE6}"/>
              </a:ext>
            </a:extLst>
          </p:cNvPr>
          <p:cNvPicPr>
            <a:picLocks noGrp="1" noChangeAspect="1"/>
          </p:cNvPicPr>
          <p:nvPr>
            <p:ph idx="1"/>
          </p:nvPr>
        </p:nvPicPr>
        <p:blipFill>
          <a:blip r:embed="rId2"/>
          <a:stretch>
            <a:fillRect/>
          </a:stretch>
        </p:blipFill>
        <p:spPr>
          <a:xfrm>
            <a:off x="3700671" y="2314990"/>
            <a:ext cx="5184912" cy="3714750"/>
          </a:xfrm>
        </p:spPr>
      </p:pic>
    </p:spTree>
    <p:extLst>
      <p:ext uri="{BB962C8B-B14F-4D97-AF65-F5344CB8AC3E}">
        <p14:creationId xmlns:p14="http://schemas.microsoft.com/office/powerpoint/2010/main" val="180181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F349-CBDD-4FDC-898D-2D7C972AC5BB}"/>
              </a:ext>
            </a:extLst>
          </p:cNvPr>
          <p:cNvSpPr>
            <a:spLocks noGrp="1"/>
          </p:cNvSpPr>
          <p:nvPr>
            <p:ph type="title"/>
          </p:nvPr>
        </p:nvSpPr>
        <p:spPr/>
        <p:txBody>
          <a:bodyPr/>
          <a:lstStyle/>
          <a:p>
            <a:r>
              <a:rPr lang="en-US" dirty="0"/>
              <a:t>JavaScript variable scopes</a:t>
            </a:r>
            <a:endParaRPr lang="en-IN" dirty="0"/>
          </a:p>
        </p:txBody>
      </p:sp>
      <p:sp>
        <p:nvSpPr>
          <p:cNvPr id="3" name="Content Placeholder 2">
            <a:extLst>
              <a:ext uri="{FF2B5EF4-FFF2-40B4-BE49-F238E27FC236}">
                <a16:creationId xmlns:a16="http://schemas.microsoft.com/office/drawing/2014/main" id="{CF089E3B-FC36-465E-BA85-8992A86F6409}"/>
              </a:ext>
            </a:extLst>
          </p:cNvPr>
          <p:cNvSpPr>
            <a:spLocks noGrp="1"/>
          </p:cNvSpPr>
          <p:nvPr>
            <p:ph idx="1"/>
          </p:nvPr>
        </p:nvSpPr>
        <p:spPr/>
        <p:txBody>
          <a:bodyPr/>
          <a:lstStyle/>
          <a:p>
            <a:r>
              <a:rPr lang="en-US" dirty="0"/>
              <a:t>Scope determines the visibility and accessibility of a variable.</a:t>
            </a:r>
          </a:p>
          <a:p>
            <a:r>
              <a:rPr lang="en-US" dirty="0"/>
              <a:t> JavaScript has three scopes : </a:t>
            </a:r>
          </a:p>
          <a:p>
            <a:pPr lvl="1"/>
            <a:r>
              <a:rPr lang="en-US" dirty="0"/>
              <a:t>Global scope : JavaScript engine assigns variables that you declare outside of functions to the “Global execution context”. These variables are in the global scope. They are also known as global variables. </a:t>
            </a:r>
          </a:p>
          <a:p>
            <a:pPr lvl="1"/>
            <a:r>
              <a:rPr lang="en-US" dirty="0"/>
              <a:t>Local scope : Variables that you declare inside a function are local to the function. They are called local variables.</a:t>
            </a:r>
          </a:p>
          <a:p>
            <a:pPr lvl="1"/>
            <a:r>
              <a:rPr lang="en-US" dirty="0"/>
              <a:t>Block scope : Generally, whenever you see curly brackets {}, it is a block. Variables that you  declare inside a block are block scoped variables. </a:t>
            </a:r>
            <a:endParaRPr lang="en-IN" dirty="0"/>
          </a:p>
        </p:txBody>
      </p:sp>
    </p:spTree>
    <p:extLst>
      <p:ext uri="{BB962C8B-B14F-4D97-AF65-F5344CB8AC3E}">
        <p14:creationId xmlns:p14="http://schemas.microsoft.com/office/powerpoint/2010/main" val="378510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7FB6-A98E-412A-8F08-FE012EB5F72B}"/>
              </a:ext>
            </a:extLst>
          </p:cNvPr>
          <p:cNvSpPr>
            <a:spLocks noGrp="1"/>
          </p:cNvSpPr>
          <p:nvPr>
            <p:ph type="title"/>
          </p:nvPr>
        </p:nvSpPr>
        <p:spPr/>
        <p:txBody>
          <a:bodyPr/>
          <a:lstStyle/>
          <a:p>
            <a:r>
              <a:rPr lang="en-US" dirty="0"/>
              <a:t>Scope chain &amp; Global variable leaks</a:t>
            </a:r>
            <a:endParaRPr lang="en-IN" dirty="0"/>
          </a:p>
        </p:txBody>
      </p:sp>
      <p:sp>
        <p:nvSpPr>
          <p:cNvPr id="3" name="Content Placeholder 2">
            <a:extLst>
              <a:ext uri="{FF2B5EF4-FFF2-40B4-BE49-F238E27FC236}">
                <a16:creationId xmlns:a16="http://schemas.microsoft.com/office/drawing/2014/main" id="{E6016D95-9A54-4F03-90ED-F9AC7C8CB9B0}"/>
              </a:ext>
            </a:extLst>
          </p:cNvPr>
          <p:cNvSpPr>
            <a:spLocks noGrp="1"/>
          </p:cNvSpPr>
          <p:nvPr>
            <p:ph idx="1"/>
          </p:nvPr>
        </p:nvSpPr>
        <p:spPr/>
        <p:txBody>
          <a:bodyPr>
            <a:normAutofit fontScale="92500"/>
          </a:bodyPr>
          <a:lstStyle/>
          <a:p>
            <a:r>
              <a:rPr lang="en-US" dirty="0"/>
              <a:t>Scope chain: The way that JavaScript resolves a variable by looking it in its current scope, if it cannot find the variable, it goes up to the outer scope, is called the scope chain. </a:t>
            </a:r>
          </a:p>
          <a:p>
            <a:r>
              <a:rPr lang="en-US" dirty="0"/>
              <a:t>Global variable leaks : the weird part of JavaScript</a:t>
            </a:r>
          </a:p>
          <a:p>
            <a:r>
              <a:rPr lang="en-US" dirty="0"/>
              <a:t>Memory leaks : Memory leaks can be defined as memory that is not required by an application anymore that for some reason is not returned to the operating system or the pool of free memory.</a:t>
            </a:r>
          </a:p>
          <a:p>
            <a:r>
              <a:rPr lang="en-US" dirty="0"/>
              <a:t>Today’s reading assignment :  Write types of memory leaks in JavaScript and how to get rid of them.</a:t>
            </a:r>
          </a:p>
          <a:p>
            <a:endParaRPr lang="en-US" dirty="0"/>
          </a:p>
          <a:p>
            <a:endParaRPr lang="en-IN" dirty="0"/>
          </a:p>
        </p:txBody>
      </p:sp>
    </p:spTree>
    <p:extLst>
      <p:ext uri="{BB962C8B-B14F-4D97-AF65-F5344CB8AC3E}">
        <p14:creationId xmlns:p14="http://schemas.microsoft.com/office/powerpoint/2010/main" val="51200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AC7D-021D-435F-A374-D193C168B12C}"/>
              </a:ext>
            </a:extLst>
          </p:cNvPr>
          <p:cNvSpPr>
            <a:spLocks noGrp="1"/>
          </p:cNvSpPr>
          <p:nvPr>
            <p:ph type="title"/>
          </p:nvPr>
        </p:nvSpPr>
        <p:spPr/>
        <p:txBody>
          <a:bodyPr/>
          <a:lstStyle/>
          <a:p>
            <a:r>
              <a:rPr lang="en-US" dirty="0"/>
              <a:t>JavaScript Hoisting</a:t>
            </a:r>
            <a:endParaRPr lang="en-IN" dirty="0"/>
          </a:p>
        </p:txBody>
      </p:sp>
      <p:sp>
        <p:nvSpPr>
          <p:cNvPr id="3" name="Content Placeholder 2">
            <a:extLst>
              <a:ext uri="{FF2B5EF4-FFF2-40B4-BE49-F238E27FC236}">
                <a16:creationId xmlns:a16="http://schemas.microsoft.com/office/drawing/2014/main" id="{B61AD62F-DB5A-4FDF-A5A1-E8516E56A132}"/>
              </a:ext>
            </a:extLst>
          </p:cNvPr>
          <p:cNvSpPr>
            <a:spLocks noGrp="1"/>
          </p:cNvSpPr>
          <p:nvPr>
            <p:ph idx="1"/>
          </p:nvPr>
        </p:nvSpPr>
        <p:spPr/>
        <p:txBody>
          <a:bodyPr/>
          <a:lstStyle/>
          <a:p>
            <a:r>
              <a:rPr lang="en-US" dirty="0"/>
              <a:t>During the creation phase, the JavaScript engine moves the variable and function declarations to the top of your code. This feature is known as hoisting in JavaScript.</a:t>
            </a:r>
          </a:p>
          <a:p>
            <a:r>
              <a:rPr lang="en-US" dirty="0"/>
              <a:t>Variable Hoisting : Variable hoisting means the JavaScript engine moves the variable declarations to the top of the script</a:t>
            </a:r>
          </a:p>
          <a:p>
            <a:r>
              <a:rPr lang="en-US" dirty="0"/>
              <a:t>Function Hoisting : Like variables, the JavaScript engine also hoists the function declarations. It moves the function declarations to the top of the script</a:t>
            </a:r>
            <a:endParaRPr lang="en-IN" dirty="0"/>
          </a:p>
        </p:txBody>
      </p:sp>
    </p:spTree>
    <p:extLst>
      <p:ext uri="{BB962C8B-B14F-4D97-AF65-F5344CB8AC3E}">
        <p14:creationId xmlns:p14="http://schemas.microsoft.com/office/powerpoint/2010/main" val="2538998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E4D9-2E16-416C-925B-E9CD333180A2}"/>
              </a:ext>
            </a:extLst>
          </p:cNvPr>
          <p:cNvSpPr>
            <a:spLocks noGrp="1"/>
          </p:cNvSpPr>
          <p:nvPr>
            <p:ph type="title"/>
          </p:nvPr>
        </p:nvSpPr>
        <p:spPr/>
        <p:txBody>
          <a:bodyPr/>
          <a:lstStyle/>
          <a:p>
            <a:r>
              <a:rPr lang="en-US" dirty="0"/>
              <a:t>JavaScript Variables</a:t>
            </a:r>
            <a:endParaRPr lang="en-IN" dirty="0"/>
          </a:p>
        </p:txBody>
      </p:sp>
      <p:sp>
        <p:nvSpPr>
          <p:cNvPr id="3" name="Content Placeholder 2">
            <a:extLst>
              <a:ext uri="{FF2B5EF4-FFF2-40B4-BE49-F238E27FC236}">
                <a16:creationId xmlns:a16="http://schemas.microsoft.com/office/drawing/2014/main" id="{EF95C090-2BA9-4294-BD6E-BD924ACAFA86}"/>
              </a:ext>
            </a:extLst>
          </p:cNvPr>
          <p:cNvSpPr>
            <a:spLocks noGrp="1"/>
          </p:cNvSpPr>
          <p:nvPr>
            <p:ph idx="1"/>
          </p:nvPr>
        </p:nvSpPr>
        <p:spPr/>
        <p:txBody>
          <a:bodyPr/>
          <a:lstStyle/>
          <a:p>
            <a:r>
              <a:rPr lang="en-US" dirty="0"/>
              <a:t>JavaScript variables are loosely types, that is to say, variables can hold values with any type of data.</a:t>
            </a:r>
          </a:p>
          <a:p>
            <a:r>
              <a:rPr lang="en-US" dirty="0"/>
              <a:t>Variables are just named placeholders for values. </a:t>
            </a:r>
            <a:endParaRPr lang="en-IN" dirty="0"/>
          </a:p>
        </p:txBody>
      </p:sp>
    </p:spTree>
    <p:extLst>
      <p:ext uri="{BB962C8B-B14F-4D97-AF65-F5344CB8AC3E}">
        <p14:creationId xmlns:p14="http://schemas.microsoft.com/office/powerpoint/2010/main" val="245167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Today’s Agenda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a:bodyPr>
          <a:lstStyle/>
          <a:p>
            <a:pPr marL="36900" lvl="0" indent="0">
              <a:buNone/>
            </a:pPr>
            <a:r>
              <a:rPr lang="en-US" sz="2400" dirty="0"/>
              <a:t>Execution Contexts</a:t>
            </a:r>
          </a:p>
          <a:p>
            <a:pPr marL="36900" lvl="0" indent="0">
              <a:buNone/>
            </a:pPr>
            <a:r>
              <a:rPr lang="en-US" sz="2400" dirty="0"/>
              <a:t>JavaScript Call Stack</a:t>
            </a:r>
          </a:p>
          <a:p>
            <a:pPr marL="36900" lvl="0" indent="0">
              <a:buNone/>
            </a:pPr>
            <a:r>
              <a:rPr lang="en-US" sz="2400" dirty="0"/>
              <a:t>Event Loop</a:t>
            </a:r>
          </a:p>
          <a:p>
            <a:pPr marL="36900" lvl="0" indent="0">
              <a:buNone/>
            </a:pPr>
            <a:r>
              <a:rPr lang="en-US" sz="2400" dirty="0"/>
              <a:t>Variable Scopes</a:t>
            </a:r>
          </a:p>
          <a:p>
            <a:pPr marL="36900" lvl="0" indent="0">
              <a:buNone/>
            </a:pPr>
            <a:r>
              <a:rPr lang="en-US" sz="2400" dirty="0"/>
              <a:t>Hoisting</a:t>
            </a:r>
          </a:p>
          <a:p>
            <a:pPr marL="36900" lvl="0" indent="0">
              <a:buNone/>
            </a:pPr>
            <a:r>
              <a:rPr lang="en-US" sz="2400" dirty="0"/>
              <a:t>Variables </a:t>
            </a:r>
          </a:p>
          <a:p>
            <a:pPr marL="36900" lvl="0" indent="0">
              <a:buNone/>
            </a:pPr>
            <a:r>
              <a:rPr lang="en-US" sz="2400" dirty="0"/>
              <a:t>Data types</a:t>
            </a:r>
          </a:p>
          <a:p>
            <a:pPr marL="36900" lvl="0" indent="0">
              <a:buNone/>
            </a:pPr>
            <a:r>
              <a:rPr lang="en-US" sz="2400" dirty="0"/>
              <a:t>	</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C0-CA05-4B33-BC0F-35CABA39FA15}"/>
              </a:ext>
            </a:extLst>
          </p:cNvPr>
          <p:cNvSpPr>
            <a:spLocks noGrp="1"/>
          </p:cNvSpPr>
          <p:nvPr>
            <p:ph type="title"/>
          </p:nvPr>
        </p:nvSpPr>
        <p:spPr/>
        <p:txBody>
          <a:bodyPr/>
          <a:lstStyle/>
          <a:p>
            <a:r>
              <a:rPr lang="en-US" dirty="0"/>
              <a:t>JavaScript Data Types</a:t>
            </a:r>
            <a:endParaRPr lang="en-IN" dirty="0"/>
          </a:p>
        </p:txBody>
      </p:sp>
      <p:sp>
        <p:nvSpPr>
          <p:cNvPr id="3" name="Content Placeholder 2">
            <a:extLst>
              <a:ext uri="{FF2B5EF4-FFF2-40B4-BE49-F238E27FC236}">
                <a16:creationId xmlns:a16="http://schemas.microsoft.com/office/drawing/2014/main" id="{01F669C7-41BA-4599-A965-2651C663BEAE}"/>
              </a:ext>
            </a:extLst>
          </p:cNvPr>
          <p:cNvSpPr>
            <a:spLocks noGrp="1"/>
          </p:cNvSpPr>
          <p:nvPr>
            <p:ph idx="1"/>
          </p:nvPr>
        </p:nvSpPr>
        <p:spPr/>
        <p:txBody>
          <a:bodyPr/>
          <a:lstStyle/>
          <a:p>
            <a:r>
              <a:rPr lang="en-US" dirty="0"/>
              <a:t>JavaScript is a dynamic language or loosely typed therefore a variable doesn’t associate with any type.</a:t>
            </a:r>
          </a:p>
          <a:p>
            <a:r>
              <a:rPr lang="en-US" dirty="0"/>
              <a:t>In other words, the same variable can hold values of different types at any time</a:t>
            </a:r>
          </a:p>
          <a:p>
            <a:r>
              <a:rPr lang="en-US" dirty="0"/>
              <a:t>Six primitive data types </a:t>
            </a:r>
          </a:p>
          <a:p>
            <a:pPr lvl="1"/>
            <a:r>
              <a:rPr lang="en-US" dirty="0"/>
              <a:t>null , undefined,  </a:t>
            </a:r>
            <a:r>
              <a:rPr lang="en-US" dirty="0" err="1"/>
              <a:t>boolean</a:t>
            </a:r>
            <a:r>
              <a:rPr lang="en-US" dirty="0"/>
              <a:t>, number, string, symbol – available only from ES6</a:t>
            </a:r>
          </a:p>
          <a:p>
            <a:r>
              <a:rPr lang="en-US" dirty="0"/>
              <a:t>Complex data type</a:t>
            </a:r>
          </a:p>
          <a:p>
            <a:pPr lvl="1"/>
            <a:r>
              <a:rPr lang="en-US" dirty="0"/>
              <a:t>object</a:t>
            </a:r>
            <a:endParaRPr lang="en-IN" dirty="0"/>
          </a:p>
        </p:txBody>
      </p:sp>
    </p:spTree>
    <p:extLst>
      <p:ext uri="{BB962C8B-B14F-4D97-AF65-F5344CB8AC3E}">
        <p14:creationId xmlns:p14="http://schemas.microsoft.com/office/powerpoint/2010/main" val="3193860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53B2-FE3A-44AB-9835-912645891442}"/>
              </a:ext>
            </a:extLst>
          </p:cNvPr>
          <p:cNvSpPr>
            <a:spLocks noGrp="1"/>
          </p:cNvSpPr>
          <p:nvPr>
            <p:ph type="title"/>
          </p:nvPr>
        </p:nvSpPr>
        <p:spPr/>
        <p:txBody>
          <a:bodyPr/>
          <a:lstStyle/>
          <a:p>
            <a:r>
              <a:rPr lang="en-US" dirty="0"/>
              <a:t>Home work</a:t>
            </a:r>
            <a:endParaRPr lang="en-IN" dirty="0"/>
          </a:p>
        </p:txBody>
      </p:sp>
      <p:sp>
        <p:nvSpPr>
          <p:cNvPr id="3" name="Content Placeholder 2">
            <a:extLst>
              <a:ext uri="{FF2B5EF4-FFF2-40B4-BE49-F238E27FC236}">
                <a16:creationId xmlns:a16="http://schemas.microsoft.com/office/drawing/2014/main" id="{CF40AC3A-AD41-4F43-9C94-8ECE948066C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7966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0716-D0EC-4E26-8B67-3D18FD364D3C}"/>
              </a:ext>
            </a:extLst>
          </p:cNvPr>
          <p:cNvSpPr>
            <a:spLocks noGrp="1"/>
          </p:cNvSpPr>
          <p:nvPr>
            <p:ph type="title"/>
          </p:nvPr>
        </p:nvSpPr>
        <p:spPr/>
        <p:txBody>
          <a:bodyPr/>
          <a:lstStyle/>
          <a:p>
            <a:r>
              <a:rPr lang="en-US" dirty="0"/>
              <a:t>JavaScript Execution Contexts</a:t>
            </a:r>
            <a:endParaRPr lang="en-IN" dirty="0"/>
          </a:p>
        </p:txBody>
      </p:sp>
      <p:sp>
        <p:nvSpPr>
          <p:cNvPr id="3" name="Content Placeholder 2">
            <a:extLst>
              <a:ext uri="{FF2B5EF4-FFF2-40B4-BE49-F238E27FC236}">
                <a16:creationId xmlns:a16="http://schemas.microsoft.com/office/drawing/2014/main" id="{F9E42B60-89D9-46C1-B20B-4AD8B39F1940}"/>
              </a:ext>
            </a:extLst>
          </p:cNvPr>
          <p:cNvSpPr>
            <a:spLocks noGrp="1"/>
          </p:cNvSpPr>
          <p:nvPr>
            <p:ph idx="1"/>
          </p:nvPr>
        </p:nvSpPr>
        <p:spPr/>
        <p:txBody>
          <a:bodyPr/>
          <a:lstStyle/>
          <a:p>
            <a:r>
              <a:rPr lang="en-US" dirty="0"/>
              <a:t>Execution context : When JavaScript engine executes a script, it creates execution contexts. Each execution context has two phases :</a:t>
            </a:r>
          </a:p>
          <a:p>
            <a:pPr lvl="1"/>
            <a:r>
              <a:rPr lang="en-US" dirty="0"/>
              <a:t>Creation phase </a:t>
            </a:r>
          </a:p>
          <a:p>
            <a:pPr lvl="1"/>
            <a:r>
              <a:rPr lang="en-US" dirty="0"/>
              <a:t>Execution phase</a:t>
            </a:r>
          </a:p>
          <a:p>
            <a:endParaRPr lang="en-IN" dirty="0"/>
          </a:p>
        </p:txBody>
      </p:sp>
    </p:spTree>
    <p:extLst>
      <p:ext uri="{BB962C8B-B14F-4D97-AF65-F5344CB8AC3E}">
        <p14:creationId xmlns:p14="http://schemas.microsoft.com/office/powerpoint/2010/main" val="296408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9591-6D87-4644-877D-95C9561B9885}"/>
              </a:ext>
            </a:extLst>
          </p:cNvPr>
          <p:cNvSpPr>
            <a:spLocks noGrp="1"/>
          </p:cNvSpPr>
          <p:nvPr>
            <p:ph type="title"/>
          </p:nvPr>
        </p:nvSpPr>
        <p:spPr/>
        <p:txBody>
          <a:bodyPr/>
          <a:lstStyle/>
          <a:p>
            <a:r>
              <a:rPr lang="en-US" dirty="0"/>
              <a:t>The creation phase</a:t>
            </a:r>
            <a:endParaRPr lang="en-IN" dirty="0"/>
          </a:p>
        </p:txBody>
      </p:sp>
      <p:sp>
        <p:nvSpPr>
          <p:cNvPr id="3" name="Content Placeholder 2">
            <a:extLst>
              <a:ext uri="{FF2B5EF4-FFF2-40B4-BE49-F238E27FC236}">
                <a16:creationId xmlns:a16="http://schemas.microsoft.com/office/drawing/2014/main" id="{77F5C88A-A67E-4BDA-BC8A-97AD35C85DA7}"/>
              </a:ext>
            </a:extLst>
          </p:cNvPr>
          <p:cNvSpPr>
            <a:spLocks noGrp="1"/>
          </p:cNvSpPr>
          <p:nvPr>
            <p:ph idx="1"/>
          </p:nvPr>
        </p:nvSpPr>
        <p:spPr/>
        <p:txBody>
          <a:bodyPr/>
          <a:lstStyle/>
          <a:p>
            <a:r>
              <a:rPr lang="en-US" dirty="0"/>
              <a:t>When a script executes for the first time, the JavaScript engine creates a Global Execution Context. During this creation phase, it performs the following tasks </a:t>
            </a:r>
          </a:p>
          <a:p>
            <a:pPr lvl="1"/>
            <a:r>
              <a:rPr lang="en-US" dirty="0"/>
              <a:t>Create a global object </a:t>
            </a:r>
            <a:r>
              <a:rPr lang="en-US" dirty="0" err="1"/>
              <a:t>i.e</a:t>
            </a:r>
            <a:r>
              <a:rPr lang="en-US" dirty="0"/>
              <a:t> window in the web browser or global in Node.JS</a:t>
            </a:r>
          </a:p>
          <a:p>
            <a:pPr lvl="1"/>
            <a:r>
              <a:rPr lang="en-US" dirty="0"/>
              <a:t>Create a this object binding which points to the global object above</a:t>
            </a:r>
          </a:p>
          <a:p>
            <a:pPr lvl="1"/>
            <a:r>
              <a:rPr lang="en-US" dirty="0"/>
              <a:t>Setup a memory heap for storing variables and function references</a:t>
            </a:r>
          </a:p>
          <a:p>
            <a:pPr lvl="1"/>
            <a:r>
              <a:rPr lang="en-US" dirty="0"/>
              <a:t>Store the function declarations in the memory heap and variables within the global context with the initial values as undefined</a:t>
            </a:r>
            <a:endParaRPr lang="en-IN" dirty="0"/>
          </a:p>
        </p:txBody>
      </p:sp>
    </p:spTree>
    <p:extLst>
      <p:ext uri="{BB962C8B-B14F-4D97-AF65-F5344CB8AC3E}">
        <p14:creationId xmlns:p14="http://schemas.microsoft.com/office/powerpoint/2010/main" val="39871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26D3-CD4E-4C62-BC45-289E8631B772}"/>
              </a:ext>
            </a:extLst>
          </p:cNvPr>
          <p:cNvSpPr>
            <a:spLocks noGrp="1"/>
          </p:cNvSpPr>
          <p:nvPr>
            <p:ph type="title"/>
          </p:nvPr>
        </p:nvSpPr>
        <p:spPr/>
        <p:txBody>
          <a:bodyPr/>
          <a:lstStyle/>
          <a:p>
            <a:r>
              <a:rPr lang="en-US" dirty="0"/>
              <a:t>Global Execution Context</a:t>
            </a:r>
            <a:endParaRPr lang="en-IN" dirty="0"/>
          </a:p>
        </p:txBody>
      </p:sp>
      <p:pic>
        <p:nvPicPr>
          <p:cNvPr id="5" name="Content Placeholder 4">
            <a:extLst>
              <a:ext uri="{FF2B5EF4-FFF2-40B4-BE49-F238E27FC236}">
                <a16:creationId xmlns:a16="http://schemas.microsoft.com/office/drawing/2014/main" id="{0BC747D3-D682-4084-A355-C6A28870EB48}"/>
              </a:ext>
            </a:extLst>
          </p:cNvPr>
          <p:cNvPicPr>
            <a:picLocks noGrp="1" noChangeAspect="1"/>
          </p:cNvPicPr>
          <p:nvPr>
            <p:ph idx="1"/>
          </p:nvPr>
        </p:nvPicPr>
        <p:blipFill>
          <a:blip r:embed="rId2"/>
          <a:stretch>
            <a:fillRect/>
          </a:stretch>
        </p:blipFill>
        <p:spPr>
          <a:xfrm>
            <a:off x="4571788" y="2338165"/>
            <a:ext cx="3757203" cy="3191320"/>
          </a:xfrm>
        </p:spPr>
      </p:pic>
    </p:spTree>
    <p:extLst>
      <p:ext uri="{BB962C8B-B14F-4D97-AF65-F5344CB8AC3E}">
        <p14:creationId xmlns:p14="http://schemas.microsoft.com/office/powerpoint/2010/main" val="365297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BAC7-78B2-4023-B8F1-E79FC2184742}"/>
              </a:ext>
            </a:extLst>
          </p:cNvPr>
          <p:cNvSpPr>
            <a:spLocks noGrp="1"/>
          </p:cNvSpPr>
          <p:nvPr>
            <p:ph type="title"/>
          </p:nvPr>
        </p:nvSpPr>
        <p:spPr/>
        <p:txBody>
          <a:bodyPr/>
          <a:lstStyle/>
          <a:p>
            <a:r>
              <a:rPr lang="en-US" dirty="0"/>
              <a:t>The execution phase</a:t>
            </a:r>
            <a:endParaRPr lang="en-IN" dirty="0"/>
          </a:p>
        </p:txBody>
      </p:sp>
      <p:sp>
        <p:nvSpPr>
          <p:cNvPr id="3" name="Content Placeholder 2">
            <a:extLst>
              <a:ext uri="{FF2B5EF4-FFF2-40B4-BE49-F238E27FC236}">
                <a16:creationId xmlns:a16="http://schemas.microsoft.com/office/drawing/2014/main" id="{4C6B33E8-9329-4096-AF3F-CAF60D27102C}"/>
              </a:ext>
            </a:extLst>
          </p:cNvPr>
          <p:cNvSpPr>
            <a:spLocks noGrp="1"/>
          </p:cNvSpPr>
          <p:nvPr>
            <p:ph idx="1"/>
          </p:nvPr>
        </p:nvSpPr>
        <p:spPr/>
        <p:txBody>
          <a:bodyPr/>
          <a:lstStyle/>
          <a:p>
            <a:r>
              <a:rPr lang="en-US" dirty="0"/>
              <a:t>During the execution phase, the JavaScript engine executes the code line by line. In this phase, it assigns values to variables and executes the function calls.</a:t>
            </a:r>
          </a:p>
          <a:p>
            <a:r>
              <a:rPr lang="en-US" dirty="0"/>
              <a:t>For every function call, the JavaScript engine creates a new Function Execution Context</a:t>
            </a:r>
            <a:endParaRPr lang="en-IN" dirty="0"/>
          </a:p>
        </p:txBody>
      </p:sp>
      <p:pic>
        <p:nvPicPr>
          <p:cNvPr id="5" name="Picture 4">
            <a:extLst>
              <a:ext uri="{FF2B5EF4-FFF2-40B4-BE49-F238E27FC236}">
                <a16:creationId xmlns:a16="http://schemas.microsoft.com/office/drawing/2014/main" id="{473ADC4B-0845-4976-9269-203B2689F16E}"/>
              </a:ext>
            </a:extLst>
          </p:cNvPr>
          <p:cNvPicPr>
            <a:picLocks noChangeAspect="1"/>
          </p:cNvPicPr>
          <p:nvPr/>
        </p:nvPicPr>
        <p:blipFill>
          <a:blip r:embed="rId2"/>
          <a:stretch>
            <a:fillRect/>
          </a:stretch>
        </p:blipFill>
        <p:spPr>
          <a:xfrm>
            <a:off x="3766306" y="3580943"/>
            <a:ext cx="2674252" cy="2892901"/>
          </a:xfrm>
          <a:prstGeom prst="rect">
            <a:avLst/>
          </a:prstGeom>
        </p:spPr>
      </p:pic>
    </p:spTree>
    <p:extLst>
      <p:ext uri="{BB962C8B-B14F-4D97-AF65-F5344CB8AC3E}">
        <p14:creationId xmlns:p14="http://schemas.microsoft.com/office/powerpoint/2010/main" val="102871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4191-B87B-4B81-A62C-806B228E62FA}"/>
              </a:ext>
            </a:extLst>
          </p:cNvPr>
          <p:cNvSpPr>
            <a:spLocks noGrp="1"/>
          </p:cNvSpPr>
          <p:nvPr>
            <p:ph type="title"/>
          </p:nvPr>
        </p:nvSpPr>
        <p:spPr/>
        <p:txBody>
          <a:bodyPr/>
          <a:lstStyle/>
          <a:p>
            <a:r>
              <a:rPr lang="en-US" dirty="0"/>
              <a:t>Function Execution Context</a:t>
            </a:r>
            <a:endParaRPr lang="en-IN" dirty="0"/>
          </a:p>
        </p:txBody>
      </p:sp>
      <p:pic>
        <p:nvPicPr>
          <p:cNvPr id="5" name="Content Placeholder 4">
            <a:extLst>
              <a:ext uri="{FF2B5EF4-FFF2-40B4-BE49-F238E27FC236}">
                <a16:creationId xmlns:a16="http://schemas.microsoft.com/office/drawing/2014/main" id="{9E1D87C7-6CB6-4C2B-919E-FF052088BA06}"/>
              </a:ext>
            </a:extLst>
          </p:cNvPr>
          <p:cNvPicPr>
            <a:picLocks noGrp="1" noChangeAspect="1"/>
          </p:cNvPicPr>
          <p:nvPr>
            <p:ph idx="1"/>
          </p:nvPr>
        </p:nvPicPr>
        <p:blipFill>
          <a:blip r:embed="rId2"/>
          <a:stretch>
            <a:fillRect/>
          </a:stretch>
        </p:blipFill>
        <p:spPr>
          <a:xfrm>
            <a:off x="4086181" y="2155963"/>
            <a:ext cx="2895808" cy="3714750"/>
          </a:xfrm>
        </p:spPr>
      </p:pic>
    </p:spTree>
    <p:extLst>
      <p:ext uri="{BB962C8B-B14F-4D97-AF65-F5344CB8AC3E}">
        <p14:creationId xmlns:p14="http://schemas.microsoft.com/office/powerpoint/2010/main" val="376790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F761-CF88-4F52-B124-A1253F47072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45606FE-F249-4F53-BE1E-B56FA94FF2CC}"/>
              </a:ext>
            </a:extLst>
          </p:cNvPr>
          <p:cNvPicPr>
            <a:picLocks noGrp="1" noChangeAspect="1"/>
          </p:cNvPicPr>
          <p:nvPr>
            <p:ph idx="1"/>
          </p:nvPr>
        </p:nvPicPr>
        <p:blipFill>
          <a:blip r:embed="rId2"/>
          <a:stretch>
            <a:fillRect/>
          </a:stretch>
        </p:blipFill>
        <p:spPr>
          <a:xfrm>
            <a:off x="4266526" y="2334868"/>
            <a:ext cx="3108309" cy="3714750"/>
          </a:xfrm>
        </p:spPr>
      </p:pic>
    </p:spTree>
    <p:extLst>
      <p:ext uri="{BB962C8B-B14F-4D97-AF65-F5344CB8AC3E}">
        <p14:creationId xmlns:p14="http://schemas.microsoft.com/office/powerpoint/2010/main" val="184717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61A7-2379-4A24-9AC5-7C93E30A3217}"/>
              </a:ext>
            </a:extLst>
          </p:cNvPr>
          <p:cNvSpPr>
            <a:spLocks noGrp="1"/>
          </p:cNvSpPr>
          <p:nvPr>
            <p:ph type="title"/>
          </p:nvPr>
        </p:nvSpPr>
        <p:spPr/>
        <p:txBody>
          <a:bodyPr/>
          <a:lstStyle/>
          <a:p>
            <a:r>
              <a:rPr lang="en-US" dirty="0"/>
              <a:t>JavaScript call stack</a:t>
            </a:r>
            <a:endParaRPr lang="en-IN" dirty="0"/>
          </a:p>
        </p:txBody>
      </p:sp>
      <p:sp>
        <p:nvSpPr>
          <p:cNvPr id="3" name="Content Placeholder 2">
            <a:extLst>
              <a:ext uri="{FF2B5EF4-FFF2-40B4-BE49-F238E27FC236}">
                <a16:creationId xmlns:a16="http://schemas.microsoft.com/office/drawing/2014/main" id="{834F7636-7A8C-4E42-8445-6B86EFBA7DCC}"/>
              </a:ext>
            </a:extLst>
          </p:cNvPr>
          <p:cNvSpPr>
            <a:spLocks noGrp="1"/>
          </p:cNvSpPr>
          <p:nvPr>
            <p:ph idx="1"/>
          </p:nvPr>
        </p:nvSpPr>
        <p:spPr>
          <a:xfrm>
            <a:off x="913795" y="2076450"/>
            <a:ext cx="10353762" cy="4171950"/>
          </a:xfrm>
        </p:spPr>
        <p:txBody>
          <a:bodyPr>
            <a:normAutofit lnSpcReduction="10000"/>
          </a:bodyPr>
          <a:lstStyle/>
          <a:p>
            <a:r>
              <a:rPr lang="en-US" dirty="0"/>
              <a:t>JavaScript engine uses a call stack to manage execution contexts:  the Global Execution Context and Function Execution Contexts</a:t>
            </a:r>
          </a:p>
          <a:p>
            <a:r>
              <a:rPr lang="en-US" dirty="0"/>
              <a:t>The call stack works based on the LIFO principle </a:t>
            </a:r>
            <a:r>
              <a:rPr lang="en-US" dirty="0" err="1"/>
              <a:t>i.e</a:t>
            </a:r>
            <a:r>
              <a:rPr lang="en-US" dirty="0"/>
              <a:t>, last-in-first-out</a:t>
            </a:r>
          </a:p>
          <a:p>
            <a:r>
              <a:rPr lang="en-US" dirty="0"/>
              <a:t>When you execute a script, the JavaScript engine creates a Global Execution Context and pushes it on top of the call stack.</a:t>
            </a:r>
          </a:p>
          <a:p>
            <a:r>
              <a:rPr lang="en-US" dirty="0"/>
              <a:t>Whenever a function is called, the JavaScript engine creates a Function Execution Context for the function, pushes it on top of the Call Stack, and starts executing the function.</a:t>
            </a:r>
          </a:p>
          <a:p>
            <a:r>
              <a:rPr lang="en-US" dirty="0"/>
              <a:t>The script will stop when the call stack is empty.</a:t>
            </a:r>
          </a:p>
          <a:p>
            <a:endParaRPr lang="en-IN" dirty="0"/>
          </a:p>
        </p:txBody>
      </p:sp>
    </p:spTree>
    <p:extLst>
      <p:ext uri="{BB962C8B-B14F-4D97-AF65-F5344CB8AC3E}">
        <p14:creationId xmlns:p14="http://schemas.microsoft.com/office/powerpoint/2010/main" val="182338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{382D2321-62DE-4C76-81D5-B5066F48C854}tf55705232_win32</Template>
  <TotalTime>69</TotalTime>
  <Words>885</Words>
  <Application>Microsoft Office PowerPoint</Application>
  <PresentationFormat>Widescreen</PresentationFormat>
  <Paragraphs>71</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Goudy Old Style</vt:lpstr>
      <vt:lpstr>Wingdings 2</vt:lpstr>
      <vt:lpstr>SlateVTI</vt:lpstr>
      <vt:lpstr>JavaScript Runtime &amp; Fundamentals</vt:lpstr>
      <vt:lpstr>Today’s Agenda </vt:lpstr>
      <vt:lpstr>JavaScript Execution Contexts</vt:lpstr>
      <vt:lpstr>The creation phase</vt:lpstr>
      <vt:lpstr>Global Execution Context</vt:lpstr>
      <vt:lpstr>The execution phase</vt:lpstr>
      <vt:lpstr>Function Execution Context</vt:lpstr>
      <vt:lpstr>PowerPoint Presentation</vt:lpstr>
      <vt:lpstr>JavaScript call stack</vt:lpstr>
      <vt:lpstr>Asynchronous JavaScript</vt:lpstr>
      <vt:lpstr>How does JavaScript carry asynchronous tasks ?</vt:lpstr>
      <vt:lpstr>JavaScript Event Loop</vt:lpstr>
      <vt:lpstr>Callbacks to the rescue</vt:lpstr>
      <vt:lpstr>PowerPoint Presentation</vt:lpstr>
      <vt:lpstr>PowerPoint Presentation</vt:lpstr>
      <vt:lpstr>JavaScript variable scopes</vt:lpstr>
      <vt:lpstr>Scope chain &amp; Global variable leaks</vt:lpstr>
      <vt:lpstr>JavaScript Hoisting</vt:lpstr>
      <vt:lpstr>JavaScript Variables</vt:lpstr>
      <vt:lpstr>JavaScript Data Types</vt:lpstr>
      <vt:lpstr>Home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Runtime &amp; Fundamentals</dc:title>
  <dc:creator>Windows User</dc:creator>
  <cp:lastModifiedBy>Windows User</cp:lastModifiedBy>
  <cp:revision>1</cp:revision>
  <dcterms:created xsi:type="dcterms:W3CDTF">2021-07-21T14:46:57Z</dcterms:created>
  <dcterms:modified xsi:type="dcterms:W3CDTF">2021-07-21T15:56:09Z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