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0" r:id="rId6"/>
    <p:sldId id="261" r:id="rId7"/>
    <p:sldId id="262"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C043A1-E563-4DD5-B8A5-988211F8F38C}" v="134" dt="2023-10-17T17:45:32.1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b="1" dirty="0">
                <a:ea typeface="+mj-lt"/>
                <a:cs typeface="+mj-lt"/>
              </a:rPr>
              <a:t>Sentiment Analysis: </a:t>
            </a:r>
            <a:endParaRPr lang="en-US" sz="8000" dirty="0">
              <a:cs typeface="Calibri Light" panose="020F0302020204030204"/>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sz="4000" dirty="0">
                <a:ea typeface="+mn-lt"/>
                <a:cs typeface="+mn-lt"/>
              </a:rPr>
              <a:t>Phase 3 Development</a:t>
            </a:r>
            <a:endParaRPr lang="en-US" sz="4000" dirty="0">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6F344-D0A2-BCB8-BAD4-D2438502E846}"/>
              </a:ext>
            </a:extLst>
          </p:cNvPr>
          <p:cNvSpPr>
            <a:spLocks noGrp="1"/>
          </p:cNvSpPr>
          <p:nvPr>
            <p:ph type="title"/>
          </p:nvPr>
        </p:nvSpPr>
        <p:spPr/>
        <p:txBody>
          <a:bodyPr>
            <a:normAutofit/>
          </a:bodyPr>
          <a:lstStyle/>
          <a:p>
            <a:pPr algn="ctr"/>
            <a:r>
              <a:rPr lang="en-US" sz="6000" b="1" dirty="0">
                <a:ea typeface="+mj-lt"/>
                <a:cs typeface="+mj-lt"/>
              </a:rPr>
              <a:t>Model Training</a:t>
            </a:r>
            <a:endParaRPr lang="en-US" sz="6000" b="1" dirty="0">
              <a:cs typeface="Calibri Light" panose="020F0302020204030204"/>
            </a:endParaRPr>
          </a:p>
        </p:txBody>
      </p:sp>
      <p:sp>
        <p:nvSpPr>
          <p:cNvPr id="3" name="Content Placeholder 2">
            <a:extLst>
              <a:ext uri="{FF2B5EF4-FFF2-40B4-BE49-F238E27FC236}">
                <a16:creationId xmlns:a16="http://schemas.microsoft.com/office/drawing/2014/main" id="{9DA64CE8-8E42-08C5-73D7-9F718B4591D5}"/>
              </a:ext>
            </a:extLst>
          </p:cNvPr>
          <p:cNvSpPr>
            <a:spLocks noGrp="1"/>
          </p:cNvSpPr>
          <p:nvPr>
            <p:ph idx="1"/>
          </p:nvPr>
        </p:nvSpPr>
        <p:spPr/>
        <p:txBody>
          <a:bodyPr vert="horz" lIns="91440" tIns="45720" rIns="91440" bIns="45720" rtlCol="0" anchor="t">
            <a:normAutofit/>
          </a:bodyPr>
          <a:lstStyle/>
          <a:p>
            <a:r>
              <a:rPr lang="en-US" dirty="0">
                <a:ea typeface="+mn-lt"/>
                <a:cs typeface="+mn-lt"/>
              </a:rPr>
              <a:t>Step 8</a:t>
            </a:r>
            <a:endParaRPr lang="en-US" dirty="0">
              <a:cs typeface="Calibri" panose="020F0502020204030204"/>
            </a:endParaRPr>
          </a:p>
          <a:p>
            <a:r>
              <a:rPr lang="en-US" dirty="0"/>
              <a:t>Model Selection</a:t>
            </a:r>
            <a:endParaRPr lang="en-US" dirty="0">
              <a:cs typeface="Calibri"/>
            </a:endParaRPr>
          </a:p>
          <a:p>
            <a:r>
              <a:rPr lang="en-US" dirty="0">
                <a:ea typeface="+mn-lt"/>
                <a:cs typeface="+mn-lt"/>
              </a:rPr>
              <a:t>Explain the process of selecting a machine learning model for sentiment analysis.</a:t>
            </a:r>
            <a:endParaRPr lang="en-US" dirty="0"/>
          </a:p>
          <a:p>
            <a:r>
              <a:rPr lang="en-US" dirty="0">
                <a:ea typeface="+mn-lt"/>
                <a:cs typeface="+mn-lt"/>
              </a:rPr>
              <a:t>Step 9</a:t>
            </a:r>
            <a:endParaRPr lang="en-US" dirty="0"/>
          </a:p>
          <a:p>
            <a:r>
              <a:rPr lang="en-US" dirty="0"/>
              <a:t>Model Training</a:t>
            </a:r>
            <a:endParaRPr lang="en-US" dirty="0">
              <a:cs typeface="Calibri"/>
            </a:endParaRPr>
          </a:p>
          <a:p>
            <a:r>
              <a:rPr lang="en-US" dirty="0">
                <a:ea typeface="+mn-lt"/>
                <a:cs typeface="+mn-lt"/>
              </a:rPr>
              <a:t>Describe the process of training the selected model on the preprocessed dataset.</a:t>
            </a:r>
            <a:endParaRPr lang="en-US" dirty="0"/>
          </a:p>
          <a:p>
            <a:endParaRPr lang="en-US" dirty="0">
              <a:cs typeface="Calibri"/>
            </a:endParaRPr>
          </a:p>
        </p:txBody>
      </p:sp>
    </p:spTree>
    <p:extLst>
      <p:ext uri="{BB962C8B-B14F-4D97-AF65-F5344CB8AC3E}">
        <p14:creationId xmlns:p14="http://schemas.microsoft.com/office/powerpoint/2010/main" val="2600452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4C1D2-ADBC-7A99-33C1-587B0DC6A04F}"/>
              </a:ext>
            </a:extLst>
          </p:cNvPr>
          <p:cNvSpPr>
            <a:spLocks noGrp="1"/>
          </p:cNvSpPr>
          <p:nvPr>
            <p:ph type="title"/>
          </p:nvPr>
        </p:nvSpPr>
        <p:spPr/>
        <p:txBody>
          <a:bodyPr>
            <a:normAutofit/>
          </a:bodyPr>
          <a:lstStyle/>
          <a:p>
            <a:pPr algn="ctr"/>
            <a:r>
              <a:rPr lang="en-US" sz="6600" b="1" dirty="0">
                <a:ea typeface="+mj-lt"/>
                <a:cs typeface="+mj-lt"/>
              </a:rPr>
              <a:t>Conclusion</a:t>
            </a:r>
            <a:endParaRPr lang="en-US" sz="6600" b="1" dirty="0">
              <a:cs typeface="Calibri Light" panose="020F0302020204030204"/>
            </a:endParaRPr>
          </a:p>
        </p:txBody>
      </p:sp>
      <p:sp>
        <p:nvSpPr>
          <p:cNvPr id="3" name="Content Placeholder 2">
            <a:extLst>
              <a:ext uri="{FF2B5EF4-FFF2-40B4-BE49-F238E27FC236}">
                <a16:creationId xmlns:a16="http://schemas.microsoft.com/office/drawing/2014/main" id="{1A8292F1-1DA4-EE67-8BDA-25D4D5DD413B}"/>
              </a:ext>
            </a:extLst>
          </p:cNvPr>
          <p:cNvSpPr>
            <a:spLocks noGrp="1"/>
          </p:cNvSpPr>
          <p:nvPr>
            <p:ph idx="1"/>
          </p:nvPr>
        </p:nvSpPr>
        <p:spPr/>
        <p:txBody>
          <a:bodyPr vert="horz" lIns="91440" tIns="45720" rIns="91440" bIns="45720" rtlCol="0" anchor="t">
            <a:normAutofit/>
          </a:bodyPr>
          <a:lstStyle/>
          <a:p>
            <a:r>
              <a:rPr lang="en-US" dirty="0">
                <a:ea typeface="+mn-lt"/>
                <a:cs typeface="+mn-lt"/>
              </a:rPr>
              <a:t>In conclusion, Phase 3 of our Sentiment Analysis project focused on the development of the project, specifically the dataset loading and preprocessing steps.</a:t>
            </a:r>
            <a:endParaRPr lang="en-US" dirty="0">
              <a:cs typeface="Calibri" panose="020F0502020204030204"/>
            </a:endParaRPr>
          </a:p>
          <a:p>
            <a:r>
              <a:rPr lang="en-US" dirty="0">
                <a:ea typeface="+mn-lt"/>
                <a:cs typeface="+mn-lt"/>
              </a:rPr>
              <a:t>We successfully obtained a relevant dataset from Kaggle and performed initial data preprocessing steps such as data cleaning, tokenization, and stop word removal.</a:t>
            </a:r>
            <a:endParaRPr lang="en-US" dirty="0"/>
          </a:p>
          <a:p>
            <a:r>
              <a:rPr lang="en-US" dirty="0">
                <a:ea typeface="+mn-lt"/>
                <a:cs typeface="+mn-lt"/>
              </a:rPr>
              <a:t>Moving forward, we will continue with the model selection and training steps to build our sentiment analysis solution.</a:t>
            </a:r>
            <a:endParaRPr lang="en-US" dirty="0"/>
          </a:p>
          <a:p>
            <a:endParaRPr lang="en-US" dirty="0">
              <a:cs typeface="Calibri"/>
            </a:endParaRPr>
          </a:p>
        </p:txBody>
      </p:sp>
    </p:spTree>
    <p:extLst>
      <p:ext uri="{BB962C8B-B14F-4D97-AF65-F5344CB8AC3E}">
        <p14:creationId xmlns:p14="http://schemas.microsoft.com/office/powerpoint/2010/main" val="1782686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60BB0-B81E-7D39-96A5-2B3646DE368C}"/>
              </a:ext>
            </a:extLst>
          </p:cNvPr>
          <p:cNvSpPr>
            <a:spLocks noGrp="1"/>
          </p:cNvSpPr>
          <p:nvPr>
            <p:ph type="title"/>
          </p:nvPr>
        </p:nvSpPr>
        <p:spPr/>
        <p:txBody>
          <a:bodyPr vert="horz" lIns="91440" tIns="45720" rIns="91440" bIns="45720" rtlCol="0" anchor="ctr">
            <a:noAutofit/>
          </a:bodyPr>
          <a:lstStyle/>
          <a:p>
            <a:r>
              <a:rPr lang="en-US" sz="5300" b="1" dirty="0"/>
              <a:t>Project Title: Sentiment Analysis</a:t>
            </a:r>
            <a:endParaRPr lang="en-US" sz="5300" b="1">
              <a:cs typeface="Calibri Light"/>
            </a:endParaRPr>
          </a:p>
          <a:p>
            <a:r>
              <a:rPr lang="en-US" sz="5300" b="1" dirty="0"/>
              <a:t>Phase 3: Development Part 1</a:t>
            </a:r>
            <a:endParaRPr lang="en-US" sz="5300" b="1" dirty="0">
              <a:cs typeface="Calibri Light"/>
            </a:endParaRPr>
          </a:p>
          <a:p>
            <a:endParaRPr lang="en-US" dirty="0">
              <a:cs typeface="Calibri Light"/>
            </a:endParaRPr>
          </a:p>
        </p:txBody>
      </p:sp>
      <p:sp>
        <p:nvSpPr>
          <p:cNvPr id="3" name="Content Placeholder 2">
            <a:extLst>
              <a:ext uri="{FF2B5EF4-FFF2-40B4-BE49-F238E27FC236}">
                <a16:creationId xmlns:a16="http://schemas.microsoft.com/office/drawing/2014/main" id="{69487DFB-7105-A07B-7FAE-13309810CF43}"/>
              </a:ext>
            </a:extLst>
          </p:cNvPr>
          <p:cNvSpPr>
            <a:spLocks noGrp="1"/>
          </p:cNvSpPr>
          <p:nvPr>
            <p:ph idx="1"/>
          </p:nvPr>
        </p:nvSpPr>
        <p:spPr/>
        <p:txBody>
          <a:bodyPr vert="horz" lIns="91440" tIns="45720" rIns="91440" bIns="45720" rtlCol="0" anchor="t">
            <a:normAutofit fontScale="92500" lnSpcReduction="10000"/>
          </a:bodyPr>
          <a:lstStyle/>
          <a:p>
            <a:r>
              <a:rPr lang="en-US" dirty="0"/>
              <a:t>Introduction</a:t>
            </a:r>
            <a:endParaRPr lang="en-US" dirty="0">
              <a:cs typeface="Calibri" panose="020F0502020204030204"/>
            </a:endParaRPr>
          </a:p>
          <a:p>
            <a:r>
              <a:rPr lang="en-US" dirty="0">
                <a:ea typeface="+mn-lt"/>
                <a:cs typeface="+mn-lt"/>
              </a:rPr>
              <a:t>Recap the problem statement and design thinking from Phase 1.</a:t>
            </a:r>
            <a:endParaRPr lang="en-US" dirty="0"/>
          </a:p>
          <a:p>
            <a:r>
              <a:rPr lang="en-US" dirty="0">
                <a:ea typeface="+mn-lt"/>
                <a:cs typeface="+mn-lt"/>
              </a:rPr>
              <a:t>Introduce Phase 3, emphasizing the dataset loading and preprocessing steps.</a:t>
            </a:r>
            <a:endParaRPr lang="en-US" dirty="0"/>
          </a:p>
          <a:p>
            <a:r>
              <a:rPr lang="en-US" dirty="0"/>
              <a:t>Phase 2 Recap</a:t>
            </a:r>
            <a:endParaRPr lang="en-US" dirty="0">
              <a:cs typeface="Calibri"/>
            </a:endParaRPr>
          </a:p>
          <a:p>
            <a:r>
              <a:rPr lang="en-US" dirty="0">
                <a:ea typeface="+mn-lt"/>
                <a:cs typeface="+mn-lt"/>
              </a:rPr>
              <a:t>Summarize the key points from Phase 2.</a:t>
            </a:r>
            <a:endParaRPr lang="en-US" dirty="0"/>
          </a:p>
          <a:p>
            <a:r>
              <a:rPr lang="en-US" dirty="0"/>
              <a:t>Phase 3 Overview</a:t>
            </a:r>
            <a:endParaRPr lang="en-US" dirty="0">
              <a:cs typeface="Calibri"/>
            </a:endParaRPr>
          </a:p>
          <a:p>
            <a:r>
              <a:rPr lang="en-US" dirty="0">
                <a:ea typeface="+mn-lt"/>
                <a:cs typeface="+mn-lt"/>
              </a:rPr>
              <a:t>Explain that Phase 3 is the beginning of building the sentiment analysis solution.</a:t>
            </a:r>
            <a:endParaRPr lang="en-US" dirty="0"/>
          </a:p>
          <a:p>
            <a:r>
              <a:rPr lang="en-US" dirty="0">
                <a:ea typeface="+mn-lt"/>
                <a:cs typeface="+mn-lt"/>
              </a:rPr>
              <a:t>Mention that it involves loading the dataset and data preprocessing.</a:t>
            </a:r>
            <a:endParaRPr lang="en-US" dirty="0"/>
          </a:p>
          <a:p>
            <a:endParaRPr lang="en-US" dirty="0">
              <a:cs typeface="Calibri"/>
            </a:endParaRPr>
          </a:p>
        </p:txBody>
      </p:sp>
    </p:spTree>
    <p:extLst>
      <p:ext uri="{BB962C8B-B14F-4D97-AF65-F5344CB8AC3E}">
        <p14:creationId xmlns:p14="http://schemas.microsoft.com/office/powerpoint/2010/main" val="2408356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1871-4829-83D7-898B-325612AA13CB}"/>
              </a:ext>
            </a:extLst>
          </p:cNvPr>
          <p:cNvSpPr>
            <a:spLocks noGrp="1"/>
          </p:cNvSpPr>
          <p:nvPr>
            <p:ph type="title"/>
          </p:nvPr>
        </p:nvSpPr>
        <p:spPr/>
        <p:txBody>
          <a:bodyPr>
            <a:normAutofit/>
          </a:bodyPr>
          <a:lstStyle/>
          <a:p>
            <a:pPr algn="ctr"/>
            <a:r>
              <a:rPr lang="en-US" sz="7200" b="1" dirty="0">
                <a:ea typeface="+mj-lt"/>
                <a:cs typeface="+mj-lt"/>
              </a:rPr>
              <a:t>Introduction</a:t>
            </a:r>
            <a:endParaRPr lang="en-US" sz="7200" b="1" dirty="0">
              <a:cs typeface="Calibri Light" panose="020F0302020204030204"/>
            </a:endParaRPr>
          </a:p>
        </p:txBody>
      </p:sp>
      <p:sp>
        <p:nvSpPr>
          <p:cNvPr id="3" name="Content Placeholder 2">
            <a:extLst>
              <a:ext uri="{FF2B5EF4-FFF2-40B4-BE49-F238E27FC236}">
                <a16:creationId xmlns:a16="http://schemas.microsoft.com/office/drawing/2014/main" id="{BBD5871D-F0F2-E204-26C5-F25FD8C66548}"/>
              </a:ext>
            </a:extLst>
          </p:cNvPr>
          <p:cNvSpPr>
            <a:spLocks noGrp="1"/>
          </p:cNvSpPr>
          <p:nvPr>
            <p:ph idx="1"/>
          </p:nvPr>
        </p:nvSpPr>
        <p:spPr/>
        <p:txBody>
          <a:bodyPr vert="horz" lIns="91440" tIns="45720" rIns="91440" bIns="45720" rtlCol="0" anchor="t">
            <a:normAutofit/>
          </a:bodyPr>
          <a:lstStyle/>
          <a:p>
            <a:r>
              <a:rPr lang="en-US" dirty="0">
                <a:ea typeface="+mn-lt"/>
                <a:cs typeface="+mn-lt"/>
              </a:rPr>
              <a:t>Welcome to Phase 3 of the Sentiment Analysis project. In this phase, we will focus on the development of the project, specifically the dataset loading and preprocessing steps.</a:t>
            </a:r>
            <a:endParaRPr lang="en-US" dirty="0">
              <a:cs typeface="Calibri" panose="020F0502020204030204"/>
            </a:endParaRPr>
          </a:p>
          <a:p>
            <a:r>
              <a:rPr lang="en-US" dirty="0">
                <a:ea typeface="+mn-lt"/>
                <a:cs typeface="+mn-lt"/>
              </a:rPr>
              <a:t>Let's briefly recap the problem statement and design thinking from Phase 1 before diving into Phase 3.</a:t>
            </a:r>
            <a:endParaRPr lang="en-US" dirty="0"/>
          </a:p>
          <a:p>
            <a:endParaRPr lang="en-US" dirty="0">
              <a:cs typeface="Calibri"/>
            </a:endParaRPr>
          </a:p>
        </p:txBody>
      </p:sp>
    </p:spTree>
    <p:extLst>
      <p:ext uri="{BB962C8B-B14F-4D97-AF65-F5344CB8AC3E}">
        <p14:creationId xmlns:p14="http://schemas.microsoft.com/office/powerpoint/2010/main" val="1558002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7DEE-4BA3-1CC6-79CF-903480AA5762}"/>
              </a:ext>
            </a:extLst>
          </p:cNvPr>
          <p:cNvSpPr>
            <a:spLocks noGrp="1"/>
          </p:cNvSpPr>
          <p:nvPr>
            <p:ph type="title"/>
          </p:nvPr>
        </p:nvSpPr>
        <p:spPr/>
        <p:txBody>
          <a:bodyPr>
            <a:normAutofit/>
          </a:bodyPr>
          <a:lstStyle/>
          <a:p>
            <a:pPr algn="ctr"/>
            <a:r>
              <a:rPr lang="en-US" sz="5400" b="1" dirty="0">
                <a:ea typeface="+mj-lt"/>
                <a:cs typeface="+mj-lt"/>
              </a:rPr>
              <a:t>Phase 2 Recap</a:t>
            </a:r>
            <a:endParaRPr lang="en-US" b="1" dirty="0">
              <a:cs typeface="Calibri Light" panose="020F0302020204030204"/>
            </a:endParaRPr>
          </a:p>
        </p:txBody>
      </p:sp>
      <p:sp>
        <p:nvSpPr>
          <p:cNvPr id="3" name="Content Placeholder 2">
            <a:extLst>
              <a:ext uri="{FF2B5EF4-FFF2-40B4-BE49-F238E27FC236}">
                <a16:creationId xmlns:a16="http://schemas.microsoft.com/office/drawing/2014/main" id="{E36B689A-6BA2-B0FC-833D-2683A0C2098F}"/>
              </a:ext>
            </a:extLst>
          </p:cNvPr>
          <p:cNvSpPr>
            <a:spLocks noGrp="1"/>
          </p:cNvSpPr>
          <p:nvPr>
            <p:ph idx="1"/>
          </p:nvPr>
        </p:nvSpPr>
        <p:spPr/>
        <p:txBody>
          <a:bodyPr vert="horz" lIns="91440" tIns="45720" rIns="91440" bIns="45720" rtlCol="0" anchor="t">
            <a:normAutofit/>
          </a:bodyPr>
          <a:lstStyle/>
          <a:p>
            <a:r>
              <a:rPr lang="en-US" dirty="0">
                <a:ea typeface="+mn-lt"/>
                <a:cs typeface="+mn-lt"/>
              </a:rPr>
              <a:t>In Phase 2, we focused on data exploration and analysis to gain a better understanding of the dataset and its characteristics. We performed exploratory data analysis (EDA) to identify any patterns or trends in the data and to determine the most common words and phrases used in the text.</a:t>
            </a:r>
            <a:endParaRPr lang="en-US" dirty="0">
              <a:cs typeface="Calibri" panose="020F0502020204030204"/>
            </a:endParaRPr>
          </a:p>
          <a:p>
            <a:r>
              <a:rPr lang="en-US" dirty="0">
                <a:ea typeface="+mn-lt"/>
                <a:cs typeface="+mn-lt"/>
              </a:rPr>
              <a:t>We also conducted sentiment analysis using pre-trained models to establish a baseline for our own model's performance. This allowed us to compare our model's accuracy and performance to existing models and to identify areas for improvement.</a:t>
            </a:r>
            <a:endParaRPr lang="en-US" dirty="0"/>
          </a:p>
          <a:p>
            <a:endParaRPr lang="en-US" dirty="0">
              <a:cs typeface="Calibri"/>
            </a:endParaRPr>
          </a:p>
        </p:txBody>
      </p:sp>
    </p:spTree>
    <p:extLst>
      <p:ext uri="{BB962C8B-B14F-4D97-AF65-F5344CB8AC3E}">
        <p14:creationId xmlns:p14="http://schemas.microsoft.com/office/powerpoint/2010/main" val="2812877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6A15-5616-7D72-65EA-D6D7B1885E1A}"/>
              </a:ext>
            </a:extLst>
          </p:cNvPr>
          <p:cNvSpPr>
            <a:spLocks noGrp="1"/>
          </p:cNvSpPr>
          <p:nvPr>
            <p:ph type="title"/>
          </p:nvPr>
        </p:nvSpPr>
        <p:spPr/>
        <p:txBody>
          <a:bodyPr>
            <a:normAutofit/>
          </a:bodyPr>
          <a:lstStyle/>
          <a:p>
            <a:pPr algn="ctr"/>
            <a:r>
              <a:rPr lang="en-US" sz="6000" b="1" dirty="0">
                <a:ea typeface="+mj-lt"/>
                <a:cs typeface="+mj-lt"/>
              </a:rPr>
              <a:t>Phase 3 Overview</a:t>
            </a:r>
            <a:endParaRPr lang="en-US" sz="6000" b="1" dirty="0">
              <a:cs typeface="Calibri Light" panose="020F0302020204030204"/>
            </a:endParaRPr>
          </a:p>
        </p:txBody>
      </p:sp>
      <p:sp>
        <p:nvSpPr>
          <p:cNvPr id="3" name="Content Placeholder 2">
            <a:extLst>
              <a:ext uri="{FF2B5EF4-FFF2-40B4-BE49-F238E27FC236}">
                <a16:creationId xmlns:a16="http://schemas.microsoft.com/office/drawing/2014/main" id="{CA3827D3-3483-C11D-E046-340196350872}"/>
              </a:ext>
            </a:extLst>
          </p:cNvPr>
          <p:cNvSpPr>
            <a:spLocks noGrp="1"/>
          </p:cNvSpPr>
          <p:nvPr>
            <p:ph idx="1"/>
          </p:nvPr>
        </p:nvSpPr>
        <p:spPr/>
        <p:txBody>
          <a:bodyPr vert="horz" lIns="91440" tIns="45720" rIns="91440" bIns="45720" rtlCol="0" anchor="t">
            <a:normAutofit/>
          </a:bodyPr>
          <a:lstStyle/>
          <a:p>
            <a:r>
              <a:rPr lang="en-US" dirty="0">
                <a:ea typeface="+mn-lt"/>
                <a:cs typeface="+mn-lt"/>
              </a:rPr>
              <a:t>Phase 3 marks the beginning of building the sentiment analysis solution. This phase focuses on dataset loading and preprocessing steps.</a:t>
            </a:r>
            <a:endParaRPr lang="en-US" dirty="0"/>
          </a:p>
        </p:txBody>
      </p:sp>
    </p:spTree>
    <p:extLst>
      <p:ext uri="{BB962C8B-B14F-4D97-AF65-F5344CB8AC3E}">
        <p14:creationId xmlns:p14="http://schemas.microsoft.com/office/powerpoint/2010/main" val="3719640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D913-DB4B-1461-B6C8-9E22876850DD}"/>
              </a:ext>
            </a:extLst>
          </p:cNvPr>
          <p:cNvSpPr>
            <a:spLocks noGrp="1"/>
          </p:cNvSpPr>
          <p:nvPr>
            <p:ph type="title"/>
          </p:nvPr>
        </p:nvSpPr>
        <p:spPr/>
        <p:txBody>
          <a:bodyPr>
            <a:normAutofit/>
          </a:bodyPr>
          <a:lstStyle/>
          <a:p>
            <a:pPr algn="ctr"/>
            <a:r>
              <a:rPr lang="en-US" sz="6000" b="1" dirty="0">
                <a:ea typeface="+mj-lt"/>
                <a:cs typeface="+mj-lt"/>
              </a:rPr>
              <a:t>Dataset Loading</a:t>
            </a:r>
            <a:endParaRPr lang="en-US" sz="6000" b="1" dirty="0">
              <a:cs typeface="Calibri Light" panose="020F0302020204030204"/>
            </a:endParaRPr>
          </a:p>
        </p:txBody>
      </p:sp>
      <p:sp>
        <p:nvSpPr>
          <p:cNvPr id="3" name="Content Placeholder 2">
            <a:extLst>
              <a:ext uri="{FF2B5EF4-FFF2-40B4-BE49-F238E27FC236}">
                <a16:creationId xmlns:a16="http://schemas.microsoft.com/office/drawing/2014/main" id="{C5845902-6FF0-E2E0-D441-80B417134CD2}"/>
              </a:ext>
            </a:extLst>
          </p:cNvPr>
          <p:cNvSpPr>
            <a:spLocks noGrp="1"/>
          </p:cNvSpPr>
          <p:nvPr>
            <p:ph idx="1"/>
          </p:nvPr>
        </p:nvSpPr>
        <p:spPr/>
        <p:txBody>
          <a:bodyPr vert="horz" lIns="91440" tIns="45720" rIns="91440" bIns="45720" rtlCol="0" anchor="t">
            <a:normAutofit/>
          </a:bodyPr>
          <a:lstStyle/>
          <a:p>
            <a:r>
              <a:rPr lang="en-US" dirty="0">
                <a:ea typeface="+mn-lt"/>
                <a:cs typeface="+mn-lt"/>
              </a:rPr>
              <a:t>Loading the dataset is a critical step in the development of the sentiment analysis solution.</a:t>
            </a:r>
            <a:endParaRPr lang="en-US" dirty="0">
              <a:cs typeface="Calibri" panose="020F0502020204030204"/>
            </a:endParaRPr>
          </a:p>
          <a:p>
            <a:r>
              <a:rPr lang="en-US" dirty="0">
                <a:ea typeface="+mn-lt"/>
                <a:cs typeface="+mn-lt"/>
              </a:rPr>
              <a:t>For this project, we obtained our dataset from Kaggle.</a:t>
            </a:r>
            <a:endParaRPr lang="en-US" dirty="0"/>
          </a:p>
          <a:p>
            <a:r>
              <a:rPr lang="en-US" dirty="0">
                <a:ea typeface="+mn-lt"/>
                <a:cs typeface="+mn-lt"/>
              </a:rPr>
              <a:t>We carefully considered the source and selected a dataset that aligns with our project goals.</a:t>
            </a:r>
            <a:endParaRPr lang="en-US" dirty="0"/>
          </a:p>
          <a:p>
            <a:endParaRPr lang="en-US" dirty="0">
              <a:cs typeface="Calibri"/>
            </a:endParaRPr>
          </a:p>
        </p:txBody>
      </p:sp>
    </p:spTree>
    <p:extLst>
      <p:ext uri="{BB962C8B-B14F-4D97-AF65-F5344CB8AC3E}">
        <p14:creationId xmlns:p14="http://schemas.microsoft.com/office/powerpoint/2010/main" val="3849261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0F34-F4D1-D91B-71DF-DD17B2704AED}"/>
              </a:ext>
            </a:extLst>
          </p:cNvPr>
          <p:cNvSpPr>
            <a:spLocks noGrp="1"/>
          </p:cNvSpPr>
          <p:nvPr>
            <p:ph type="title"/>
          </p:nvPr>
        </p:nvSpPr>
        <p:spPr/>
        <p:txBody>
          <a:bodyPr>
            <a:normAutofit/>
          </a:bodyPr>
          <a:lstStyle/>
          <a:p>
            <a:pPr algn="ctr"/>
            <a:r>
              <a:rPr lang="en-US" sz="5400" b="1" dirty="0">
                <a:ea typeface="+mj-lt"/>
                <a:cs typeface="+mj-lt"/>
              </a:rPr>
              <a:t>Data Preprocessing (Part 1)</a:t>
            </a:r>
            <a:endParaRPr lang="en-US" b="1" dirty="0">
              <a:cs typeface="Calibri Light" panose="020F0302020204030204"/>
            </a:endParaRPr>
          </a:p>
        </p:txBody>
      </p:sp>
      <p:sp>
        <p:nvSpPr>
          <p:cNvPr id="3" name="Content Placeholder 2">
            <a:extLst>
              <a:ext uri="{FF2B5EF4-FFF2-40B4-BE49-F238E27FC236}">
                <a16:creationId xmlns:a16="http://schemas.microsoft.com/office/drawing/2014/main" id="{61EAD0CF-C38F-7444-D955-7D564CEEE25F}"/>
              </a:ext>
            </a:extLst>
          </p:cNvPr>
          <p:cNvSpPr>
            <a:spLocks noGrp="1"/>
          </p:cNvSpPr>
          <p:nvPr>
            <p:ph idx="1"/>
          </p:nvPr>
        </p:nvSpPr>
        <p:spPr/>
        <p:txBody>
          <a:bodyPr vert="horz" lIns="91440" tIns="45720" rIns="91440" bIns="45720" rtlCol="0" anchor="t">
            <a:normAutofit/>
          </a:bodyPr>
          <a:lstStyle/>
          <a:p>
            <a:r>
              <a:rPr lang="en-US" dirty="0">
                <a:ea typeface="+mn-lt"/>
                <a:cs typeface="+mn-lt"/>
              </a:rPr>
              <a:t>In order to prepare the dataset for training the sentiment analysis model, we need to perform several preprocessing steps on the data.</a:t>
            </a:r>
            <a:endParaRPr lang="en-US" dirty="0">
              <a:cs typeface="Calibri" panose="020F0502020204030204"/>
            </a:endParaRPr>
          </a:p>
          <a:p>
            <a:r>
              <a:rPr lang="en-US" dirty="0">
                <a:ea typeface="+mn-lt"/>
                <a:cs typeface="+mn-lt"/>
              </a:rPr>
              <a:t>The first step is data cleaning, which involves removing any unnecessary characters, such as punctuation marks and special symbols.</a:t>
            </a:r>
            <a:endParaRPr lang="en-US" dirty="0"/>
          </a:p>
          <a:p>
            <a:r>
              <a:rPr lang="en-US" dirty="0">
                <a:ea typeface="+mn-lt"/>
                <a:cs typeface="+mn-lt"/>
              </a:rPr>
              <a:t>The second step is tokenization, which involves breaking down the text into individual words or tokens.</a:t>
            </a:r>
            <a:endParaRPr lang="en-US" dirty="0"/>
          </a:p>
          <a:p>
            <a:r>
              <a:rPr lang="en-US" dirty="0">
                <a:ea typeface="+mn-lt"/>
                <a:cs typeface="+mn-lt"/>
              </a:rPr>
              <a:t>The third step is the removal of stop words, which are commonly used words that do not add much meaning to the text, such as 'the' and 'and'.</a:t>
            </a:r>
            <a:endParaRPr lang="en-US" dirty="0"/>
          </a:p>
          <a:p>
            <a:endParaRPr lang="en-US" dirty="0">
              <a:cs typeface="Calibri"/>
            </a:endParaRPr>
          </a:p>
        </p:txBody>
      </p:sp>
    </p:spTree>
    <p:extLst>
      <p:ext uri="{BB962C8B-B14F-4D97-AF65-F5344CB8AC3E}">
        <p14:creationId xmlns:p14="http://schemas.microsoft.com/office/powerpoint/2010/main" val="357952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2984-0E36-816C-A011-2392F441A3E1}"/>
              </a:ext>
            </a:extLst>
          </p:cNvPr>
          <p:cNvSpPr>
            <a:spLocks noGrp="1"/>
          </p:cNvSpPr>
          <p:nvPr>
            <p:ph type="title"/>
          </p:nvPr>
        </p:nvSpPr>
        <p:spPr/>
        <p:txBody>
          <a:bodyPr>
            <a:normAutofit/>
          </a:bodyPr>
          <a:lstStyle/>
          <a:p>
            <a:pPr algn="ctr"/>
            <a:r>
              <a:rPr lang="en-US" sz="6000" b="1" dirty="0">
                <a:ea typeface="+mj-lt"/>
                <a:cs typeface="+mj-lt"/>
              </a:rPr>
              <a:t>Data Preprocessing (Part 2)</a:t>
            </a:r>
            <a:endParaRPr lang="en-US" sz="6000" b="1" dirty="0">
              <a:cs typeface="Calibri Light" panose="020F0302020204030204"/>
            </a:endParaRPr>
          </a:p>
        </p:txBody>
      </p:sp>
      <p:sp>
        <p:nvSpPr>
          <p:cNvPr id="3" name="Content Placeholder 2">
            <a:extLst>
              <a:ext uri="{FF2B5EF4-FFF2-40B4-BE49-F238E27FC236}">
                <a16:creationId xmlns:a16="http://schemas.microsoft.com/office/drawing/2014/main" id="{418C72BA-1587-625E-0A7F-595BB111A46D}"/>
              </a:ext>
            </a:extLst>
          </p:cNvPr>
          <p:cNvSpPr>
            <a:spLocks noGrp="1"/>
          </p:cNvSpPr>
          <p:nvPr>
            <p:ph idx="1"/>
          </p:nvPr>
        </p:nvSpPr>
        <p:spPr/>
        <p:txBody>
          <a:bodyPr vert="horz" lIns="91440" tIns="45720" rIns="91440" bIns="45720" rtlCol="0" anchor="t">
            <a:normAutofit fontScale="77500" lnSpcReduction="20000"/>
          </a:bodyPr>
          <a:lstStyle/>
          <a:p>
            <a:r>
              <a:rPr lang="en-US" dirty="0">
                <a:ea typeface="+mn-lt"/>
                <a:cs typeface="+mn-lt"/>
              </a:rPr>
              <a:t>After the initial preprocessing steps, the next part of data preprocessing involves feature extraction and transformation. This step is crucial in preparing the data for model training and prediction.</a:t>
            </a:r>
            <a:endParaRPr lang="en-US" dirty="0">
              <a:cs typeface="Calibri" panose="020F0502020204030204"/>
            </a:endParaRPr>
          </a:p>
          <a:p>
            <a:r>
              <a:rPr lang="en-US" dirty="0"/>
              <a:t>Feature Extraction</a:t>
            </a:r>
            <a:endParaRPr lang="en-US" dirty="0">
              <a:cs typeface="Calibri"/>
            </a:endParaRPr>
          </a:p>
          <a:p>
            <a:r>
              <a:rPr lang="en-US" dirty="0">
                <a:ea typeface="+mn-lt"/>
                <a:cs typeface="+mn-lt"/>
              </a:rPr>
              <a:t>Feature extraction involves selecting the relevant features from the dataset that will be used to train the model. This step requires domain expertise and a deep understanding of the problem statement. In the case of sentiment analysis, some of the relevant features could include the presence of certain keywords or phrases, the length of the text, or the use of emoticons.</a:t>
            </a:r>
            <a:endParaRPr lang="en-US" dirty="0"/>
          </a:p>
          <a:p>
            <a:r>
              <a:rPr lang="en-US" dirty="0"/>
              <a:t>Feature Transformation</a:t>
            </a:r>
            <a:endParaRPr lang="en-US" dirty="0">
              <a:cs typeface="Calibri"/>
            </a:endParaRPr>
          </a:p>
          <a:p>
            <a:r>
              <a:rPr lang="en-US" dirty="0">
                <a:ea typeface="+mn-lt"/>
                <a:cs typeface="+mn-lt"/>
              </a:rPr>
              <a:t>Feature transformation involves converting the selected features into a format that can be used by the model. This step may involve techniques such as vectorization, where the text is converted into a numerical representation, or normalization, where the values of the features are scaled to a fixed range. The goal of feature transformation is to ensure that the data is in a format that can be easily processed by the model.</a:t>
            </a:r>
            <a:endParaRPr lang="en-US" dirty="0"/>
          </a:p>
          <a:p>
            <a:endParaRPr lang="en-US" dirty="0">
              <a:cs typeface="Calibri"/>
            </a:endParaRPr>
          </a:p>
        </p:txBody>
      </p:sp>
    </p:spTree>
    <p:extLst>
      <p:ext uri="{BB962C8B-B14F-4D97-AF65-F5344CB8AC3E}">
        <p14:creationId xmlns:p14="http://schemas.microsoft.com/office/powerpoint/2010/main" val="2303179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C420-550F-CE78-3345-F24BBE28B847}"/>
              </a:ext>
            </a:extLst>
          </p:cNvPr>
          <p:cNvSpPr>
            <a:spLocks noGrp="1"/>
          </p:cNvSpPr>
          <p:nvPr>
            <p:ph type="title"/>
          </p:nvPr>
        </p:nvSpPr>
        <p:spPr/>
        <p:txBody>
          <a:bodyPr>
            <a:normAutofit/>
          </a:bodyPr>
          <a:lstStyle/>
          <a:p>
            <a:pPr algn="ctr"/>
            <a:r>
              <a:rPr lang="en-US" sz="6000" b="1" dirty="0">
                <a:ea typeface="+mj-lt"/>
                <a:cs typeface="+mj-lt"/>
              </a:rPr>
              <a:t>Model Selection</a:t>
            </a:r>
            <a:endParaRPr lang="en-US" sz="6000" b="1" dirty="0">
              <a:cs typeface="Calibri Light" panose="020F0302020204030204"/>
            </a:endParaRPr>
          </a:p>
        </p:txBody>
      </p:sp>
      <p:sp>
        <p:nvSpPr>
          <p:cNvPr id="3" name="Content Placeholder 2">
            <a:extLst>
              <a:ext uri="{FF2B5EF4-FFF2-40B4-BE49-F238E27FC236}">
                <a16:creationId xmlns:a16="http://schemas.microsoft.com/office/drawing/2014/main" id="{83D1EA8E-7D11-2E30-AC28-4D58D72E7F1E}"/>
              </a:ext>
            </a:extLst>
          </p:cNvPr>
          <p:cNvSpPr>
            <a:spLocks noGrp="1"/>
          </p:cNvSpPr>
          <p:nvPr>
            <p:ph idx="1"/>
          </p:nvPr>
        </p:nvSpPr>
        <p:spPr/>
        <p:txBody>
          <a:bodyPr vert="horz" lIns="91440" tIns="45720" rIns="91440" bIns="45720" rtlCol="0" anchor="t">
            <a:normAutofit/>
          </a:bodyPr>
          <a:lstStyle/>
          <a:p>
            <a:r>
              <a:rPr lang="en-US" dirty="0">
                <a:ea typeface="+mn-lt"/>
                <a:cs typeface="+mn-lt"/>
              </a:rPr>
              <a:t>After data preprocessing, the next step is to select the appropriate machine learning model for sentiment analysis.</a:t>
            </a:r>
            <a:endParaRPr lang="en-US" dirty="0">
              <a:cs typeface="Calibri" panose="020F0502020204030204"/>
            </a:endParaRPr>
          </a:p>
          <a:p>
            <a:r>
              <a:rPr lang="en-US" dirty="0">
                <a:ea typeface="+mn-lt"/>
                <a:cs typeface="+mn-lt"/>
              </a:rPr>
              <a:t>The choice of model depends on the nature of the problem and the dataset.</a:t>
            </a:r>
            <a:endParaRPr lang="en-US" dirty="0"/>
          </a:p>
          <a:p>
            <a:r>
              <a:rPr lang="en-US" dirty="0">
                <a:ea typeface="+mn-lt"/>
                <a:cs typeface="+mn-lt"/>
              </a:rPr>
              <a:t>Commonly used models for sentiment analysis include Naive Bayes, Support Vector Machines (SVM), and Recurrent Neural Networks (RNN).</a:t>
            </a:r>
            <a:endParaRPr lang="en-US" dirty="0"/>
          </a:p>
          <a:p>
            <a:endParaRPr lang="en-US" dirty="0">
              <a:cs typeface="Calibri"/>
            </a:endParaRPr>
          </a:p>
        </p:txBody>
      </p:sp>
    </p:spTree>
    <p:extLst>
      <p:ext uri="{BB962C8B-B14F-4D97-AF65-F5344CB8AC3E}">
        <p14:creationId xmlns:p14="http://schemas.microsoft.com/office/powerpoint/2010/main" val="20535160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Sentiment Analysis: </vt:lpstr>
      <vt:lpstr>Project Title: Sentiment Analysis Phase 3: Development Part 1 </vt:lpstr>
      <vt:lpstr>Introduction</vt:lpstr>
      <vt:lpstr>Phase 2 Recap</vt:lpstr>
      <vt:lpstr>Phase 3 Overview</vt:lpstr>
      <vt:lpstr>Dataset Loading</vt:lpstr>
      <vt:lpstr>Data Preprocessing (Part 1)</vt:lpstr>
      <vt:lpstr>Data Preprocessing (Part 2)</vt:lpstr>
      <vt:lpstr>Model Selection</vt:lpstr>
      <vt:lpstr>Model Training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65</cp:revision>
  <dcterms:created xsi:type="dcterms:W3CDTF">2023-10-17T17:34:10Z</dcterms:created>
  <dcterms:modified xsi:type="dcterms:W3CDTF">2023-10-17T17:45:53Z</dcterms:modified>
</cp:coreProperties>
</file>