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6"/>
  </p:notesMasterIdLst>
  <p:sldIdLst>
    <p:sldId id="256" r:id="rId2"/>
    <p:sldId id="258" r:id="rId3"/>
    <p:sldId id="257"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94" r:id="rId23"/>
    <p:sldId id="277" r:id="rId24"/>
    <p:sldId id="295" r:id="rId25"/>
    <p:sldId id="278" r:id="rId26"/>
    <p:sldId id="279" r:id="rId27"/>
    <p:sldId id="280" r:id="rId28"/>
    <p:sldId id="281" r:id="rId29"/>
    <p:sldId id="304" r:id="rId30"/>
    <p:sldId id="282" r:id="rId31"/>
    <p:sldId id="283" r:id="rId32"/>
    <p:sldId id="284" r:id="rId33"/>
    <p:sldId id="285" r:id="rId34"/>
    <p:sldId id="286" r:id="rId35"/>
    <p:sldId id="288" r:id="rId36"/>
    <p:sldId id="289" r:id="rId37"/>
    <p:sldId id="290" r:id="rId38"/>
    <p:sldId id="296" r:id="rId39"/>
    <p:sldId id="297" r:id="rId40"/>
    <p:sldId id="298" r:id="rId41"/>
    <p:sldId id="299" r:id="rId42"/>
    <p:sldId id="300" r:id="rId43"/>
    <p:sldId id="301" r:id="rId44"/>
    <p:sldId id="302" r:id="rId45"/>
    <p:sldId id="305" r:id="rId46"/>
    <p:sldId id="306" r:id="rId47"/>
    <p:sldId id="307" r:id="rId48"/>
    <p:sldId id="292" r:id="rId49"/>
    <p:sldId id="308" r:id="rId50"/>
    <p:sldId id="309" r:id="rId51"/>
    <p:sldId id="310" r:id="rId52"/>
    <p:sldId id="311" r:id="rId53"/>
    <p:sldId id="312" r:id="rId54"/>
    <p:sldId id="31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0504" autoAdjust="0"/>
  </p:normalViewPr>
  <p:slideViewPr>
    <p:cSldViewPr>
      <p:cViewPr varScale="1">
        <p:scale>
          <a:sx n="114" d="100"/>
          <a:sy n="114" d="100"/>
        </p:scale>
        <p:origin x="156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2C044-CD58-455A-8587-B6F5FA715B49}" type="datetimeFigureOut">
              <a:rPr lang="en-US" smtClean="0"/>
              <a:t>2/15/2020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2D218E-D972-4BD4-A465-6A47281361C1}" type="slidenum">
              <a:rPr lang="en-US" smtClean="0"/>
              <a:t>‹#›</a:t>
            </a:fld>
            <a:endParaRPr lang="en-US"/>
          </a:p>
        </p:txBody>
      </p:sp>
    </p:spTree>
    <p:extLst>
      <p:ext uri="{BB962C8B-B14F-4D97-AF65-F5344CB8AC3E}">
        <p14:creationId xmlns:p14="http://schemas.microsoft.com/office/powerpoint/2010/main" val="3642641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D218E-D972-4BD4-A465-6A47281361C1}" type="slidenum">
              <a:rPr lang="en-US" smtClean="0"/>
              <a:t>7</a:t>
            </a:fld>
            <a:endParaRPr lang="en-US"/>
          </a:p>
        </p:txBody>
      </p:sp>
    </p:spTree>
    <p:extLst>
      <p:ext uri="{BB962C8B-B14F-4D97-AF65-F5344CB8AC3E}">
        <p14:creationId xmlns:p14="http://schemas.microsoft.com/office/powerpoint/2010/main" val="3838920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D218E-D972-4BD4-A465-6A47281361C1}" type="slidenum">
              <a:rPr lang="en-US" smtClean="0"/>
              <a:t>8</a:t>
            </a:fld>
            <a:endParaRPr lang="en-US"/>
          </a:p>
        </p:txBody>
      </p:sp>
    </p:spTree>
    <p:extLst>
      <p:ext uri="{BB962C8B-B14F-4D97-AF65-F5344CB8AC3E}">
        <p14:creationId xmlns:p14="http://schemas.microsoft.com/office/powerpoint/2010/main" val="291595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an inline style (inside an HTML element) has the highest priority, which means that it will override a style defined inside the &lt;head&gt; tag, or in an external style sheet, or in a browser (a default value).</a:t>
            </a:r>
          </a:p>
          <a:p>
            <a:r>
              <a:rPr lang="en-US" b="1" dirty="0"/>
              <a:t>Note:</a:t>
            </a:r>
            <a:r>
              <a:rPr lang="en-US" dirty="0"/>
              <a:t> If the link to the external style sheet is placed after the internal style sheet in HTML &lt;head&gt;, the external style sheet will override the internal style sheet!</a:t>
            </a:r>
          </a:p>
          <a:p>
            <a:endParaRPr lang="en-US" dirty="0"/>
          </a:p>
        </p:txBody>
      </p:sp>
      <p:sp>
        <p:nvSpPr>
          <p:cNvPr id="4" name="Slide Number Placeholder 3"/>
          <p:cNvSpPr>
            <a:spLocks noGrp="1"/>
          </p:cNvSpPr>
          <p:nvPr>
            <p:ph type="sldNum" sz="quarter" idx="10"/>
          </p:nvPr>
        </p:nvSpPr>
        <p:spPr/>
        <p:txBody>
          <a:bodyPr/>
          <a:lstStyle/>
          <a:p>
            <a:fld id="{472D218E-D972-4BD4-A465-6A47281361C1}" type="slidenum">
              <a:rPr lang="en-US" smtClean="0"/>
              <a:t>10</a:t>
            </a:fld>
            <a:endParaRPr lang="en-US"/>
          </a:p>
        </p:txBody>
      </p:sp>
    </p:spTree>
    <p:extLst>
      <p:ext uri="{BB962C8B-B14F-4D97-AF65-F5344CB8AC3E}">
        <p14:creationId xmlns:p14="http://schemas.microsoft.com/office/powerpoint/2010/main" val="1158625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selector is normally the HTML element you want to style.</a:t>
            </a:r>
          </a:p>
          <a:p>
            <a:r>
              <a:rPr lang="en-US" sz="1200" kern="1200" dirty="0">
                <a:solidFill>
                  <a:schemeClr val="tx1"/>
                </a:solidFill>
                <a:effectLst/>
                <a:latin typeface="+mn-lt"/>
                <a:ea typeface="+mn-ea"/>
                <a:cs typeface="+mn-cs"/>
              </a:rPr>
              <a:t>Each declaration consists of a property and a value.</a:t>
            </a:r>
          </a:p>
          <a:p>
            <a:r>
              <a:rPr lang="en-US" sz="1200" kern="1200" dirty="0">
                <a:solidFill>
                  <a:schemeClr val="tx1"/>
                </a:solidFill>
                <a:effectLst/>
                <a:latin typeface="+mn-lt"/>
                <a:ea typeface="+mn-ea"/>
                <a:cs typeface="+mn-cs"/>
              </a:rPr>
              <a:t>The property is the style attribute you want to change. Each property has a value.</a:t>
            </a:r>
          </a:p>
        </p:txBody>
      </p:sp>
      <p:sp>
        <p:nvSpPr>
          <p:cNvPr id="4" name="Slide Number Placeholder 3"/>
          <p:cNvSpPr>
            <a:spLocks noGrp="1"/>
          </p:cNvSpPr>
          <p:nvPr>
            <p:ph type="sldNum" sz="quarter" idx="10"/>
          </p:nvPr>
        </p:nvSpPr>
        <p:spPr/>
        <p:txBody>
          <a:bodyPr/>
          <a:lstStyle/>
          <a:p>
            <a:fld id="{472D218E-D972-4BD4-A465-6A47281361C1}" type="slidenum">
              <a:rPr lang="en-US" smtClean="0"/>
              <a:t>11</a:t>
            </a:fld>
            <a:endParaRPr lang="en-US"/>
          </a:p>
        </p:txBody>
      </p:sp>
    </p:spTree>
    <p:extLst>
      <p:ext uri="{BB962C8B-B14F-4D97-AF65-F5344CB8AC3E}">
        <p14:creationId xmlns:p14="http://schemas.microsoft.com/office/powerpoint/2010/main" val="1741588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font-size of the document is 12pt, 1em is equal to 12pt. Ems are scalable in nature, so 2em would equal 24pt, .</a:t>
            </a:r>
          </a:p>
        </p:txBody>
      </p:sp>
      <p:sp>
        <p:nvSpPr>
          <p:cNvPr id="4" name="Slide Number Placeholder 3"/>
          <p:cNvSpPr>
            <a:spLocks noGrp="1"/>
          </p:cNvSpPr>
          <p:nvPr>
            <p:ph type="sldNum" sz="quarter" idx="10"/>
          </p:nvPr>
        </p:nvSpPr>
        <p:spPr/>
        <p:txBody>
          <a:bodyPr/>
          <a:lstStyle/>
          <a:p>
            <a:fld id="{472D218E-D972-4BD4-A465-6A47281361C1}" type="slidenum">
              <a:rPr lang="en-US" smtClean="0"/>
              <a:t>14</a:t>
            </a:fld>
            <a:endParaRPr lang="en-US"/>
          </a:p>
        </p:txBody>
      </p:sp>
    </p:spTree>
    <p:extLst>
      <p:ext uri="{BB962C8B-B14F-4D97-AF65-F5344CB8AC3E}">
        <p14:creationId xmlns:p14="http://schemas.microsoft.com/office/powerpoint/2010/main" val="136430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a:link {color:#FF0000;}      /* unvisited link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a:visited {color:#00FF00;}  /* visited link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a:hover {color:#FF00FF;}  /* mouse over link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a:active {color:#0000FF;}  /* selected link */</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When setting the style for several link states, there are some order rules:</a:t>
            </a:r>
          </a:p>
          <a:p>
            <a:pPr lvl="0"/>
            <a:r>
              <a:rPr lang="en-US" sz="1200" kern="1200" dirty="0">
                <a:solidFill>
                  <a:schemeClr val="tx1"/>
                </a:solidFill>
                <a:effectLst/>
                <a:latin typeface="+mn-lt"/>
                <a:ea typeface="+mn-ea"/>
                <a:cs typeface="+mn-cs"/>
              </a:rPr>
              <a:t>a:hover MUST come after a:link and a:visited</a:t>
            </a:r>
          </a:p>
          <a:p>
            <a:pPr lvl="0"/>
            <a:r>
              <a:rPr lang="en-US" sz="1200" kern="1200" dirty="0">
                <a:solidFill>
                  <a:schemeClr val="tx1"/>
                </a:solidFill>
                <a:effectLst/>
                <a:latin typeface="+mn-lt"/>
                <a:ea typeface="+mn-ea"/>
                <a:cs typeface="+mn-cs"/>
              </a:rPr>
              <a:t>a:active MUST come after a:hover</a:t>
            </a:r>
          </a:p>
          <a:p>
            <a:endParaRPr lang="en-US" dirty="0"/>
          </a:p>
        </p:txBody>
      </p:sp>
      <p:sp>
        <p:nvSpPr>
          <p:cNvPr id="4" name="Slide Number Placeholder 3"/>
          <p:cNvSpPr>
            <a:spLocks noGrp="1"/>
          </p:cNvSpPr>
          <p:nvPr>
            <p:ph type="sldNum" sz="quarter" idx="10"/>
          </p:nvPr>
        </p:nvSpPr>
        <p:spPr/>
        <p:txBody>
          <a:bodyPr/>
          <a:lstStyle/>
          <a:p>
            <a:fld id="{472D218E-D972-4BD4-A465-6A47281361C1}" type="slidenum">
              <a:rPr lang="en-US" smtClean="0"/>
              <a:t>25</a:t>
            </a:fld>
            <a:endParaRPr lang="en-US"/>
          </a:p>
        </p:txBody>
      </p:sp>
    </p:spTree>
    <p:extLst>
      <p:ext uri="{BB962C8B-B14F-4D97-AF65-F5344CB8AC3E}">
        <p14:creationId xmlns:p14="http://schemas.microsoft.com/office/powerpoint/2010/main" val="4277072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Table Padding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control the space between the border and content in a table, use the padding property on td and </a:t>
            </a:r>
            <a:r>
              <a:rPr lang="en-US" sz="1200" kern="1200" dirty="0" err="1">
                <a:solidFill>
                  <a:schemeClr val="tx1"/>
                </a:solidFill>
                <a:effectLst/>
                <a:latin typeface="+mn-lt"/>
                <a:ea typeface="+mn-ea"/>
                <a:cs typeface="+mn-cs"/>
              </a:rPr>
              <a:t>th</a:t>
            </a:r>
            <a:r>
              <a:rPr lang="en-US" sz="1200" kern="1200" dirty="0">
                <a:solidFill>
                  <a:schemeClr val="tx1"/>
                </a:solidFill>
                <a:effectLst/>
                <a:latin typeface="+mn-lt"/>
                <a:ea typeface="+mn-ea"/>
                <a:cs typeface="+mn-cs"/>
              </a:rPr>
              <a:t> elements:</a:t>
            </a:r>
          </a:p>
          <a:p>
            <a:endParaRPr lang="en-US" dirty="0"/>
          </a:p>
        </p:txBody>
      </p:sp>
      <p:sp>
        <p:nvSpPr>
          <p:cNvPr id="4" name="Slide Number Placeholder 3"/>
          <p:cNvSpPr>
            <a:spLocks noGrp="1"/>
          </p:cNvSpPr>
          <p:nvPr>
            <p:ph type="sldNum" sz="quarter" idx="10"/>
          </p:nvPr>
        </p:nvSpPr>
        <p:spPr/>
        <p:txBody>
          <a:bodyPr/>
          <a:lstStyle/>
          <a:p>
            <a:fld id="{472D218E-D972-4BD4-A465-6A47281361C1}" type="slidenum">
              <a:rPr lang="en-US" smtClean="0"/>
              <a:t>49</a:t>
            </a:fld>
            <a:endParaRPr lang="en-US"/>
          </a:p>
        </p:txBody>
      </p:sp>
    </p:spTree>
    <p:extLst>
      <p:ext uri="{BB962C8B-B14F-4D97-AF65-F5344CB8AC3E}">
        <p14:creationId xmlns:p14="http://schemas.microsoft.com/office/powerpoint/2010/main" val="2775485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DC51-E738-4DF2-A8AD-6FEC22E8686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51C29C7-61FC-4C68-8B3A-AE7472165D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F6DD2-B6D6-4963-A214-6CAE4E844432}"/>
              </a:ext>
            </a:extLst>
          </p:cNvPr>
          <p:cNvSpPr>
            <a:spLocks noGrp="1"/>
          </p:cNvSpPr>
          <p:nvPr>
            <p:ph type="dt" sz="half" idx="10"/>
          </p:nvPr>
        </p:nvSpPr>
        <p:spPr/>
        <p:txBody>
          <a:bodyPr/>
          <a:lstStyle/>
          <a:p>
            <a:fld id="{5832D118-9D6C-45A3-AE42-DB71F313CD09}" type="datetimeFigureOut">
              <a:rPr lang="en-US" smtClean="0"/>
              <a:t>2/15/2020</a:t>
            </a:fld>
            <a:endParaRPr lang="en-US"/>
          </a:p>
        </p:txBody>
      </p:sp>
      <p:sp>
        <p:nvSpPr>
          <p:cNvPr id="5" name="Footer Placeholder 4">
            <a:extLst>
              <a:ext uri="{FF2B5EF4-FFF2-40B4-BE49-F238E27FC236}">
                <a16:creationId xmlns:a16="http://schemas.microsoft.com/office/drawing/2014/main" id="{57E5A484-6978-4BE6-B4DC-C76E2F336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9F2D0-3911-4EE2-9E8A-EF75D99704AF}"/>
              </a:ext>
            </a:extLst>
          </p:cNvPr>
          <p:cNvSpPr>
            <a:spLocks noGrp="1"/>
          </p:cNvSpPr>
          <p:nvPr>
            <p:ph type="sldNum" sz="quarter" idx="12"/>
          </p:nvPr>
        </p:nvSpPr>
        <p:spPr/>
        <p:txBody>
          <a:bodyPr/>
          <a:lstStyle/>
          <a:p>
            <a:fld id="{8942E4A8-3A1A-446D-A43E-08CAB6583312}" type="slidenum">
              <a:rPr lang="en-US" smtClean="0"/>
              <a:t>‹#›</a:t>
            </a:fld>
            <a:endParaRPr lang="en-US"/>
          </a:p>
        </p:txBody>
      </p:sp>
    </p:spTree>
    <p:extLst>
      <p:ext uri="{BB962C8B-B14F-4D97-AF65-F5344CB8AC3E}">
        <p14:creationId xmlns:p14="http://schemas.microsoft.com/office/powerpoint/2010/main" val="230282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22DD-CDE2-4F35-9A2F-D54AC433C3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47B69E-CC27-44DF-94B9-C9AC72E42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1E404-F283-4376-ADDB-5CED4D11119C}"/>
              </a:ext>
            </a:extLst>
          </p:cNvPr>
          <p:cNvSpPr>
            <a:spLocks noGrp="1"/>
          </p:cNvSpPr>
          <p:nvPr>
            <p:ph type="dt" sz="half" idx="10"/>
          </p:nvPr>
        </p:nvSpPr>
        <p:spPr/>
        <p:txBody>
          <a:bodyPr/>
          <a:lstStyle/>
          <a:p>
            <a:fld id="{5832D118-9D6C-45A3-AE42-DB71F313CD09}" type="datetimeFigureOut">
              <a:rPr lang="en-US" smtClean="0"/>
              <a:t>2/15/2020</a:t>
            </a:fld>
            <a:endParaRPr lang="en-US"/>
          </a:p>
        </p:txBody>
      </p:sp>
      <p:sp>
        <p:nvSpPr>
          <p:cNvPr id="5" name="Footer Placeholder 4">
            <a:extLst>
              <a:ext uri="{FF2B5EF4-FFF2-40B4-BE49-F238E27FC236}">
                <a16:creationId xmlns:a16="http://schemas.microsoft.com/office/drawing/2014/main" id="{1E59D7E9-A632-4513-839D-1645A60A9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206C4-C912-43C1-B2C7-FAA5FF817D10}"/>
              </a:ext>
            </a:extLst>
          </p:cNvPr>
          <p:cNvSpPr>
            <a:spLocks noGrp="1"/>
          </p:cNvSpPr>
          <p:nvPr>
            <p:ph type="sldNum" sz="quarter" idx="12"/>
          </p:nvPr>
        </p:nvSpPr>
        <p:spPr/>
        <p:txBody>
          <a:bodyPr/>
          <a:lstStyle/>
          <a:p>
            <a:fld id="{8942E4A8-3A1A-446D-A43E-08CAB6583312}" type="slidenum">
              <a:rPr lang="en-US" smtClean="0"/>
              <a:t>‹#›</a:t>
            </a:fld>
            <a:endParaRPr lang="en-US"/>
          </a:p>
        </p:txBody>
      </p:sp>
    </p:spTree>
    <p:extLst>
      <p:ext uri="{BB962C8B-B14F-4D97-AF65-F5344CB8AC3E}">
        <p14:creationId xmlns:p14="http://schemas.microsoft.com/office/powerpoint/2010/main" val="73107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09731-C202-4443-9D30-CB52A589A5E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B1A194-B250-4585-8A7D-19A34D52CC5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26F8C-E67A-48B8-8816-A83EE8A86B24}"/>
              </a:ext>
            </a:extLst>
          </p:cNvPr>
          <p:cNvSpPr>
            <a:spLocks noGrp="1"/>
          </p:cNvSpPr>
          <p:nvPr>
            <p:ph type="dt" sz="half" idx="10"/>
          </p:nvPr>
        </p:nvSpPr>
        <p:spPr/>
        <p:txBody>
          <a:bodyPr/>
          <a:lstStyle/>
          <a:p>
            <a:fld id="{5832D118-9D6C-45A3-AE42-DB71F313CD09}" type="datetimeFigureOut">
              <a:rPr lang="en-US" smtClean="0"/>
              <a:t>2/15/2020</a:t>
            </a:fld>
            <a:endParaRPr lang="en-US"/>
          </a:p>
        </p:txBody>
      </p:sp>
      <p:sp>
        <p:nvSpPr>
          <p:cNvPr id="5" name="Footer Placeholder 4">
            <a:extLst>
              <a:ext uri="{FF2B5EF4-FFF2-40B4-BE49-F238E27FC236}">
                <a16:creationId xmlns:a16="http://schemas.microsoft.com/office/drawing/2014/main" id="{1AFF12B3-77CA-485A-9668-0098BBE5B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EB1D3-298C-4BC7-A416-1F294E1AEC4C}"/>
              </a:ext>
            </a:extLst>
          </p:cNvPr>
          <p:cNvSpPr>
            <a:spLocks noGrp="1"/>
          </p:cNvSpPr>
          <p:nvPr>
            <p:ph type="sldNum" sz="quarter" idx="12"/>
          </p:nvPr>
        </p:nvSpPr>
        <p:spPr/>
        <p:txBody>
          <a:bodyPr/>
          <a:lstStyle/>
          <a:p>
            <a:fld id="{8942E4A8-3A1A-446D-A43E-08CAB6583312}" type="slidenum">
              <a:rPr lang="en-US" smtClean="0"/>
              <a:t>‹#›</a:t>
            </a:fld>
            <a:endParaRPr lang="en-US"/>
          </a:p>
        </p:txBody>
      </p:sp>
    </p:spTree>
    <p:extLst>
      <p:ext uri="{BB962C8B-B14F-4D97-AF65-F5344CB8AC3E}">
        <p14:creationId xmlns:p14="http://schemas.microsoft.com/office/powerpoint/2010/main" val="34883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6C57-1F7E-41CE-A6E6-0003DB2168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21E18-72CC-4497-8763-4317A379E0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15DE9-B837-4B48-AC03-1CFE1D147D95}"/>
              </a:ext>
            </a:extLst>
          </p:cNvPr>
          <p:cNvSpPr>
            <a:spLocks noGrp="1"/>
          </p:cNvSpPr>
          <p:nvPr>
            <p:ph type="dt" sz="half" idx="10"/>
          </p:nvPr>
        </p:nvSpPr>
        <p:spPr/>
        <p:txBody>
          <a:bodyPr/>
          <a:lstStyle/>
          <a:p>
            <a:fld id="{5832D118-9D6C-45A3-AE42-DB71F313CD09}" type="datetimeFigureOut">
              <a:rPr lang="en-US" smtClean="0"/>
              <a:t>2/15/2020</a:t>
            </a:fld>
            <a:endParaRPr lang="en-US"/>
          </a:p>
        </p:txBody>
      </p:sp>
      <p:sp>
        <p:nvSpPr>
          <p:cNvPr id="5" name="Footer Placeholder 4">
            <a:extLst>
              <a:ext uri="{FF2B5EF4-FFF2-40B4-BE49-F238E27FC236}">
                <a16:creationId xmlns:a16="http://schemas.microsoft.com/office/drawing/2014/main" id="{39404032-B59D-4854-98FC-916CD761C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2AB3B-C913-4335-9120-73E57A0128D9}"/>
              </a:ext>
            </a:extLst>
          </p:cNvPr>
          <p:cNvSpPr>
            <a:spLocks noGrp="1"/>
          </p:cNvSpPr>
          <p:nvPr>
            <p:ph type="sldNum" sz="quarter" idx="12"/>
          </p:nvPr>
        </p:nvSpPr>
        <p:spPr/>
        <p:txBody>
          <a:bodyPr/>
          <a:lstStyle/>
          <a:p>
            <a:fld id="{8942E4A8-3A1A-446D-A43E-08CAB6583312}" type="slidenum">
              <a:rPr lang="en-US" smtClean="0"/>
              <a:t>‹#›</a:t>
            </a:fld>
            <a:endParaRPr lang="en-US"/>
          </a:p>
        </p:txBody>
      </p:sp>
    </p:spTree>
    <p:extLst>
      <p:ext uri="{BB962C8B-B14F-4D97-AF65-F5344CB8AC3E}">
        <p14:creationId xmlns:p14="http://schemas.microsoft.com/office/powerpoint/2010/main" val="20512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2BFA-F22B-4065-98A1-6D3681BF9C1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43762C0-D343-4019-BB4A-78625F575B6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7D517-6304-4A63-A611-D6B0B58CFEF6}"/>
              </a:ext>
            </a:extLst>
          </p:cNvPr>
          <p:cNvSpPr>
            <a:spLocks noGrp="1"/>
          </p:cNvSpPr>
          <p:nvPr>
            <p:ph type="dt" sz="half" idx="10"/>
          </p:nvPr>
        </p:nvSpPr>
        <p:spPr/>
        <p:txBody>
          <a:bodyPr/>
          <a:lstStyle/>
          <a:p>
            <a:fld id="{5832D118-9D6C-45A3-AE42-DB71F313CD09}" type="datetimeFigureOut">
              <a:rPr lang="en-US" smtClean="0"/>
              <a:t>2/15/2020</a:t>
            </a:fld>
            <a:endParaRPr lang="en-US"/>
          </a:p>
        </p:txBody>
      </p:sp>
      <p:sp>
        <p:nvSpPr>
          <p:cNvPr id="5" name="Footer Placeholder 4">
            <a:extLst>
              <a:ext uri="{FF2B5EF4-FFF2-40B4-BE49-F238E27FC236}">
                <a16:creationId xmlns:a16="http://schemas.microsoft.com/office/drawing/2014/main" id="{88CD1746-859F-41AB-8265-EC5A94965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82A85-A006-41BD-A434-D3BCCD597717}"/>
              </a:ext>
            </a:extLst>
          </p:cNvPr>
          <p:cNvSpPr>
            <a:spLocks noGrp="1"/>
          </p:cNvSpPr>
          <p:nvPr>
            <p:ph type="sldNum" sz="quarter" idx="12"/>
          </p:nvPr>
        </p:nvSpPr>
        <p:spPr/>
        <p:txBody>
          <a:bodyPr/>
          <a:lstStyle/>
          <a:p>
            <a:fld id="{8942E4A8-3A1A-446D-A43E-08CAB6583312}" type="slidenum">
              <a:rPr lang="en-US" smtClean="0"/>
              <a:t>‹#›</a:t>
            </a:fld>
            <a:endParaRPr lang="en-US"/>
          </a:p>
        </p:txBody>
      </p:sp>
    </p:spTree>
    <p:extLst>
      <p:ext uri="{BB962C8B-B14F-4D97-AF65-F5344CB8AC3E}">
        <p14:creationId xmlns:p14="http://schemas.microsoft.com/office/powerpoint/2010/main" val="209776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9719-0353-4C0C-A10E-8AD3AC2EF8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B6A14C-4F4D-40D3-8C2C-8EAFDD33EE6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BC6FF6-744A-4EDC-80EA-E05CED71446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4CC2EF-2ACA-43CE-AD92-3F41B59A8720}"/>
              </a:ext>
            </a:extLst>
          </p:cNvPr>
          <p:cNvSpPr>
            <a:spLocks noGrp="1"/>
          </p:cNvSpPr>
          <p:nvPr>
            <p:ph type="dt" sz="half" idx="10"/>
          </p:nvPr>
        </p:nvSpPr>
        <p:spPr/>
        <p:txBody>
          <a:bodyPr/>
          <a:lstStyle/>
          <a:p>
            <a:fld id="{5832D118-9D6C-45A3-AE42-DB71F313CD09}" type="datetimeFigureOut">
              <a:rPr lang="en-US" smtClean="0"/>
              <a:t>2/15/2020</a:t>
            </a:fld>
            <a:endParaRPr lang="en-US"/>
          </a:p>
        </p:txBody>
      </p:sp>
      <p:sp>
        <p:nvSpPr>
          <p:cNvPr id="6" name="Footer Placeholder 5">
            <a:extLst>
              <a:ext uri="{FF2B5EF4-FFF2-40B4-BE49-F238E27FC236}">
                <a16:creationId xmlns:a16="http://schemas.microsoft.com/office/drawing/2014/main" id="{EFE2053A-E3E3-478F-9A87-63AC26B026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35806-1D1F-4962-8D61-AB0F86D3395F}"/>
              </a:ext>
            </a:extLst>
          </p:cNvPr>
          <p:cNvSpPr>
            <a:spLocks noGrp="1"/>
          </p:cNvSpPr>
          <p:nvPr>
            <p:ph type="sldNum" sz="quarter" idx="12"/>
          </p:nvPr>
        </p:nvSpPr>
        <p:spPr/>
        <p:txBody>
          <a:bodyPr/>
          <a:lstStyle/>
          <a:p>
            <a:fld id="{8942E4A8-3A1A-446D-A43E-08CAB6583312}" type="slidenum">
              <a:rPr lang="en-US" smtClean="0"/>
              <a:t>‹#›</a:t>
            </a:fld>
            <a:endParaRPr lang="en-US"/>
          </a:p>
        </p:txBody>
      </p:sp>
    </p:spTree>
    <p:extLst>
      <p:ext uri="{BB962C8B-B14F-4D97-AF65-F5344CB8AC3E}">
        <p14:creationId xmlns:p14="http://schemas.microsoft.com/office/powerpoint/2010/main" val="2522562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904F-49B6-4B18-B0FC-7EDB9D590904}"/>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A9DFB2-82FF-4848-BB80-CF5BF8FDB51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ADB5302-81B1-420B-AC8C-3E5AD64EFBB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EA1952-4E6B-4A6D-8B71-EFA890B80F0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0F8CB-04C8-4658-A6BE-3CCCDECCB37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01E99A-BFB1-4631-A217-92804AD78AEE}"/>
              </a:ext>
            </a:extLst>
          </p:cNvPr>
          <p:cNvSpPr>
            <a:spLocks noGrp="1"/>
          </p:cNvSpPr>
          <p:nvPr>
            <p:ph type="dt" sz="half" idx="10"/>
          </p:nvPr>
        </p:nvSpPr>
        <p:spPr/>
        <p:txBody>
          <a:bodyPr/>
          <a:lstStyle/>
          <a:p>
            <a:fld id="{5832D118-9D6C-45A3-AE42-DB71F313CD09}" type="datetimeFigureOut">
              <a:rPr lang="en-US" smtClean="0"/>
              <a:t>2/15/2020</a:t>
            </a:fld>
            <a:endParaRPr lang="en-US"/>
          </a:p>
        </p:txBody>
      </p:sp>
      <p:sp>
        <p:nvSpPr>
          <p:cNvPr id="8" name="Footer Placeholder 7">
            <a:extLst>
              <a:ext uri="{FF2B5EF4-FFF2-40B4-BE49-F238E27FC236}">
                <a16:creationId xmlns:a16="http://schemas.microsoft.com/office/drawing/2014/main" id="{F2CA5405-14C4-4D31-ACDF-3B5A853A98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F4FF8E-CF3A-4EE1-8DC2-2F6E44EC235F}"/>
              </a:ext>
            </a:extLst>
          </p:cNvPr>
          <p:cNvSpPr>
            <a:spLocks noGrp="1"/>
          </p:cNvSpPr>
          <p:nvPr>
            <p:ph type="sldNum" sz="quarter" idx="12"/>
          </p:nvPr>
        </p:nvSpPr>
        <p:spPr/>
        <p:txBody>
          <a:bodyPr/>
          <a:lstStyle/>
          <a:p>
            <a:fld id="{8942E4A8-3A1A-446D-A43E-08CAB6583312}" type="slidenum">
              <a:rPr lang="en-US" smtClean="0"/>
              <a:t>‹#›</a:t>
            </a:fld>
            <a:endParaRPr lang="en-US"/>
          </a:p>
        </p:txBody>
      </p:sp>
    </p:spTree>
    <p:extLst>
      <p:ext uri="{BB962C8B-B14F-4D97-AF65-F5344CB8AC3E}">
        <p14:creationId xmlns:p14="http://schemas.microsoft.com/office/powerpoint/2010/main" val="13704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5F9C-CA6D-4F6E-BAE1-468D1C3AF5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A1D552-A89D-4EC3-8517-5065665DDDC8}"/>
              </a:ext>
            </a:extLst>
          </p:cNvPr>
          <p:cNvSpPr>
            <a:spLocks noGrp="1"/>
          </p:cNvSpPr>
          <p:nvPr>
            <p:ph type="dt" sz="half" idx="10"/>
          </p:nvPr>
        </p:nvSpPr>
        <p:spPr/>
        <p:txBody>
          <a:bodyPr/>
          <a:lstStyle/>
          <a:p>
            <a:fld id="{5832D118-9D6C-45A3-AE42-DB71F313CD09}" type="datetimeFigureOut">
              <a:rPr lang="en-US" smtClean="0"/>
              <a:t>2/15/2020</a:t>
            </a:fld>
            <a:endParaRPr lang="en-US"/>
          </a:p>
        </p:txBody>
      </p:sp>
      <p:sp>
        <p:nvSpPr>
          <p:cNvPr id="4" name="Footer Placeholder 3">
            <a:extLst>
              <a:ext uri="{FF2B5EF4-FFF2-40B4-BE49-F238E27FC236}">
                <a16:creationId xmlns:a16="http://schemas.microsoft.com/office/drawing/2014/main" id="{0C6784E6-A25F-4F81-A4DB-6D6E4A0D03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7D7B37-2CF5-444F-8FA8-626271D342EB}"/>
              </a:ext>
            </a:extLst>
          </p:cNvPr>
          <p:cNvSpPr>
            <a:spLocks noGrp="1"/>
          </p:cNvSpPr>
          <p:nvPr>
            <p:ph type="sldNum" sz="quarter" idx="12"/>
          </p:nvPr>
        </p:nvSpPr>
        <p:spPr/>
        <p:txBody>
          <a:bodyPr/>
          <a:lstStyle/>
          <a:p>
            <a:fld id="{8942E4A8-3A1A-446D-A43E-08CAB6583312}" type="slidenum">
              <a:rPr lang="en-US" smtClean="0"/>
              <a:t>‹#›</a:t>
            </a:fld>
            <a:endParaRPr lang="en-US"/>
          </a:p>
        </p:txBody>
      </p:sp>
    </p:spTree>
    <p:extLst>
      <p:ext uri="{BB962C8B-B14F-4D97-AF65-F5344CB8AC3E}">
        <p14:creationId xmlns:p14="http://schemas.microsoft.com/office/powerpoint/2010/main" val="303742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4C4AF-1EA5-4EBA-A2C1-9D94A7974B9E}"/>
              </a:ext>
            </a:extLst>
          </p:cNvPr>
          <p:cNvSpPr>
            <a:spLocks noGrp="1"/>
          </p:cNvSpPr>
          <p:nvPr>
            <p:ph type="dt" sz="half" idx="10"/>
          </p:nvPr>
        </p:nvSpPr>
        <p:spPr/>
        <p:txBody>
          <a:bodyPr/>
          <a:lstStyle/>
          <a:p>
            <a:fld id="{5832D118-9D6C-45A3-AE42-DB71F313CD09}" type="datetimeFigureOut">
              <a:rPr lang="en-US" smtClean="0"/>
              <a:t>2/15/2020</a:t>
            </a:fld>
            <a:endParaRPr lang="en-US"/>
          </a:p>
        </p:txBody>
      </p:sp>
      <p:sp>
        <p:nvSpPr>
          <p:cNvPr id="3" name="Footer Placeholder 2">
            <a:extLst>
              <a:ext uri="{FF2B5EF4-FFF2-40B4-BE49-F238E27FC236}">
                <a16:creationId xmlns:a16="http://schemas.microsoft.com/office/drawing/2014/main" id="{B8E8008D-0169-4B8C-A052-EF1C164F07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DB6ECE-C944-4BDD-8BC4-BD8FE4ADDA08}"/>
              </a:ext>
            </a:extLst>
          </p:cNvPr>
          <p:cNvSpPr>
            <a:spLocks noGrp="1"/>
          </p:cNvSpPr>
          <p:nvPr>
            <p:ph type="sldNum" sz="quarter" idx="12"/>
          </p:nvPr>
        </p:nvSpPr>
        <p:spPr/>
        <p:txBody>
          <a:bodyPr/>
          <a:lstStyle/>
          <a:p>
            <a:fld id="{8942E4A8-3A1A-446D-A43E-08CAB6583312}" type="slidenum">
              <a:rPr lang="en-US" smtClean="0"/>
              <a:t>‹#›</a:t>
            </a:fld>
            <a:endParaRPr lang="en-US"/>
          </a:p>
        </p:txBody>
      </p:sp>
    </p:spTree>
    <p:extLst>
      <p:ext uri="{BB962C8B-B14F-4D97-AF65-F5344CB8AC3E}">
        <p14:creationId xmlns:p14="http://schemas.microsoft.com/office/powerpoint/2010/main" val="379199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DE34-6798-4387-8D1D-F5735CB6C07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B0232DA-1BDA-4B5D-BC9D-D2A4A89BFC5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CCB0A-FC0C-4070-AE6B-96A5AB58DB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CFB945-8A72-4707-BE2E-B1690DE77068}"/>
              </a:ext>
            </a:extLst>
          </p:cNvPr>
          <p:cNvSpPr>
            <a:spLocks noGrp="1"/>
          </p:cNvSpPr>
          <p:nvPr>
            <p:ph type="dt" sz="half" idx="10"/>
          </p:nvPr>
        </p:nvSpPr>
        <p:spPr/>
        <p:txBody>
          <a:bodyPr/>
          <a:lstStyle/>
          <a:p>
            <a:fld id="{5832D118-9D6C-45A3-AE42-DB71F313CD09}" type="datetimeFigureOut">
              <a:rPr lang="en-US" smtClean="0"/>
              <a:t>2/15/2020</a:t>
            </a:fld>
            <a:endParaRPr lang="en-US"/>
          </a:p>
        </p:txBody>
      </p:sp>
      <p:sp>
        <p:nvSpPr>
          <p:cNvPr id="6" name="Footer Placeholder 5">
            <a:extLst>
              <a:ext uri="{FF2B5EF4-FFF2-40B4-BE49-F238E27FC236}">
                <a16:creationId xmlns:a16="http://schemas.microsoft.com/office/drawing/2014/main" id="{0F22F089-EC99-46A1-A15A-41DF6514C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4D1F5-39E6-4773-A42C-B3CF7B908524}"/>
              </a:ext>
            </a:extLst>
          </p:cNvPr>
          <p:cNvSpPr>
            <a:spLocks noGrp="1"/>
          </p:cNvSpPr>
          <p:nvPr>
            <p:ph type="sldNum" sz="quarter" idx="12"/>
          </p:nvPr>
        </p:nvSpPr>
        <p:spPr/>
        <p:txBody>
          <a:bodyPr/>
          <a:lstStyle/>
          <a:p>
            <a:fld id="{8942E4A8-3A1A-446D-A43E-08CAB6583312}" type="slidenum">
              <a:rPr lang="en-US" smtClean="0"/>
              <a:t>‹#›</a:t>
            </a:fld>
            <a:endParaRPr lang="en-US"/>
          </a:p>
        </p:txBody>
      </p:sp>
    </p:spTree>
    <p:extLst>
      <p:ext uri="{BB962C8B-B14F-4D97-AF65-F5344CB8AC3E}">
        <p14:creationId xmlns:p14="http://schemas.microsoft.com/office/powerpoint/2010/main" val="104529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9AC5-8A53-488A-BFB8-ECFE9FCCAC3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13B4855-B152-4FE1-ACAD-D1332BAEDD8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E5F1986-7AAC-4F79-B44B-0B1A1379A9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84547B2-0AB3-48A0-BC1D-3EF290648256}"/>
              </a:ext>
            </a:extLst>
          </p:cNvPr>
          <p:cNvSpPr>
            <a:spLocks noGrp="1"/>
          </p:cNvSpPr>
          <p:nvPr>
            <p:ph type="dt" sz="half" idx="10"/>
          </p:nvPr>
        </p:nvSpPr>
        <p:spPr/>
        <p:txBody>
          <a:bodyPr/>
          <a:lstStyle/>
          <a:p>
            <a:fld id="{5832D118-9D6C-45A3-AE42-DB71F313CD09}" type="datetimeFigureOut">
              <a:rPr lang="en-US" smtClean="0"/>
              <a:t>2/15/2020</a:t>
            </a:fld>
            <a:endParaRPr lang="en-US"/>
          </a:p>
        </p:txBody>
      </p:sp>
      <p:sp>
        <p:nvSpPr>
          <p:cNvPr id="6" name="Footer Placeholder 5">
            <a:extLst>
              <a:ext uri="{FF2B5EF4-FFF2-40B4-BE49-F238E27FC236}">
                <a16:creationId xmlns:a16="http://schemas.microsoft.com/office/drawing/2014/main" id="{0A29C3C3-9436-4576-B752-0A349F58E1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C0EC0-05B4-4D03-AA54-6E8FE8A8BA9A}"/>
              </a:ext>
            </a:extLst>
          </p:cNvPr>
          <p:cNvSpPr>
            <a:spLocks noGrp="1"/>
          </p:cNvSpPr>
          <p:nvPr>
            <p:ph type="sldNum" sz="quarter" idx="12"/>
          </p:nvPr>
        </p:nvSpPr>
        <p:spPr/>
        <p:txBody>
          <a:bodyPr/>
          <a:lstStyle/>
          <a:p>
            <a:fld id="{8942E4A8-3A1A-446D-A43E-08CAB6583312}" type="slidenum">
              <a:rPr lang="en-US" smtClean="0"/>
              <a:t>‹#›</a:t>
            </a:fld>
            <a:endParaRPr lang="en-US"/>
          </a:p>
        </p:txBody>
      </p:sp>
    </p:spTree>
    <p:extLst>
      <p:ext uri="{BB962C8B-B14F-4D97-AF65-F5344CB8AC3E}">
        <p14:creationId xmlns:p14="http://schemas.microsoft.com/office/powerpoint/2010/main" val="127339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F6220-8394-416C-8981-0EDE9ACC8A8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FFA89C-C3CE-432C-8BA4-8166C33340A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C8A7A-F9A5-4272-ADC6-CA166CA15E6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832D118-9D6C-45A3-AE42-DB71F313CD09}" type="datetimeFigureOut">
              <a:rPr lang="en-US" smtClean="0"/>
              <a:t>2/15/2020</a:t>
            </a:fld>
            <a:endParaRPr lang="en-US"/>
          </a:p>
        </p:txBody>
      </p:sp>
      <p:sp>
        <p:nvSpPr>
          <p:cNvPr id="5" name="Footer Placeholder 4">
            <a:extLst>
              <a:ext uri="{FF2B5EF4-FFF2-40B4-BE49-F238E27FC236}">
                <a16:creationId xmlns:a16="http://schemas.microsoft.com/office/drawing/2014/main" id="{E888187B-4B78-4DE2-91D3-F788EB1040C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D1E49B-638C-41CC-AD95-EFF399EEBBC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42E4A8-3A1A-446D-A43E-08CAB6583312}" type="slidenum">
              <a:rPr lang="en-US" smtClean="0"/>
              <a:t>‹#›</a:t>
            </a:fld>
            <a:endParaRPr lang="en-US"/>
          </a:p>
        </p:txBody>
      </p:sp>
    </p:spTree>
    <p:extLst>
      <p:ext uri="{BB962C8B-B14F-4D97-AF65-F5344CB8AC3E}">
        <p14:creationId xmlns:p14="http://schemas.microsoft.com/office/powerpoint/2010/main" val="3801377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Web Application Development</a:t>
            </a:r>
          </a:p>
        </p:txBody>
      </p:sp>
      <p:sp>
        <p:nvSpPr>
          <p:cNvPr id="3" name="Subtitle 2"/>
          <p:cNvSpPr>
            <a:spLocks noGrp="1"/>
          </p:cNvSpPr>
          <p:nvPr>
            <p:ph type="subTitle" idx="1"/>
          </p:nvPr>
        </p:nvSpPr>
        <p:spPr>
          <a:xfrm>
            <a:off x="893543" y="4741901"/>
            <a:ext cx="8696169" cy="609600"/>
          </a:xfrm>
        </p:spPr>
        <p:txBody>
          <a:bodyPr/>
          <a:lstStyle/>
          <a:p>
            <a:r>
              <a:rPr lang="en-US" dirty="0"/>
              <a:t>Cascading Style Sheet (CSS)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1" y="394455"/>
            <a:ext cx="1752599" cy="175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6" y="4567237"/>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04478"/>
            <a:ext cx="2338388" cy="155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5268932"/>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03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Cascading order</a:t>
            </a:r>
            <a:endParaRPr lang="en-US" dirty="0"/>
          </a:p>
        </p:txBody>
      </p:sp>
      <p:sp>
        <p:nvSpPr>
          <p:cNvPr id="3" name="Content Placeholder 2"/>
          <p:cNvSpPr>
            <a:spLocks noGrp="1"/>
          </p:cNvSpPr>
          <p:nvPr>
            <p:ph idx="1"/>
          </p:nvPr>
        </p:nvSpPr>
        <p:spPr/>
        <p:txBody>
          <a:bodyPr/>
          <a:lstStyle/>
          <a:p>
            <a:r>
              <a:rPr lang="en-US" dirty="0"/>
              <a:t>What style will be used when there is more than one style specified for an HTML element? (multiple style sheets)</a:t>
            </a:r>
          </a:p>
          <a:p>
            <a:endParaRPr lang="en-US" dirty="0"/>
          </a:p>
          <a:p>
            <a:pPr marL="916686" lvl="1" indent="-514350">
              <a:buFont typeface="+mj-lt"/>
              <a:buAutoNum type="arabicPeriod"/>
            </a:pPr>
            <a:r>
              <a:rPr lang="en-US" dirty="0"/>
              <a:t>Inline style (inside an HTML element)</a:t>
            </a:r>
          </a:p>
          <a:p>
            <a:pPr marL="916686" lvl="1" indent="-514350">
              <a:buFont typeface="+mj-lt"/>
              <a:buAutoNum type="arabicPeriod"/>
            </a:pPr>
            <a:r>
              <a:rPr lang="en-US" dirty="0"/>
              <a:t>Internal style sheet (in the head section)</a:t>
            </a:r>
          </a:p>
          <a:p>
            <a:pPr marL="916686" lvl="1" indent="-514350">
              <a:buFont typeface="+mj-lt"/>
              <a:buAutoNum type="arabicPeriod"/>
            </a:pPr>
            <a:r>
              <a:rPr lang="en-US" dirty="0"/>
              <a:t>External style sheet</a:t>
            </a:r>
          </a:p>
          <a:p>
            <a:pPr marL="916686" lvl="1" indent="-514350">
              <a:buFont typeface="+mj-lt"/>
              <a:buAutoNum type="arabicPeriod"/>
            </a:pPr>
            <a:r>
              <a:rPr lang="en-US" dirty="0"/>
              <a:t>Browser default</a:t>
            </a:r>
          </a:p>
          <a:p>
            <a:pPr marL="916686" lvl="1" indent="-514350">
              <a:buFont typeface="+mj-lt"/>
              <a:buAutoNum type="arabicPeriod"/>
            </a:pPr>
            <a:endParaRPr lang="en-US" dirty="0"/>
          </a:p>
          <a:p>
            <a:pPr marL="916686" lvl="1" indent="-514350">
              <a:buFont typeface="+mj-lt"/>
              <a:buAutoNum type="arabicPeriod"/>
            </a:pPr>
            <a:endParaRPr lang="en-US" dirty="0"/>
          </a:p>
          <a:p>
            <a:pPr marL="916686" lvl="1" indent="-514350">
              <a:buFont typeface="+mj-lt"/>
              <a:buAutoNum type="arabicPeriod"/>
            </a:pPr>
            <a:endParaRPr lang="en-US" dirty="0"/>
          </a:p>
          <a:p>
            <a:pPr marL="916686" lvl="1" indent="-514350">
              <a:buFont typeface="+mj-lt"/>
              <a:buAutoNum type="arabicPeriod"/>
            </a:pPr>
            <a:endParaRPr lang="en-US" dirty="0"/>
          </a:p>
        </p:txBody>
      </p:sp>
    </p:spTree>
    <p:extLst>
      <p:ext uri="{BB962C8B-B14F-4D97-AF65-F5344CB8AC3E}">
        <p14:creationId xmlns:p14="http://schemas.microsoft.com/office/powerpoint/2010/main" val="100170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5445"/>
            <a:ext cx="8229600" cy="1143000"/>
          </a:xfrm>
        </p:spPr>
        <p:txBody>
          <a:bodyPr/>
          <a:lstStyle/>
          <a:p>
            <a:r>
              <a:rPr lang="en-US" dirty="0"/>
              <a:t>Defining a Style</a:t>
            </a:r>
          </a:p>
        </p:txBody>
      </p:sp>
      <p:sp>
        <p:nvSpPr>
          <p:cNvPr id="3" name="Content Placeholder 2"/>
          <p:cNvSpPr>
            <a:spLocks noGrp="1"/>
          </p:cNvSpPr>
          <p:nvPr>
            <p:ph idx="1"/>
          </p:nvPr>
        </p:nvSpPr>
        <p:spPr>
          <a:xfrm>
            <a:off x="685800" y="1447800"/>
            <a:ext cx="8247888" cy="5257800"/>
          </a:xfrm>
        </p:spPr>
        <p:txBody>
          <a:bodyPr>
            <a:normAutofit/>
          </a:bodyPr>
          <a:lstStyle/>
          <a:p>
            <a:r>
              <a:rPr lang="en-US" dirty="0"/>
              <a:t>CSS style definitions follow the format given below:</a:t>
            </a:r>
          </a:p>
          <a:p>
            <a:pPr marL="402336" lvl="1" indent="0">
              <a:buNone/>
            </a:pPr>
            <a:r>
              <a:rPr lang="en-US" b="1" dirty="0" err="1"/>
              <a:t>selector_expression</a:t>
            </a:r>
            <a:r>
              <a:rPr lang="en-US" b="1" dirty="0"/>
              <a:t> {</a:t>
            </a:r>
          </a:p>
          <a:p>
            <a:pPr marL="402336" lvl="1" indent="0">
              <a:buNone/>
            </a:pPr>
            <a:r>
              <a:rPr lang="en-US" b="1" dirty="0" err="1"/>
              <a:t>element_property</a:t>
            </a:r>
            <a:r>
              <a:rPr lang="en-US" b="1" dirty="0"/>
              <a:t>: </a:t>
            </a:r>
            <a:r>
              <a:rPr lang="en-US" b="1" dirty="0" err="1"/>
              <a:t>property_value</a:t>
            </a:r>
            <a:r>
              <a:rPr lang="en-US" b="1" dirty="0"/>
              <a:t>(s);</a:t>
            </a:r>
          </a:p>
          <a:p>
            <a:pPr marL="402336" lvl="1" indent="0">
              <a:buNone/>
            </a:pPr>
            <a:r>
              <a:rPr lang="en-US" b="1" dirty="0" err="1"/>
              <a:t>element_property</a:t>
            </a:r>
            <a:r>
              <a:rPr lang="en-US" b="1" dirty="0"/>
              <a:t>: </a:t>
            </a:r>
            <a:r>
              <a:rPr lang="en-US" b="1" dirty="0" err="1"/>
              <a:t>property_value</a:t>
            </a:r>
            <a:r>
              <a:rPr lang="en-US" b="1" dirty="0"/>
              <a:t>(s);</a:t>
            </a:r>
          </a:p>
          <a:p>
            <a:pPr marL="402336" lvl="1" indent="0">
              <a:buNone/>
            </a:pPr>
            <a:r>
              <a:rPr lang="en-US" b="1" dirty="0"/>
              <a:t>…</a:t>
            </a:r>
          </a:p>
          <a:p>
            <a:pPr marL="402336" lvl="1" indent="0">
              <a:buNone/>
            </a:pPr>
            <a:r>
              <a:rPr lang="en-US" b="1" dirty="0"/>
              <a:t>}</a:t>
            </a:r>
          </a:p>
          <a:p>
            <a:endParaRPr lang="en-US" dirty="0"/>
          </a:p>
          <a:p>
            <a:endParaRPr lang="en-US" dirty="0"/>
          </a:p>
          <a:p>
            <a:r>
              <a:rPr lang="en-US" dirty="0"/>
              <a:t>The </a:t>
            </a:r>
            <a:r>
              <a:rPr lang="en-US" b="1" i="1" dirty="0" err="1"/>
              <a:t>selector_expression</a:t>
            </a:r>
            <a:r>
              <a:rPr lang="en-US" b="1" i="1" dirty="0"/>
              <a:t> </a:t>
            </a:r>
            <a:r>
              <a:rPr lang="en-US" dirty="0"/>
              <a:t>is an expression that can be used to match specific elements (HTML elements/tags) in the document; the </a:t>
            </a:r>
            <a:r>
              <a:rPr lang="en-US" b="1" i="1" dirty="0" err="1"/>
              <a:t>element_property</a:t>
            </a:r>
            <a:r>
              <a:rPr lang="en-US" b="1" i="1" dirty="0"/>
              <a:t> </a:t>
            </a:r>
            <a:r>
              <a:rPr lang="en-US" dirty="0"/>
              <a:t>specifies which properties of the element the definition will affect, and each property can take a value. The property and value are separated by a colon, and surrounded by curly braces.</a:t>
            </a:r>
            <a:endParaRPr lang="en-US" b="1" dirty="0"/>
          </a:p>
          <a:p>
            <a:pPr lvl="1"/>
            <a:endParaRPr lang="en-US" dirty="0"/>
          </a:p>
        </p:txBody>
      </p:sp>
      <p:pic>
        <p:nvPicPr>
          <p:cNvPr id="4" name="Picture 13" descr="http://www.w3schools.com/css/selec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048000"/>
            <a:ext cx="54229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887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a:xfrm>
            <a:off x="1143000" y="1569720"/>
            <a:ext cx="7790688" cy="5257800"/>
          </a:xfrm>
        </p:spPr>
        <p:txBody>
          <a:bodyPr numCol="2">
            <a:normAutofit/>
          </a:bodyPr>
          <a:lstStyle/>
          <a:p>
            <a:pPr marL="82296" indent="0">
              <a:buNone/>
            </a:pPr>
            <a:r>
              <a:rPr lang="en-US" dirty="0"/>
              <a:t>&lt;html&gt;</a:t>
            </a:r>
          </a:p>
          <a:p>
            <a:pPr marL="82296" indent="0">
              <a:buNone/>
            </a:pPr>
            <a:r>
              <a:rPr lang="en-US" dirty="0"/>
              <a:t>&lt;head&gt;</a:t>
            </a:r>
          </a:p>
          <a:p>
            <a:pPr marL="82296" indent="0">
              <a:buNone/>
            </a:pPr>
            <a:r>
              <a:rPr lang="en-US" b="1" dirty="0">
                <a:solidFill>
                  <a:srgbClr val="FF0000"/>
                </a:solidFill>
              </a:rPr>
              <a:t>&lt;style type="text/</a:t>
            </a:r>
            <a:r>
              <a:rPr lang="en-US" b="1" dirty="0" err="1">
                <a:solidFill>
                  <a:srgbClr val="FF0000"/>
                </a:solidFill>
              </a:rPr>
              <a:t>css</a:t>
            </a:r>
            <a:r>
              <a:rPr lang="en-US" b="1" dirty="0">
                <a:solidFill>
                  <a:srgbClr val="FF0000"/>
                </a:solidFill>
              </a:rPr>
              <a:t>"&gt;</a:t>
            </a:r>
          </a:p>
          <a:p>
            <a:pPr marL="82296" indent="0">
              <a:buNone/>
            </a:pPr>
            <a:r>
              <a:rPr lang="en-US" b="1" dirty="0">
                <a:solidFill>
                  <a:srgbClr val="FF0000"/>
                </a:solidFill>
              </a:rPr>
              <a:t>body</a:t>
            </a:r>
          </a:p>
          <a:p>
            <a:pPr marL="82296" indent="0">
              <a:buNone/>
            </a:pPr>
            <a:r>
              <a:rPr lang="en-US" b="1" dirty="0">
                <a:solidFill>
                  <a:srgbClr val="FF0000"/>
                </a:solidFill>
              </a:rPr>
              <a:t>{</a:t>
            </a:r>
          </a:p>
          <a:p>
            <a:pPr marL="82296" indent="0">
              <a:buNone/>
            </a:pPr>
            <a:r>
              <a:rPr lang="en-US" b="1" dirty="0" err="1">
                <a:solidFill>
                  <a:srgbClr val="FF0000"/>
                </a:solidFill>
              </a:rPr>
              <a:t>background-color:yellow</a:t>
            </a:r>
            <a:r>
              <a:rPr lang="en-US" b="1" dirty="0">
                <a:solidFill>
                  <a:srgbClr val="FF0000"/>
                </a:solidFill>
              </a:rPr>
              <a:t>;</a:t>
            </a:r>
          </a:p>
          <a:p>
            <a:pPr marL="82296" indent="0">
              <a:buNone/>
            </a:pPr>
            <a:r>
              <a:rPr lang="en-US" b="1" dirty="0">
                <a:solidFill>
                  <a:srgbClr val="FF0000"/>
                </a:solidFill>
              </a:rPr>
              <a:t>}</a:t>
            </a:r>
          </a:p>
          <a:p>
            <a:pPr marL="82296" indent="0">
              <a:buNone/>
            </a:pPr>
            <a:r>
              <a:rPr lang="en-US" b="1" dirty="0">
                <a:solidFill>
                  <a:srgbClr val="FF0000"/>
                </a:solidFill>
              </a:rPr>
              <a:t>h1</a:t>
            </a:r>
          </a:p>
          <a:p>
            <a:pPr marL="82296" indent="0">
              <a:buNone/>
            </a:pPr>
            <a:r>
              <a:rPr lang="en-US" b="1" dirty="0">
                <a:solidFill>
                  <a:srgbClr val="FF0000"/>
                </a:solidFill>
              </a:rPr>
              <a:t>{</a:t>
            </a:r>
          </a:p>
          <a:p>
            <a:pPr marL="82296" indent="0">
              <a:buNone/>
            </a:pPr>
            <a:r>
              <a:rPr lang="en-US" b="1" dirty="0">
                <a:solidFill>
                  <a:srgbClr val="FF0000"/>
                </a:solidFill>
              </a:rPr>
              <a:t>background-color:#00ff00;</a:t>
            </a:r>
          </a:p>
          <a:p>
            <a:pPr marL="82296" indent="0">
              <a:buNone/>
            </a:pPr>
            <a:r>
              <a:rPr lang="en-US" b="1" dirty="0">
                <a:solidFill>
                  <a:srgbClr val="FF0000"/>
                </a:solidFill>
              </a:rPr>
              <a:t>}</a:t>
            </a:r>
          </a:p>
          <a:p>
            <a:pPr marL="82296" indent="0">
              <a:buNone/>
            </a:pPr>
            <a:endParaRPr lang="en-US" b="1" dirty="0">
              <a:solidFill>
                <a:srgbClr val="FF0000"/>
              </a:solidFill>
            </a:endParaRPr>
          </a:p>
          <a:p>
            <a:pPr marL="82296" indent="0">
              <a:buNone/>
            </a:pPr>
            <a:endParaRPr lang="en-US" b="1" dirty="0">
              <a:solidFill>
                <a:srgbClr val="FF0000"/>
              </a:solidFill>
            </a:endParaRPr>
          </a:p>
          <a:p>
            <a:pPr marL="82296" indent="0">
              <a:buNone/>
            </a:pPr>
            <a:r>
              <a:rPr lang="en-US" b="1" dirty="0">
                <a:solidFill>
                  <a:srgbClr val="FF0000"/>
                </a:solidFill>
              </a:rPr>
              <a:t>p</a:t>
            </a:r>
          </a:p>
          <a:p>
            <a:pPr marL="82296" indent="0">
              <a:buNone/>
            </a:pPr>
            <a:r>
              <a:rPr lang="en-US" b="1" dirty="0">
                <a:solidFill>
                  <a:srgbClr val="FF0000"/>
                </a:solidFill>
              </a:rPr>
              <a:t>{</a:t>
            </a:r>
          </a:p>
          <a:p>
            <a:pPr marL="82296" indent="0">
              <a:buNone/>
            </a:pPr>
            <a:r>
              <a:rPr lang="en-US" b="1" dirty="0" err="1">
                <a:solidFill>
                  <a:srgbClr val="FF0000"/>
                </a:solidFill>
              </a:rPr>
              <a:t>background-color:rgb</a:t>
            </a:r>
            <a:r>
              <a:rPr lang="en-US" b="1" dirty="0">
                <a:solidFill>
                  <a:srgbClr val="FF0000"/>
                </a:solidFill>
              </a:rPr>
              <a:t>(255,0,255);</a:t>
            </a:r>
          </a:p>
          <a:p>
            <a:pPr marL="82296" indent="0">
              <a:buNone/>
            </a:pPr>
            <a:r>
              <a:rPr lang="en-US" b="1" dirty="0">
                <a:solidFill>
                  <a:srgbClr val="FF0000"/>
                </a:solidFill>
              </a:rPr>
              <a:t>}</a:t>
            </a:r>
          </a:p>
          <a:p>
            <a:pPr marL="82296" indent="0">
              <a:buNone/>
            </a:pPr>
            <a:r>
              <a:rPr lang="en-US" b="1" dirty="0">
                <a:solidFill>
                  <a:srgbClr val="FF0000"/>
                </a:solidFill>
              </a:rPr>
              <a:t>&lt;/style&gt;</a:t>
            </a:r>
          </a:p>
          <a:p>
            <a:pPr marL="82296" indent="0">
              <a:buNone/>
            </a:pPr>
            <a:r>
              <a:rPr lang="en-US" dirty="0"/>
              <a:t>&lt;/head&gt;</a:t>
            </a:r>
          </a:p>
          <a:p>
            <a:pPr marL="82296" indent="0">
              <a:buNone/>
            </a:pPr>
            <a:endParaRPr lang="en-US" dirty="0"/>
          </a:p>
          <a:p>
            <a:pPr marL="82296" indent="0">
              <a:buNone/>
            </a:pPr>
            <a:r>
              <a:rPr lang="en-US" dirty="0"/>
              <a:t>&lt;body&gt;</a:t>
            </a:r>
          </a:p>
          <a:p>
            <a:pPr marL="82296" indent="0">
              <a:buNone/>
            </a:pPr>
            <a:r>
              <a:rPr lang="en-US" dirty="0"/>
              <a:t>&lt;h1&gt;This is heading 1&lt;/h1&gt;</a:t>
            </a:r>
          </a:p>
          <a:p>
            <a:pPr marL="82296" indent="0">
              <a:buNone/>
            </a:pPr>
            <a:r>
              <a:rPr lang="en-US" dirty="0"/>
              <a:t>&lt;p&gt;This is a paragraph.&lt;/p&gt;</a:t>
            </a:r>
          </a:p>
          <a:p>
            <a:pPr marL="82296" indent="0">
              <a:buNone/>
            </a:pPr>
            <a:r>
              <a:rPr lang="en-US" dirty="0"/>
              <a:t>&lt;/body&gt;</a:t>
            </a:r>
          </a:p>
          <a:p>
            <a:pPr marL="82296" indent="0">
              <a:buNone/>
            </a:pPr>
            <a:r>
              <a:rPr lang="en-US" dirty="0"/>
              <a:t>&lt;/html&gt;</a:t>
            </a:r>
          </a:p>
        </p:txBody>
      </p:sp>
    </p:spTree>
    <p:extLst>
      <p:ext uri="{BB962C8B-B14F-4D97-AF65-F5344CB8AC3E}">
        <p14:creationId xmlns:p14="http://schemas.microsoft.com/office/powerpoint/2010/main" val="365361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-view</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0"/>
            <a:ext cx="40195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972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98080" cy="1143000"/>
          </a:xfrm>
        </p:spPr>
        <p:txBody>
          <a:bodyPr/>
          <a:lstStyle/>
          <a:p>
            <a:r>
              <a:rPr lang="en-US" dirty="0"/>
              <a:t>Property Values and Units</a:t>
            </a:r>
          </a:p>
        </p:txBody>
      </p:sp>
      <p:sp>
        <p:nvSpPr>
          <p:cNvPr id="3" name="Content Placeholder 2"/>
          <p:cNvSpPr>
            <a:spLocks noGrp="1"/>
          </p:cNvSpPr>
          <p:nvPr>
            <p:ph idx="1"/>
          </p:nvPr>
        </p:nvSpPr>
        <p:spPr>
          <a:xfrm>
            <a:off x="1066800" y="1447800"/>
            <a:ext cx="7866888" cy="5410200"/>
          </a:xfrm>
        </p:spPr>
        <p:txBody>
          <a:bodyPr>
            <a:normAutofit/>
          </a:bodyPr>
          <a:lstStyle/>
          <a:p>
            <a:pPr marL="82296" indent="0">
              <a:buNone/>
            </a:pPr>
            <a:r>
              <a:rPr lang="en-US" dirty="0"/>
              <a:t>CSS supports the following metrics for property values :</a:t>
            </a:r>
          </a:p>
          <a:p>
            <a:r>
              <a:rPr lang="en-US" dirty="0"/>
              <a:t> CSS keywords and other properties, such as thin, thick, transparent, ridge, and etc.</a:t>
            </a:r>
          </a:p>
          <a:p>
            <a:r>
              <a:rPr lang="en-US" dirty="0"/>
              <a:t>Real-world measures</a:t>
            </a:r>
          </a:p>
          <a:p>
            <a:pPr lvl="1"/>
            <a:r>
              <a:rPr lang="en-US" dirty="0"/>
              <a:t>Inches (in)</a:t>
            </a:r>
          </a:p>
          <a:p>
            <a:pPr lvl="1"/>
            <a:r>
              <a:rPr lang="en-US" dirty="0"/>
              <a:t>Centimeters (cm)</a:t>
            </a:r>
          </a:p>
          <a:p>
            <a:pPr lvl="1"/>
            <a:r>
              <a:rPr lang="en-US" dirty="0"/>
              <a:t>Millimeters (mm)</a:t>
            </a:r>
          </a:p>
          <a:p>
            <a:pPr lvl="1"/>
            <a:r>
              <a:rPr lang="en-US" dirty="0"/>
              <a:t>Points (</a:t>
            </a:r>
            <a:r>
              <a:rPr lang="en-US" dirty="0" err="1"/>
              <a:t>pt</a:t>
            </a:r>
            <a:r>
              <a:rPr lang="en-US" dirty="0"/>
              <a:t>) – The points used by CSS2 are equal to 1/72 of an inch</a:t>
            </a:r>
          </a:p>
          <a:p>
            <a:pPr lvl="1"/>
            <a:r>
              <a:rPr lang="en-US" dirty="0"/>
              <a:t>Picas (pc) – 1 pica is equal to 12 points</a:t>
            </a:r>
          </a:p>
          <a:p>
            <a:r>
              <a:rPr lang="en-US" dirty="0"/>
              <a:t>Screen measures in pixels (</a:t>
            </a:r>
            <a:r>
              <a:rPr lang="en-US" dirty="0" err="1"/>
              <a:t>px</a:t>
            </a:r>
            <a:r>
              <a:rPr lang="en-US" dirty="0"/>
              <a:t>)</a:t>
            </a:r>
          </a:p>
          <a:p>
            <a:r>
              <a:rPr lang="en-US" dirty="0"/>
              <a:t> Relational to font size (font size (</a:t>
            </a:r>
            <a:r>
              <a:rPr lang="en-US" dirty="0" err="1"/>
              <a:t>em</a:t>
            </a:r>
            <a:r>
              <a:rPr lang="en-US" dirty="0"/>
              <a:t>) or x-height size (ex))</a:t>
            </a:r>
          </a:p>
          <a:p>
            <a:r>
              <a:rPr lang="en-US" dirty="0"/>
              <a:t>Percentages (%)</a:t>
            </a:r>
          </a:p>
          <a:p>
            <a:r>
              <a:rPr lang="en-US" dirty="0"/>
              <a:t>Color codes (#</a:t>
            </a:r>
            <a:r>
              <a:rPr lang="en-US" dirty="0" err="1"/>
              <a:t>rrggbb</a:t>
            </a:r>
            <a:r>
              <a:rPr lang="en-US" dirty="0"/>
              <a:t> or </a:t>
            </a:r>
            <a:r>
              <a:rPr lang="en-US" dirty="0" err="1"/>
              <a:t>rgb</a:t>
            </a:r>
            <a:r>
              <a:rPr lang="en-US" dirty="0"/>
              <a:t>(</a:t>
            </a:r>
            <a:r>
              <a:rPr lang="en-US" dirty="0" err="1"/>
              <a:t>r,g,b</a:t>
            </a:r>
            <a:r>
              <a:rPr lang="en-US" dirty="0"/>
              <a:t>) )</a:t>
            </a:r>
          </a:p>
        </p:txBody>
      </p:sp>
    </p:spTree>
    <p:extLst>
      <p:ext uri="{BB962C8B-B14F-4D97-AF65-F5344CB8AC3E}">
        <p14:creationId xmlns:p14="http://schemas.microsoft.com/office/powerpoint/2010/main" val="210582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Values and Units</a:t>
            </a:r>
          </a:p>
        </p:txBody>
      </p:sp>
      <p:sp>
        <p:nvSpPr>
          <p:cNvPr id="3" name="Content Placeholder 2"/>
          <p:cNvSpPr>
            <a:spLocks noGrp="1"/>
          </p:cNvSpPr>
          <p:nvPr>
            <p:ph idx="1"/>
          </p:nvPr>
        </p:nvSpPr>
        <p:spPr/>
        <p:txBody>
          <a:bodyPr>
            <a:normAutofit/>
          </a:bodyPr>
          <a:lstStyle/>
          <a:p>
            <a:r>
              <a:rPr lang="en-US" dirty="0"/>
              <a:t>Angles</a:t>
            </a:r>
          </a:p>
          <a:p>
            <a:pPr lvl="1"/>
            <a:r>
              <a:rPr lang="en-US" dirty="0"/>
              <a:t>Degrees (</a:t>
            </a:r>
            <a:r>
              <a:rPr lang="en-US" dirty="0" err="1"/>
              <a:t>deg</a:t>
            </a:r>
            <a:r>
              <a:rPr lang="en-US" dirty="0"/>
              <a:t>)</a:t>
            </a:r>
          </a:p>
          <a:p>
            <a:pPr lvl="1"/>
            <a:r>
              <a:rPr lang="en-US" dirty="0"/>
              <a:t>Radians (rad)</a:t>
            </a:r>
          </a:p>
          <a:p>
            <a:r>
              <a:rPr lang="en-US" dirty="0"/>
              <a:t>Time values (seconds (s) and milliseconds (</a:t>
            </a:r>
            <a:r>
              <a:rPr lang="en-US" dirty="0" err="1"/>
              <a:t>ms</a:t>
            </a:r>
            <a:r>
              <a:rPr lang="en-US" dirty="0"/>
              <a:t>)) – Used with aural style sheets</a:t>
            </a:r>
          </a:p>
          <a:p>
            <a:r>
              <a:rPr lang="en-US" dirty="0"/>
              <a:t>Frequencies (hertz (Hz) and kilohertz (kHz)) 	– Used with aural style sheets</a:t>
            </a:r>
          </a:p>
        </p:txBody>
      </p:sp>
    </p:spTree>
    <p:extLst>
      <p:ext uri="{BB962C8B-B14F-4D97-AF65-F5344CB8AC3E}">
        <p14:creationId xmlns:p14="http://schemas.microsoft.com/office/powerpoint/2010/main" val="17576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sp>
        <p:nvSpPr>
          <p:cNvPr id="3" name="Content Placeholder 2"/>
          <p:cNvSpPr>
            <a:spLocks noGrp="1"/>
          </p:cNvSpPr>
          <p:nvPr>
            <p:ph idx="1"/>
          </p:nvPr>
        </p:nvSpPr>
        <p:spPr/>
        <p:txBody>
          <a:bodyPr>
            <a:normAutofit/>
          </a:bodyPr>
          <a:lstStyle/>
          <a:p>
            <a:r>
              <a:rPr lang="en-US" dirty="0"/>
              <a:t>Selectors are essentially patterns that enable a user agent to identify what elements get what styles.</a:t>
            </a:r>
          </a:p>
          <a:p>
            <a:pPr marL="356616" lvl="1" indent="0">
              <a:buNone/>
            </a:pPr>
            <a:r>
              <a:rPr lang="en-US" dirty="0"/>
              <a:t>– E.g. “If it is a paragraph tag, give it this style”:</a:t>
            </a:r>
          </a:p>
          <a:p>
            <a:pPr marL="356616" lvl="1" indent="0">
              <a:buNone/>
            </a:pPr>
            <a:r>
              <a:rPr lang="en-US" b="1" dirty="0"/>
              <a:t>   p { text-indent: 2em</a:t>
            </a:r>
            <a:r>
              <a:rPr lang="en-US" b="1"/>
              <a:t>; }</a:t>
            </a:r>
            <a:endParaRPr lang="en-US"/>
          </a:p>
          <a:p>
            <a:r>
              <a:rPr lang="en-US" dirty="0"/>
              <a:t>The ways of matching:</a:t>
            </a:r>
          </a:p>
          <a:p>
            <a:pPr lvl="1"/>
            <a:r>
              <a:rPr lang="en-US" dirty="0"/>
              <a:t>Matching elements by name</a:t>
            </a:r>
          </a:p>
          <a:p>
            <a:pPr lvl="1"/>
            <a:r>
              <a:rPr lang="en-US" dirty="0"/>
              <a:t>Matching using the universal selector</a:t>
            </a:r>
          </a:p>
          <a:p>
            <a:pPr lvl="1"/>
            <a:r>
              <a:rPr lang="en-US" dirty="0"/>
              <a:t>Matching elements by class</a:t>
            </a:r>
          </a:p>
          <a:p>
            <a:pPr lvl="1"/>
            <a:r>
              <a:rPr lang="en-US" dirty="0"/>
              <a:t>Matching elements by identifier</a:t>
            </a:r>
          </a:p>
          <a:p>
            <a:pPr lvl="1"/>
            <a:r>
              <a:rPr lang="en-US" dirty="0"/>
              <a:t>Matching elements by specific attributes</a:t>
            </a:r>
          </a:p>
        </p:txBody>
      </p:sp>
    </p:spTree>
    <p:extLst>
      <p:ext uri="{BB962C8B-B14F-4D97-AF65-F5344CB8AC3E}">
        <p14:creationId xmlns:p14="http://schemas.microsoft.com/office/powerpoint/2010/main" val="1151636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Elements by Name</a:t>
            </a:r>
          </a:p>
        </p:txBody>
      </p:sp>
      <p:sp>
        <p:nvSpPr>
          <p:cNvPr id="3" name="Content Placeholder 2"/>
          <p:cNvSpPr>
            <a:spLocks noGrp="1"/>
          </p:cNvSpPr>
          <p:nvPr>
            <p:ph idx="1"/>
          </p:nvPr>
        </p:nvSpPr>
        <p:spPr/>
        <p:txBody>
          <a:bodyPr>
            <a:normAutofit/>
          </a:bodyPr>
          <a:lstStyle/>
          <a:p>
            <a:r>
              <a:rPr lang="en-US" dirty="0"/>
              <a:t>Example:</a:t>
            </a:r>
          </a:p>
          <a:p>
            <a:r>
              <a:rPr lang="en-US" b="1" dirty="0"/>
              <a:t>h1 { color: green; }</a:t>
            </a:r>
          </a:p>
          <a:p>
            <a:pPr lvl="1"/>
            <a:r>
              <a:rPr lang="en-US" dirty="0"/>
              <a:t> Causes all occurrences of the selector tags (h1) to be formatted with the property/value section of the definition (color: green)</a:t>
            </a:r>
          </a:p>
          <a:p>
            <a:r>
              <a:rPr lang="en-US" dirty="0"/>
              <a:t> Multiple selectors</a:t>
            </a:r>
          </a:p>
          <a:p>
            <a:pPr lvl="1"/>
            <a:r>
              <a:rPr lang="en-US" dirty="0"/>
              <a:t> Example</a:t>
            </a:r>
          </a:p>
          <a:p>
            <a:pPr lvl="1"/>
            <a:r>
              <a:rPr lang="pt-BR" b="1" dirty="0"/>
              <a:t>h1, h2, h3, h4 { color: green; }</a:t>
            </a:r>
            <a:endParaRPr lang="en-US" dirty="0"/>
          </a:p>
        </p:txBody>
      </p:sp>
    </p:spTree>
    <p:extLst>
      <p:ext uri="{BB962C8B-B14F-4D97-AF65-F5344CB8AC3E}">
        <p14:creationId xmlns:p14="http://schemas.microsoft.com/office/powerpoint/2010/main" val="1615108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Matching Using the Universal</a:t>
            </a:r>
            <a:br>
              <a:rPr lang="en-US" dirty="0"/>
            </a:br>
            <a:r>
              <a:rPr lang="en-US" dirty="0"/>
              <a:t>Selector</a:t>
            </a:r>
          </a:p>
        </p:txBody>
      </p:sp>
      <p:sp>
        <p:nvSpPr>
          <p:cNvPr id="3" name="Content Placeholder 2"/>
          <p:cNvSpPr>
            <a:spLocks noGrp="1"/>
          </p:cNvSpPr>
          <p:nvPr>
            <p:ph idx="1"/>
          </p:nvPr>
        </p:nvSpPr>
        <p:spPr/>
        <p:txBody>
          <a:bodyPr>
            <a:normAutofit/>
          </a:bodyPr>
          <a:lstStyle/>
          <a:p>
            <a:r>
              <a:rPr lang="en-US" dirty="0"/>
              <a:t>The universal selector (*) can be used to match any element in the document. </a:t>
            </a:r>
          </a:p>
          <a:p>
            <a:r>
              <a:rPr lang="en-US" dirty="0"/>
              <a:t>E.g.</a:t>
            </a:r>
          </a:p>
          <a:p>
            <a:pPr lvl="1"/>
            <a:r>
              <a:rPr lang="en-US" dirty="0"/>
              <a:t>Match every tag and apply the color red:  </a:t>
            </a:r>
          </a:p>
          <a:p>
            <a:pPr marL="402336" lvl="1" indent="0">
              <a:buNone/>
            </a:pPr>
            <a:r>
              <a:rPr lang="en-US" dirty="0"/>
              <a:t>	 </a:t>
            </a:r>
            <a:r>
              <a:rPr lang="en-US" b="1" dirty="0"/>
              <a:t>* { color: red; }</a:t>
            </a:r>
          </a:p>
          <a:p>
            <a:pPr lvl="1"/>
            <a:r>
              <a:rPr lang="en-US" dirty="0"/>
              <a:t>Match any </a:t>
            </a:r>
            <a:r>
              <a:rPr lang="en-US" b="1" dirty="0"/>
              <a:t>&lt;</a:t>
            </a:r>
            <a:r>
              <a:rPr lang="en-US" b="1" dirty="0" err="1"/>
              <a:t>ol</a:t>
            </a:r>
            <a:r>
              <a:rPr lang="en-US" b="1" dirty="0"/>
              <a:t>&gt; </a:t>
            </a:r>
            <a:r>
              <a:rPr lang="en-US" dirty="0"/>
              <a:t>tag that is a descendant of a </a:t>
            </a:r>
            <a:r>
              <a:rPr lang="en-US" b="1" dirty="0"/>
              <a:t>&lt;td&gt; </a:t>
            </a:r>
            <a:r>
              <a:rPr lang="en-US" dirty="0"/>
              <a:t>tag, which is a descendant of a </a:t>
            </a:r>
            <a:r>
              <a:rPr lang="en-US" b="1" dirty="0"/>
              <a:t>&lt;</a:t>
            </a:r>
            <a:r>
              <a:rPr lang="en-US" b="1" dirty="0" err="1"/>
              <a:t>tr</a:t>
            </a:r>
            <a:r>
              <a:rPr lang="en-US" b="1" dirty="0"/>
              <a:t>&gt; </a:t>
            </a:r>
            <a:r>
              <a:rPr lang="en-US" dirty="0"/>
              <a:t>tag: </a:t>
            </a:r>
            <a:r>
              <a:rPr lang="es-ES" b="1" dirty="0" err="1"/>
              <a:t>tr</a:t>
            </a:r>
            <a:r>
              <a:rPr lang="es-ES" b="1" dirty="0"/>
              <a:t> </a:t>
            </a:r>
            <a:r>
              <a:rPr lang="es-ES" b="1" dirty="0" err="1"/>
              <a:t>td</a:t>
            </a:r>
            <a:r>
              <a:rPr lang="es-ES" b="1" dirty="0"/>
              <a:t> </a:t>
            </a:r>
            <a:r>
              <a:rPr lang="es-ES" b="1" dirty="0" err="1"/>
              <a:t>ol</a:t>
            </a:r>
            <a:r>
              <a:rPr lang="es-ES" b="1" dirty="0"/>
              <a:t> { color: red; }</a:t>
            </a:r>
            <a:endParaRPr lang="en-US" dirty="0"/>
          </a:p>
        </p:txBody>
      </p:sp>
    </p:spTree>
    <p:extLst>
      <p:ext uri="{BB962C8B-B14F-4D97-AF65-F5344CB8AC3E}">
        <p14:creationId xmlns:p14="http://schemas.microsoft.com/office/powerpoint/2010/main" val="222923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Elements by Class</a:t>
            </a:r>
          </a:p>
        </p:txBody>
      </p:sp>
      <p:sp>
        <p:nvSpPr>
          <p:cNvPr id="3" name="Content Placeholder 2"/>
          <p:cNvSpPr>
            <a:spLocks noGrp="1"/>
          </p:cNvSpPr>
          <p:nvPr>
            <p:ph idx="1"/>
          </p:nvPr>
        </p:nvSpPr>
        <p:spPr>
          <a:xfrm>
            <a:off x="990600" y="1447800"/>
            <a:ext cx="8153400" cy="4800600"/>
          </a:xfrm>
        </p:spPr>
        <p:txBody>
          <a:bodyPr>
            <a:normAutofit/>
          </a:bodyPr>
          <a:lstStyle/>
          <a:p>
            <a:r>
              <a:rPr lang="en-US" dirty="0"/>
              <a:t>With the class selector you can define different styles for the same type of HTML element.</a:t>
            </a:r>
          </a:p>
          <a:p>
            <a:r>
              <a:rPr lang="en-US" dirty="0"/>
              <a:t>Say that you would like to have two types of paragraphs in your document: one right-aligned paragraph, and one center-aligned paragraph. Here is how you can do it with styles:</a:t>
            </a:r>
          </a:p>
          <a:p>
            <a:pPr lvl="1"/>
            <a:r>
              <a:rPr lang="en-US" b="1" dirty="0" err="1"/>
              <a:t>p.right</a:t>
            </a:r>
            <a:r>
              <a:rPr lang="en-US" b="1" dirty="0"/>
              <a:t> {text-align: right}</a:t>
            </a:r>
          </a:p>
          <a:p>
            <a:pPr lvl="1"/>
            <a:r>
              <a:rPr lang="en-US" b="1" dirty="0" err="1"/>
              <a:t>p.center</a:t>
            </a:r>
            <a:r>
              <a:rPr lang="en-US" b="1" dirty="0"/>
              <a:t> {text-align: center}</a:t>
            </a:r>
          </a:p>
          <a:p>
            <a:r>
              <a:rPr lang="en-US" dirty="0"/>
              <a:t>You have to use the class attribute in your HTML document:</a:t>
            </a:r>
          </a:p>
          <a:p>
            <a:pPr marL="82296" indent="0">
              <a:buNone/>
            </a:pPr>
            <a:r>
              <a:rPr lang="en-US" b="1" dirty="0"/>
              <a:t>&lt;p class="right"&gt;This paragraph will be </a:t>
            </a:r>
            <a:r>
              <a:rPr lang="en-US" b="1" dirty="0" err="1"/>
              <a:t>rightaligned</a:t>
            </a:r>
            <a:r>
              <a:rPr lang="en-US" b="1" dirty="0"/>
              <a:t>.&lt;/p&gt;</a:t>
            </a:r>
          </a:p>
          <a:p>
            <a:pPr marL="82296" indent="0">
              <a:buNone/>
            </a:pPr>
            <a:r>
              <a:rPr lang="en-US" b="1" dirty="0"/>
              <a:t>&lt;p class="center"&gt;This paragraph will be </a:t>
            </a:r>
            <a:r>
              <a:rPr lang="en-US" b="1" dirty="0" err="1"/>
              <a:t>centeraligned</a:t>
            </a:r>
            <a:r>
              <a:rPr lang="en-US" b="1" dirty="0"/>
              <a:t>.&lt;/p&gt;</a:t>
            </a:r>
            <a:endParaRPr lang="en-US" dirty="0"/>
          </a:p>
        </p:txBody>
      </p:sp>
    </p:spTree>
    <p:extLst>
      <p:ext uri="{BB962C8B-B14F-4D97-AF65-F5344CB8AC3E}">
        <p14:creationId xmlns:p14="http://schemas.microsoft.com/office/powerpoint/2010/main" val="35729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 Objectives</a:t>
            </a:r>
          </a:p>
        </p:txBody>
      </p:sp>
      <p:sp>
        <p:nvSpPr>
          <p:cNvPr id="3" name="Content Placeholder 2"/>
          <p:cNvSpPr>
            <a:spLocks noGrp="1"/>
          </p:cNvSpPr>
          <p:nvPr>
            <p:ph idx="1"/>
          </p:nvPr>
        </p:nvSpPr>
        <p:spPr>
          <a:xfrm>
            <a:off x="1295400" y="1447800"/>
            <a:ext cx="7638288" cy="4800600"/>
          </a:xfrm>
        </p:spPr>
        <p:txBody>
          <a:bodyPr>
            <a:normAutofit/>
          </a:bodyPr>
          <a:lstStyle/>
          <a:p>
            <a:r>
              <a:rPr lang="en-US" dirty="0"/>
              <a:t>To build student awareness of style sheet mechanism available to web programmers seeking to develop  and interactive web sites. </a:t>
            </a:r>
          </a:p>
          <a:p>
            <a:r>
              <a:rPr lang="en-US" dirty="0"/>
              <a:t>At the same time students will develop practical expertise in CSS providing them with a solid foundation from which to develop a mastery of web programming techniques</a:t>
            </a:r>
          </a:p>
        </p:txBody>
      </p:sp>
    </p:spTree>
    <p:extLst>
      <p:ext uri="{BB962C8B-B14F-4D97-AF65-F5344CB8AC3E}">
        <p14:creationId xmlns:p14="http://schemas.microsoft.com/office/powerpoint/2010/main" val="27668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Elements by Class</a:t>
            </a:r>
          </a:p>
        </p:txBody>
      </p:sp>
      <p:sp>
        <p:nvSpPr>
          <p:cNvPr id="3" name="Content Placeholder 2"/>
          <p:cNvSpPr>
            <a:spLocks noGrp="1"/>
          </p:cNvSpPr>
          <p:nvPr>
            <p:ph idx="1"/>
          </p:nvPr>
        </p:nvSpPr>
        <p:spPr>
          <a:xfrm>
            <a:off x="1066800" y="1447800"/>
            <a:ext cx="7866888" cy="5410200"/>
          </a:xfrm>
        </p:spPr>
        <p:txBody>
          <a:bodyPr>
            <a:normAutofit/>
          </a:bodyPr>
          <a:lstStyle/>
          <a:p>
            <a:r>
              <a:rPr lang="en-US" dirty="0"/>
              <a:t>To apply more than one class per given element, the syntax is:</a:t>
            </a:r>
          </a:p>
          <a:p>
            <a:pPr marL="82296" indent="0">
              <a:buNone/>
            </a:pPr>
            <a:r>
              <a:rPr lang="en-US" b="1" dirty="0"/>
              <a:t> &lt;p class="center bold"&gt; This is a paragraph. &lt;/p&gt;</a:t>
            </a:r>
          </a:p>
          <a:p>
            <a:pPr marL="82296" indent="0">
              <a:buNone/>
            </a:pPr>
            <a:r>
              <a:rPr lang="en-US" dirty="0"/>
              <a:t>	The paragraph above will be styled by the class "center" AND the class "bold".</a:t>
            </a:r>
          </a:p>
          <a:p>
            <a:r>
              <a:rPr lang="en-US" dirty="0"/>
              <a:t>You can also omit the tag name in the selector to define a style that will be used by all HTML elements that have a certain class. In the example below, all HTML elements with class="center" will be center-aligned:</a:t>
            </a:r>
          </a:p>
          <a:p>
            <a:pPr marL="82296" indent="0">
              <a:buNone/>
            </a:pPr>
            <a:r>
              <a:rPr lang="en-US" b="1" dirty="0"/>
              <a:t>	.center {text-align: center}</a:t>
            </a:r>
          </a:p>
          <a:p>
            <a:pPr marL="82296" indent="0">
              <a:buNone/>
            </a:pPr>
            <a:endParaRPr lang="en-US" b="1" dirty="0"/>
          </a:p>
          <a:p>
            <a:pPr marL="82296" indent="0">
              <a:buNone/>
            </a:pPr>
            <a:r>
              <a:rPr lang="en-US" b="1" dirty="0"/>
              <a:t>&lt;h1 class="center"&gt;This heading will be center-aligned. &lt;/h1&gt;</a:t>
            </a:r>
          </a:p>
          <a:p>
            <a:pPr marL="82296" indent="0">
              <a:buNone/>
            </a:pPr>
            <a:r>
              <a:rPr lang="en-US" b="1" dirty="0"/>
              <a:t>&lt;p class="center"&gt;This paragraph will be </a:t>
            </a:r>
            <a:r>
              <a:rPr lang="en-US" b="1" dirty="0" err="1"/>
              <a:t>centeraligned</a:t>
            </a:r>
            <a:r>
              <a:rPr lang="en-US" b="1" dirty="0"/>
              <a:t>.&lt;/</a:t>
            </a:r>
          </a:p>
          <a:p>
            <a:pPr marL="82296" indent="0">
              <a:buNone/>
            </a:pPr>
            <a:r>
              <a:rPr lang="en-US" b="1" dirty="0"/>
              <a:t>p&gt;</a:t>
            </a:r>
            <a:endParaRPr lang="en-US" dirty="0"/>
          </a:p>
        </p:txBody>
      </p:sp>
    </p:spTree>
    <p:extLst>
      <p:ext uri="{BB962C8B-B14F-4D97-AF65-F5344CB8AC3E}">
        <p14:creationId xmlns:p14="http://schemas.microsoft.com/office/powerpoint/2010/main" val="12941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Elements by Identifier</a:t>
            </a:r>
          </a:p>
        </p:txBody>
      </p:sp>
      <p:sp>
        <p:nvSpPr>
          <p:cNvPr id="3" name="Content Placeholder 2"/>
          <p:cNvSpPr>
            <a:spLocks noGrp="1"/>
          </p:cNvSpPr>
          <p:nvPr>
            <p:ph idx="1"/>
          </p:nvPr>
        </p:nvSpPr>
        <p:spPr>
          <a:xfrm>
            <a:off x="457200" y="1905000"/>
            <a:ext cx="8382000" cy="4221163"/>
          </a:xfrm>
        </p:spPr>
        <p:txBody>
          <a:bodyPr>
            <a:normAutofit/>
          </a:bodyPr>
          <a:lstStyle/>
          <a:p>
            <a:r>
              <a:rPr lang="en-US" dirty="0"/>
              <a:t>You can also match element identifiers (the id attribute).To match identifiers, you use the pound sign (#) in the selector as a prefix for the id. E.g.</a:t>
            </a:r>
          </a:p>
          <a:p>
            <a:pPr marL="82296" indent="0">
              <a:buNone/>
            </a:pPr>
            <a:r>
              <a:rPr lang="en-US" b="1" dirty="0"/>
              <a:t>  #comment {background-color: green}</a:t>
            </a:r>
          </a:p>
          <a:p>
            <a:pPr marL="82296" indent="0">
              <a:buNone/>
            </a:pPr>
            <a:r>
              <a:rPr lang="en-US" b="1" dirty="0"/>
              <a:t>  …</a:t>
            </a:r>
          </a:p>
          <a:p>
            <a:pPr marL="82296" indent="0">
              <a:buNone/>
            </a:pPr>
            <a:r>
              <a:rPr lang="en-US" b="1" dirty="0"/>
              <a:t> &lt;p id=“comment”&gt;This paragraph is a  comment.&lt;/p&gt;</a:t>
            </a:r>
            <a:endParaRPr lang="en-US" dirty="0"/>
          </a:p>
        </p:txBody>
      </p:sp>
    </p:spTree>
    <p:extLst>
      <p:ext uri="{BB962C8B-B14F-4D97-AF65-F5344CB8AC3E}">
        <p14:creationId xmlns:p14="http://schemas.microsoft.com/office/powerpoint/2010/main" val="3516836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t>Example</a:t>
            </a:r>
          </a:p>
        </p:txBody>
      </p:sp>
      <p:sp>
        <p:nvSpPr>
          <p:cNvPr id="3" name="Content Placeholder 2"/>
          <p:cNvSpPr>
            <a:spLocks noGrp="1"/>
          </p:cNvSpPr>
          <p:nvPr>
            <p:ph idx="1"/>
          </p:nvPr>
        </p:nvSpPr>
        <p:spPr>
          <a:xfrm>
            <a:off x="457200" y="838200"/>
            <a:ext cx="8534400" cy="5334000"/>
          </a:xfrm>
        </p:spPr>
        <p:txBody>
          <a:bodyPr numCol="2">
            <a:noAutofit/>
          </a:bodyPr>
          <a:lstStyle/>
          <a:p>
            <a:pPr marL="0" indent="0">
              <a:buNone/>
            </a:pPr>
            <a:r>
              <a:rPr lang="en-US" sz="1600" dirty="0"/>
              <a:t>&lt;html&gt;</a:t>
            </a:r>
          </a:p>
          <a:p>
            <a:pPr marL="0" indent="0">
              <a:buNone/>
            </a:pPr>
            <a:r>
              <a:rPr lang="en-US" sz="1600" dirty="0"/>
              <a:t>&lt;head&gt;</a:t>
            </a:r>
          </a:p>
          <a:p>
            <a:pPr marL="0" indent="0">
              <a:buNone/>
            </a:pPr>
            <a:r>
              <a:rPr lang="en-US" sz="1600" dirty="0"/>
              <a:t>&lt;style type="text/</a:t>
            </a:r>
            <a:r>
              <a:rPr lang="en-US" sz="1600" dirty="0" err="1"/>
              <a:t>css</a:t>
            </a:r>
            <a:r>
              <a:rPr lang="en-US" sz="1600" dirty="0"/>
              <a:t>"&gt;</a:t>
            </a:r>
          </a:p>
          <a:p>
            <a:pPr marL="0" indent="0">
              <a:buNone/>
            </a:pPr>
            <a:r>
              <a:rPr lang="en-US" sz="1600" dirty="0"/>
              <a:t>p{</a:t>
            </a:r>
          </a:p>
          <a:p>
            <a:pPr marL="0" indent="0">
              <a:buNone/>
            </a:pPr>
            <a:r>
              <a:rPr lang="en-US" sz="1600" dirty="0" err="1"/>
              <a:t>color:blue</a:t>
            </a:r>
            <a:r>
              <a:rPr lang="en-US" sz="1600" dirty="0"/>
              <a:t>;</a:t>
            </a:r>
          </a:p>
          <a:p>
            <a:pPr marL="0" indent="0">
              <a:buNone/>
            </a:pPr>
            <a:r>
              <a:rPr lang="en-US" sz="1600" dirty="0" err="1"/>
              <a:t>text-align:center</a:t>
            </a:r>
            <a:r>
              <a:rPr lang="en-US" sz="1600" dirty="0"/>
              <a:t>;</a:t>
            </a:r>
          </a:p>
          <a:p>
            <a:pPr marL="0" indent="0">
              <a:buNone/>
            </a:pPr>
            <a:r>
              <a:rPr lang="en-US" sz="1600" dirty="0"/>
              <a:t>}</a:t>
            </a:r>
          </a:p>
          <a:p>
            <a:pPr marL="0" indent="0">
              <a:buNone/>
            </a:pPr>
            <a:r>
              <a:rPr lang="en-US" sz="1600" dirty="0"/>
              <a:t>#para1</a:t>
            </a:r>
          </a:p>
          <a:p>
            <a:pPr marL="0" indent="0">
              <a:buNone/>
            </a:pPr>
            <a:r>
              <a:rPr lang="en-US" sz="1600" dirty="0"/>
              <a:t>{</a:t>
            </a:r>
          </a:p>
          <a:p>
            <a:pPr marL="0" indent="0">
              <a:buNone/>
            </a:pPr>
            <a:r>
              <a:rPr lang="en-US" sz="1600" dirty="0" err="1"/>
              <a:t>text-align:left</a:t>
            </a:r>
            <a:r>
              <a:rPr lang="en-US" sz="1600" dirty="0"/>
              <a:t>;</a:t>
            </a:r>
          </a:p>
          <a:p>
            <a:pPr marL="0" indent="0">
              <a:buNone/>
            </a:pPr>
            <a:r>
              <a:rPr lang="en-US" sz="1600" dirty="0" err="1"/>
              <a:t>color:green</a:t>
            </a:r>
            <a:r>
              <a:rPr lang="en-US" sz="1600" dirty="0"/>
              <a:t>;</a:t>
            </a:r>
          </a:p>
          <a:p>
            <a:pPr marL="0" indent="0">
              <a:buNone/>
            </a:pPr>
            <a:r>
              <a:rPr lang="en-US" sz="1600" dirty="0"/>
              <a:t>}</a:t>
            </a:r>
          </a:p>
          <a:p>
            <a:pPr marL="0" indent="0">
              <a:buNone/>
            </a:pPr>
            <a:endParaRPr lang="en-US" sz="1600" dirty="0"/>
          </a:p>
          <a:p>
            <a:pPr marL="0" indent="0">
              <a:buNone/>
            </a:pPr>
            <a:r>
              <a:rPr lang="en-US" sz="1600" dirty="0" err="1"/>
              <a:t>p.left</a:t>
            </a:r>
            <a:r>
              <a:rPr lang="en-US" sz="1600" dirty="0"/>
              <a:t>{</a:t>
            </a:r>
            <a:r>
              <a:rPr lang="en-US" sz="1600" dirty="0" err="1"/>
              <a:t>text-align:left</a:t>
            </a:r>
            <a:r>
              <a:rPr lang="en-US" sz="1600" dirty="0"/>
              <a:t>;}</a:t>
            </a:r>
          </a:p>
          <a:p>
            <a:pPr marL="0" indent="0">
              <a:buNone/>
            </a:pPr>
            <a:r>
              <a:rPr lang="en-US" sz="1600" dirty="0"/>
              <a:t>.center{</a:t>
            </a:r>
            <a:r>
              <a:rPr lang="en-US" sz="1600" dirty="0" err="1"/>
              <a:t>text-align:center</a:t>
            </a:r>
            <a:r>
              <a:rPr lang="en-US" sz="1600" dirty="0"/>
              <a:t>;}</a:t>
            </a:r>
          </a:p>
          <a:p>
            <a:pPr marL="0" indent="0">
              <a:buNone/>
            </a:pPr>
            <a:r>
              <a:rPr lang="en-US" sz="1600" dirty="0"/>
              <a:t>&lt;/style&gt;</a:t>
            </a:r>
          </a:p>
          <a:p>
            <a:pPr marL="0" indent="0">
              <a:buNone/>
            </a:pPr>
            <a:r>
              <a:rPr lang="en-US" sz="1600" dirty="0"/>
              <a:t>&lt;/head&gt;</a:t>
            </a:r>
          </a:p>
          <a:p>
            <a:pPr marL="0" indent="0">
              <a:buNone/>
            </a:pPr>
            <a:r>
              <a:rPr lang="en-US" sz="1600" dirty="0"/>
              <a:t>&lt;body&gt;</a:t>
            </a:r>
          </a:p>
          <a:p>
            <a:pPr marL="0" indent="0">
              <a:buNone/>
            </a:pPr>
            <a:endParaRPr lang="en-US" sz="1600" dirty="0"/>
          </a:p>
          <a:p>
            <a:pPr marL="0" indent="0">
              <a:buNone/>
            </a:pPr>
            <a:r>
              <a:rPr lang="en-US" sz="1600" dirty="0"/>
              <a:t>&lt;p&gt;</a:t>
            </a:r>
          </a:p>
          <a:p>
            <a:pPr marL="0" indent="0">
              <a:buNone/>
            </a:pPr>
            <a:r>
              <a:rPr lang="en-US" sz="1600" dirty="0"/>
              <a:t>Sri Lanka's documented history spans 3,000 years</a:t>
            </a:r>
          </a:p>
          <a:p>
            <a:pPr marL="0" indent="0">
              <a:buNone/>
            </a:pPr>
            <a:r>
              <a:rPr lang="en-US" sz="1600" dirty="0"/>
              <a:t>&lt;/p&gt;</a:t>
            </a:r>
          </a:p>
          <a:p>
            <a:pPr marL="0" indent="0">
              <a:buNone/>
            </a:pPr>
            <a:r>
              <a:rPr lang="en-US" sz="1600" dirty="0"/>
              <a:t>&lt;p id="para1"&gt;</a:t>
            </a:r>
          </a:p>
          <a:p>
            <a:pPr marL="0" indent="0">
              <a:buNone/>
            </a:pPr>
            <a:r>
              <a:rPr lang="en-US" sz="1600" dirty="0"/>
              <a:t>Sri Lanka's documented history spans 3,000 years</a:t>
            </a:r>
          </a:p>
          <a:p>
            <a:pPr marL="0" indent="0">
              <a:buNone/>
            </a:pPr>
            <a:r>
              <a:rPr lang="en-US" sz="1600" dirty="0"/>
              <a:t>&lt;p class="left"&gt;</a:t>
            </a:r>
          </a:p>
          <a:p>
            <a:pPr marL="0" indent="0">
              <a:buNone/>
            </a:pPr>
            <a:r>
              <a:rPr lang="en-US" sz="1600" dirty="0"/>
              <a:t>Sri Lanka's documented history spans 3,000 years</a:t>
            </a:r>
          </a:p>
          <a:p>
            <a:pPr marL="0" indent="0">
              <a:buNone/>
            </a:pPr>
            <a:r>
              <a:rPr lang="en-US" sz="1600" dirty="0"/>
              <a:t>&lt;/p&gt;</a:t>
            </a:r>
          </a:p>
          <a:p>
            <a:pPr marL="0" indent="0">
              <a:buNone/>
            </a:pPr>
            <a:r>
              <a:rPr lang="en-US" sz="1600" dirty="0"/>
              <a:t>&lt;p class="center"&gt;</a:t>
            </a:r>
          </a:p>
          <a:p>
            <a:pPr marL="0" indent="0">
              <a:buNone/>
            </a:pPr>
            <a:r>
              <a:rPr lang="en-US" sz="1600" dirty="0"/>
              <a:t>Sri Lanka's documented history spans 3,000 years</a:t>
            </a:r>
          </a:p>
          <a:p>
            <a:pPr marL="0" indent="0">
              <a:buNone/>
            </a:pPr>
            <a:r>
              <a:rPr lang="en-US" sz="1600" dirty="0"/>
              <a:t>&lt;/p&gt;</a:t>
            </a:r>
          </a:p>
          <a:p>
            <a:pPr marL="0" indent="0">
              <a:buNone/>
            </a:pPr>
            <a:endParaRPr lang="en-US" sz="1600" dirty="0"/>
          </a:p>
          <a:p>
            <a:pPr marL="0" indent="0">
              <a:buNone/>
            </a:pPr>
            <a:r>
              <a:rPr lang="en-US" sz="1600" dirty="0"/>
              <a:t>Sri Lanka's documented history spans 3,000 years</a:t>
            </a:r>
          </a:p>
          <a:p>
            <a:pPr marL="0" indent="0">
              <a:buNone/>
            </a:pPr>
            <a:r>
              <a:rPr lang="en-US" sz="1600" dirty="0"/>
              <a:t>&lt;/body&gt; &lt;/html&gt;</a:t>
            </a:r>
          </a:p>
        </p:txBody>
      </p:sp>
      <p:pic>
        <p:nvPicPr>
          <p:cNvPr id="4" name="Picture 3"/>
          <p:cNvPicPr>
            <a:picLocks noChangeAspect="1"/>
          </p:cNvPicPr>
          <p:nvPr/>
        </p:nvPicPr>
        <p:blipFill>
          <a:blip r:embed="rId2"/>
          <a:stretch>
            <a:fillRect/>
          </a:stretch>
        </p:blipFill>
        <p:spPr>
          <a:xfrm>
            <a:off x="4724400" y="5257800"/>
            <a:ext cx="3971925" cy="1628775"/>
          </a:xfrm>
          <a:prstGeom prst="rect">
            <a:avLst/>
          </a:prstGeom>
          <a:ln>
            <a:solidFill>
              <a:srgbClr val="FF0000"/>
            </a:solidFill>
          </a:ln>
        </p:spPr>
      </p:pic>
    </p:spTree>
    <p:extLst>
      <p:ext uri="{BB962C8B-B14F-4D97-AF65-F5344CB8AC3E}">
        <p14:creationId xmlns:p14="http://schemas.microsoft.com/office/powerpoint/2010/main" val="125284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t>Matching elements by Specific</a:t>
            </a:r>
            <a:br>
              <a:rPr lang="en-US" dirty="0"/>
            </a:br>
            <a:r>
              <a:rPr lang="en-US" dirty="0"/>
              <a:t>Attributes</a:t>
            </a:r>
          </a:p>
        </p:txBody>
      </p:sp>
      <p:sp>
        <p:nvSpPr>
          <p:cNvPr id="3" name="Content Placeholder 2"/>
          <p:cNvSpPr>
            <a:spLocks noGrp="1"/>
          </p:cNvSpPr>
          <p:nvPr>
            <p:ph idx="1"/>
          </p:nvPr>
        </p:nvSpPr>
        <p:spPr>
          <a:xfrm>
            <a:off x="609600" y="1600200"/>
            <a:ext cx="8324088" cy="5181600"/>
          </a:xfrm>
        </p:spPr>
        <p:txBody>
          <a:bodyPr>
            <a:normAutofit/>
          </a:bodyPr>
          <a:lstStyle/>
          <a:p>
            <a:r>
              <a:rPr lang="en-US" dirty="0"/>
              <a:t>To match any attribute in elements, not just class and id, the attribute and the value(s) have to be specified at the end of the selector, offset in square brackets. E.g.</a:t>
            </a:r>
          </a:p>
          <a:p>
            <a:pPr lvl="1"/>
            <a:r>
              <a:rPr lang="en-US" dirty="0"/>
              <a:t>Match any table with a border attribute set to 3, </a:t>
            </a:r>
            <a:r>
              <a:rPr lang="en-US" b="1" dirty="0"/>
              <a:t>table[border=“3”]</a:t>
            </a:r>
          </a:p>
          <a:p>
            <a:pPr lvl="1"/>
            <a:r>
              <a:rPr lang="en-US" dirty="0"/>
              <a:t> Match any table with a border attribute, </a:t>
            </a:r>
            <a:r>
              <a:rPr lang="en-US" b="1" dirty="0"/>
              <a:t>table[border]</a:t>
            </a:r>
          </a:p>
          <a:p>
            <a:pPr lvl="1"/>
            <a:r>
              <a:rPr lang="en-US" dirty="0"/>
              <a:t>Match any table elements with a class value of   </a:t>
            </a:r>
            <a:r>
              <a:rPr lang="en-US" i="1" dirty="0" err="1"/>
              <a:t>datalist</a:t>
            </a:r>
            <a:r>
              <a:rPr lang="en-US" i="1" dirty="0"/>
              <a:t> </a:t>
            </a:r>
            <a:r>
              <a:rPr lang="en-US" dirty="0"/>
              <a:t>and </a:t>
            </a:r>
            <a:r>
              <a:rPr lang="en-US" i="1" dirty="0"/>
              <a:t>border </a:t>
            </a:r>
            <a:r>
              <a:rPr lang="en-US" dirty="0"/>
              <a:t>value of </a:t>
            </a:r>
            <a:r>
              <a:rPr lang="en-US" i="1" dirty="0"/>
              <a:t>3</a:t>
            </a:r>
            <a:r>
              <a:rPr lang="en-US" dirty="0"/>
              <a:t>, </a:t>
            </a:r>
            <a:r>
              <a:rPr lang="en-US" b="1" dirty="0" err="1"/>
              <a:t>table.datalist</a:t>
            </a:r>
            <a:r>
              <a:rPr lang="en-US" b="1" dirty="0"/>
              <a:t>[border=“3”]</a:t>
            </a:r>
            <a:endParaRPr lang="en-US" dirty="0"/>
          </a:p>
        </p:txBody>
      </p:sp>
    </p:spTree>
    <p:extLst>
      <p:ext uri="{BB962C8B-B14F-4D97-AF65-F5344CB8AC3E}">
        <p14:creationId xmlns:p14="http://schemas.microsoft.com/office/powerpoint/2010/main" val="4205143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p:spPr>
        <p:txBody>
          <a:bodyPr>
            <a:normAutofit/>
          </a:bodyPr>
          <a:lstStyle/>
          <a:p>
            <a:r>
              <a:rPr lang="en-US" dirty="0"/>
              <a:t>Example</a:t>
            </a:r>
          </a:p>
        </p:txBody>
      </p:sp>
      <p:sp>
        <p:nvSpPr>
          <p:cNvPr id="3" name="Content Placeholder 2"/>
          <p:cNvSpPr>
            <a:spLocks noGrp="1"/>
          </p:cNvSpPr>
          <p:nvPr>
            <p:ph idx="1"/>
          </p:nvPr>
        </p:nvSpPr>
        <p:spPr>
          <a:xfrm>
            <a:off x="457200" y="1447800"/>
            <a:ext cx="8229600" cy="5105400"/>
          </a:xfrm>
        </p:spPr>
        <p:txBody>
          <a:bodyPr>
            <a:noAutofit/>
          </a:bodyPr>
          <a:lstStyle/>
          <a:p>
            <a:pPr marL="0" indent="0">
              <a:buNone/>
            </a:pPr>
            <a:r>
              <a:rPr lang="en-US" sz="2000" dirty="0"/>
              <a:t>&lt;html&gt;</a:t>
            </a:r>
          </a:p>
          <a:p>
            <a:pPr marL="0" indent="0">
              <a:buNone/>
            </a:pPr>
            <a:r>
              <a:rPr lang="en-US" sz="2000" dirty="0"/>
              <a:t>&lt;head&gt;</a:t>
            </a:r>
          </a:p>
          <a:p>
            <a:pPr marL="0" indent="0">
              <a:buNone/>
            </a:pPr>
            <a:r>
              <a:rPr lang="en-US" sz="2000" dirty="0"/>
              <a:t>&lt;style&gt;</a:t>
            </a:r>
          </a:p>
          <a:p>
            <a:pPr marL="0" indent="0">
              <a:buNone/>
            </a:pPr>
            <a:r>
              <a:rPr lang="en-US" sz="2000" dirty="0"/>
              <a:t>a[target] {</a:t>
            </a:r>
          </a:p>
          <a:p>
            <a:pPr marL="0" indent="0">
              <a:buNone/>
            </a:pPr>
            <a:r>
              <a:rPr lang="en-US" sz="2000" dirty="0"/>
              <a:t>    background-color: yellow;</a:t>
            </a:r>
          </a:p>
          <a:p>
            <a:pPr marL="0" indent="0">
              <a:buNone/>
            </a:pPr>
            <a:r>
              <a:rPr lang="en-US" sz="2000" dirty="0"/>
              <a:t>}</a:t>
            </a:r>
          </a:p>
          <a:p>
            <a:pPr marL="0" indent="0">
              <a:buNone/>
            </a:pPr>
            <a:r>
              <a:rPr lang="en-US" sz="2000" dirty="0"/>
              <a:t>&lt;/style&gt;&lt;/head&gt;</a:t>
            </a:r>
          </a:p>
          <a:p>
            <a:pPr marL="0" indent="0">
              <a:buNone/>
            </a:pPr>
            <a:r>
              <a:rPr lang="en-US" sz="2000" dirty="0"/>
              <a:t>&lt;body&gt;</a:t>
            </a:r>
          </a:p>
          <a:p>
            <a:pPr marL="0" indent="0">
              <a:buNone/>
            </a:pPr>
            <a:r>
              <a:rPr lang="en-US" sz="2000" dirty="0"/>
              <a:t>&lt;p&gt;The links with a target attribute gets a yellow background:&lt;/p&gt;</a:t>
            </a:r>
          </a:p>
          <a:p>
            <a:pPr marL="0" indent="0">
              <a:buNone/>
            </a:pPr>
            <a:r>
              <a:rPr lang="en-US" sz="2000" dirty="0"/>
              <a:t>&lt;a </a:t>
            </a:r>
            <a:r>
              <a:rPr lang="en-US" sz="2000" dirty="0" err="1"/>
              <a:t>href</a:t>
            </a:r>
            <a:r>
              <a:rPr lang="en-US" sz="2000" dirty="0"/>
              <a:t>="http://www.w3schools.com"&gt;w3schools.com&lt;/a&gt;</a:t>
            </a:r>
          </a:p>
          <a:p>
            <a:pPr marL="0" indent="0">
              <a:buNone/>
            </a:pPr>
            <a:r>
              <a:rPr lang="en-US" sz="2000" dirty="0"/>
              <a:t>&lt;a </a:t>
            </a:r>
            <a:r>
              <a:rPr lang="en-US" sz="2000" dirty="0" err="1"/>
              <a:t>href</a:t>
            </a:r>
            <a:r>
              <a:rPr lang="en-US" sz="2000" dirty="0"/>
              <a:t>="http://www.disney.com" target="_blank"&gt;disney.com&lt;/a&gt;</a:t>
            </a:r>
          </a:p>
          <a:p>
            <a:pPr marL="0" indent="0">
              <a:buNone/>
            </a:pPr>
            <a:r>
              <a:rPr lang="en-US" sz="2000" dirty="0"/>
              <a:t>&lt;a </a:t>
            </a:r>
            <a:r>
              <a:rPr lang="en-US" sz="2000" dirty="0" err="1"/>
              <a:t>href</a:t>
            </a:r>
            <a:r>
              <a:rPr lang="en-US" sz="2000" dirty="0"/>
              <a:t>="http://www.wikipedia.org" target="_top"&gt;wikipedia.org&lt;/a&gt;</a:t>
            </a:r>
          </a:p>
          <a:p>
            <a:pPr marL="0" indent="0">
              <a:buNone/>
            </a:pPr>
            <a:r>
              <a:rPr lang="en-US" sz="2000" dirty="0"/>
              <a:t>&lt;/body&gt;</a:t>
            </a:r>
          </a:p>
          <a:p>
            <a:pPr marL="0" indent="0">
              <a:buNone/>
            </a:pPr>
            <a:r>
              <a:rPr lang="en-US" sz="2000" dirty="0"/>
              <a:t>&lt;/html&gt;</a:t>
            </a:r>
          </a:p>
        </p:txBody>
      </p:sp>
      <p:pic>
        <p:nvPicPr>
          <p:cNvPr id="4" name="Picture 3"/>
          <p:cNvPicPr>
            <a:picLocks noChangeAspect="1"/>
          </p:cNvPicPr>
          <p:nvPr/>
        </p:nvPicPr>
        <p:blipFill>
          <a:blip r:embed="rId2"/>
          <a:stretch>
            <a:fillRect/>
          </a:stretch>
        </p:blipFill>
        <p:spPr>
          <a:xfrm>
            <a:off x="2743200" y="1676400"/>
            <a:ext cx="6287655" cy="1066800"/>
          </a:xfrm>
          <a:prstGeom prst="rect">
            <a:avLst/>
          </a:prstGeom>
          <a:ln>
            <a:solidFill>
              <a:srgbClr val="FF0000"/>
            </a:solidFill>
          </a:ln>
        </p:spPr>
      </p:pic>
    </p:spTree>
    <p:extLst>
      <p:ext uri="{BB962C8B-B14F-4D97-AF65-F5344CB8AC3E}">
        <p14:creationId xmlns:p14="http://schemas.microsoft.com/office/powerpoint/2010/main" val="91478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845" y="152400"/>
            <a:ext cx="7498080" cy="1143000"/>
          </a:xfrm>
        </p:spPr>
        <p:txBody>
          <a:bodyPr/>
          <a:lstStyle/>
          <a:p>
            <a:r>
              <a:rPr lang="en-US" dirty="0"/>
              <a:t>Pseudo-classes</a:t>
            </a:r>
          </a:p>
        </p:txBody>
      </p:sp>
      <p:sp>
        <p:nvSpPr>
          <p:cNvPr id="3" name="Content Placeholder 2"/>
          <p:cNvSpPr>
            <a:spLocks noGrp="1"/>
          </p:cNvSpPr>
          <p:nvPr>
            <p:ph idx="1"/>
          </p:nvPr>
        </p:nvSpPr>
        <p:spPr>
          <a:xfrm>
            <a:off x="152400" y="1295400"/>
            <a:ext cx="8991600" cy="4800600"/>
          </a:xfrm>
        </p:spPr>
        <p:txBody>
          <a:bodyPr/>
          <a:lstStyle/>
          <a:p>
            <a:r>
              <a:rPr lang="en-US" dirty="0"/>
              <a:t>Pseudo classes are identifiers that are understood by user agents and apply to elements of certain types without the elements having to be explicitly styled.	E.g. Anchor styles</a:t>
            </a:r>
          </a:p>
        </p:txBody>
      </p:sp>
      <p:sp>
        <p:nvSpPr>
          <p:cNvPr id="4" name="Rectangle 3"/>
          <p:cNvSpPr/>
          <p:nvPr/>
        </p:nvSpPr>
        <p:spPr>
          <a:xfrm>
            <a:off x="320565" y="3441680"/>
            <a:ext cx="8591222" cy="3416320"/>
          </a:xfrm>
          <a:prstGeom prst="rect">
            <a:avLst/>
          </a:prstGeom>
        </p:spPr>
        <p:txBody>
          <a:bodyPr wrap="square">
            <a:spAutoFit/>
          </a:bodyPr>
          <a:lstStyle/>
          <a:p>
            <a:r>
              <a:rPr lang="en-US" dirty="0"/>
              <a:t>&lt;html&gt;</a:t>
            </a:r>
          </a:p>
          <a:p>
            <a:r>
              <a:rPr lang="en-US" dirty="0"/>
              <a:t>&lt;head&gt;</a:t>
            </a:r>
          </a:p>
          <a:p>
            <a:r>
              <a:rPr lang="en-US" dirty="0"/>
              <a:t>&lt;style type="text/</a:t>
            </a:r>
            <a:r>
              <a:rPr lang="en-US" dirty="0" err="1"/>
              <a:t>css</a:t>
            </a:r>
            <a:r>
              <a:rPr lang="en-US" dirty="0"/>
              <a:t>"&gt;</a:t>
            </a:r>
          </a:p>
          <a:p>
            <a:r>
              <a:rPr lang="en-US" dirty="0"/>
              <a:t>:link{color:#FF00FF}</a:t>
            </a:r>
          </a:p>
          <a:p>
            <a:r>
              <a:rPr lang="en-US" dirty="0"/>
              <a:t>:visited{color:#FF00FF}</a:t>
            </a:r>
          </a:p>
          <a:p>
            <a:r>
              <a:rPr lang="en-US" dirty="0"/>
              <a:t>:active{color:#FF00FF}</a:t>
            </a:r>
          </a:p>
          <a:p>
            <a:r>
              <a:rPr lang="en-US" dirty="0"/>
              <a:t>&lt;/style&gt;</a:t>
            </a:r>
          </a:p>
          <a:p>
            <a:r>
              <a:rPr lang="en-US" dirty="0"/>
              <a:t>&lt;/head&gt;</a:t>
            </a:r>
          </a:p>
          <a:p>
            <a:r>
              <a:rPr lang="en-US" dirty="0"/>
              <a:t>&lt;body&gt;</a:t>
            </a:r>
          </a:p>
          <a:p>
            <a:r>
              <a:rPr lang="en-US" dirty="0"/>
              <a:t>&lt;a </a:t>
            </a:r>
            <a:r>
              <a:rPr lang="en-US" dirty="0" err="1"/>
              <a:t>href</a:t>
            </a:r>
            <a:r>
              <a:rPr lang="en-US" dirty="0"/>
              <a:t>="http://www.sliate.ac.lk/"&gt; Visit SLIATE Web &lt;/a&gt;</a:t>
            </a:r>
          </a:p>
          <a:p>
            <a:r>
              <a:rPr lang="en-US" dirty="0"/>
              <a:t>&lt;/body&gt;</a:t>
            </a:r>
          </a:p>
          <a:p>
            <a:r>
              <a:rPr lang="en-US" dirty="0"/>
              <a:t>&lt;/html&gt;</a:t>
            </a:r>
          </a:p>
        </p:txBody>
      </p:sp>
    </p:spTree>
    <p:extLst>
      <p:ext uri="{BB962C8B-B14F-4D97-AF65-F5344CB8AC3E}">
        <p14:creationId xmlns:p14="http://schemas.microsoft.com/office/powerpoint/2010/main" val="2077513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1143000"/>
          </a:xfrm>
        </p:spPr>
        <p:txBody>
          <a:bodyPr/>
          <a:lstStyle/>
          <a:p>
            <a:r>
              <a:rPr lang="en-US" dirty="0"/>
              <a:t>Fonts</a:t>
            </a:r>
          </a:p>
        </p:txBody>
      </p:sp>
      <p:sp>
        <p:nvSpPr>
          <p:cNvPr id="3" name="Content Placeholder 2"/>
          <p:cNvSpPr>
            <a:spLocks noGrp="1"/>
          </p:cNvSpPr>
          <p:nvPr>
            <p:ph idx="1"/>
          </p:nvPr>
        </p:nvSpPr>
        <p:spPr>
          <a:xfrm>
            <a:off x="609600" y="1447800"/>
            <a:ext cx="8324088" cy="5410200"/>
          </a:xfrm>
        </p:spPr>
        <p:txBody>
          <a:bodyPr>
            <a:normAutofit/>
          </a:bodyPr>
          <a:lstStyle/>
          <a:p>
            <a:r>
              <a:rPr lang="en-US" dirty="0"/>
              <a:t>Fonts are styled collection of letters and symbols. Different fonts can be used to convey different information. </a:t>
            </a:r>
          </a:p>
          <a:p>
            <a:r>
              <a:rPr lang="en-US" dirty="0"/>
              <a:t>CSS supports five different font family types:</a:t>
            </a:r>
          </a:p>
          <a:p>
            <a:pPr lvl="1"/>
            <a:r>
              <a:rPr lang="en-US" dirty="0"/>
              <a:t> </a:t>
            </a:r>
            <a:r>
              <a:rPr lang="en-US" b="1" dirty="0"/>
              <a:t>Serif fonts </a:t>
            </a:r>
            <a:r>
              <a:rPr lang="en-US" dirty="0"/>
              <a:t>They are used in body text; the finishing strokes, flared or tapering ends, or </a:t>
            </a:r>
            <a:r>
              <a:rPr lang="en-US" dirty="0" err="1"/>
              <a:t>serifed</a:t>
            </a:r>
            <a:r>
              <a:rPr lang="en-US" dirty="0"/>
              <a:t> endings, make the lines of characters flow and tend to be easier on the eyes.</a:t>
            </a:r>
          </a:p>
          <a:p>
            <a:pPr lvl="1"/>
            <a:r>
              <a:rPr lang="en-US" b="1" dirty="0"/>
              <a:t>Sans serif fonts </a:t>
            </a:r>
            <a:r>
              <a:rPr lang="en-US" dirty="0"/>
              <a:t>They are used for headings or other large areas of emphasis.</a:t>
            </a:r>
          </a:p>
          <a:p>
            <a:pPr lvl="1"/>
            <a:r>
              <a:rPr lang="en-US" b="1" dirty="0"/>
              <a:t>Cursive fonts </a:t>
            </a:r>
            <a:r>
              <a:rPr lang="en-US" dirty="0"/>
              <a:t>They are used in extreme cases where emphasis is on ornamentation rather than legibility.</a:t>
            </a:r>
          </a:p>
          <a:p>
            <a:pPr lvl="1"/>
            <a:r>
              <a:rPr lang="en-US" b="1" dirty="0"/>
              <a:t>Fantasy fonts </a:t>
            </a:r>
            <a:r>
              <a:rPr lang="en-US" dirty="0"/>
              <a:t>They are used for logos and other ornamentation purposes where legibility is secondary.</a:t>
            </a:r>
          </a:p>
          <a:p>
            <a:pPr lvl="1"/>
            <a:r>
              <a:rPr lang="en-US" b="1" dirty="0" err="1"/>
              <a:t>Monospace</a:t>
            </a:r>
            <a:r>
              <a:rPr lang="en-US" b="1" dirty="0"/>
              <a:t> fonts </a:t>
            </a:r>
            <a:r>
              <a:rPr lang="en-US" dirty="0"/>
              <a:t>They are used in code listings and other approximating terminal output.</a:t>
            </a:r>
          </a:p>
        </p:txBody>
      </p:sp>
    </p:spTree>
    <p:extLst>
      <p:ext uri="{BB962C8B-B14F-4D97-AF65-F5344CB8AC3E}">
        <p14:creationId xmlns:p14="http://schemas.microsoft.com/office/powerpoint/2010/main" val="1410579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Font Characteristics</a:t>
            </a:r>
          </a:p>
        </p:txBody>
      </p:sp>
      <p:sp>
        <p:nvSpPr>
          <p:cNvPr id="3" name="Content Placeholder 2"/>
          <p:cNvSpPr>
            <a:spLocks noGrp="1"/>
          </p:cNvSpPr>
          <p:nvPr>
            <p:ph idx="1"/>
          </p:nvPr>
        </p:nvSpPr>
        <p:spPr>
          <a:xfrm>
            <a:off x="1435608" y="1447800"/>
            <a:ext cx="6870192" cy="3352800"/>
          </a:xfrm>
        </p:spPr>
        <p:txBody>
          <a:bodyPr>
            <a:normAutofit/>
          </a:bodyPr>
          <a:lstStyle/>
          <a:p>
            <a:r>
              <a:rPr lang="en-US" dirty="0"/>
              <a:t>Fonts are mapped according to a system similar to ruled paper.</a:t>
            </a:r>
          </a:p>
          <a:p>
            <a:pPr lvl="1"/>
            <a:r>
              <a:rPr lang="en-US" dirty="0"/>
              <a:t>The line that the characters or symbols sit on is called the </a:t>
            </a:r>
            <a:r>
              <a:rPr lang="en-US" b="1" dirty="0"/>
              <a:t>baseline</a:t>
            </a:r>
            <a:r>
              <a:rPr lang="en-US" dirty="0"/>
              <a:t>.</a:t>
            </a:r>
          </a:p>
          <a:p>
            <a:pPr lvl="1"/>
            <a:r>
              <a:rPr lang="en-US" dirty="0"/>
              <a:t>The distance between the baseline and the top of the highest characters (usually capital letters and lowercase letters such as l, f or t ) is known as the </a:t>
            </a:r>
            <a:r>
              <a:rPr lang="en-US" b="1" dirty="0"/>
              <a:t>ascension</a:t>
            </a:r>
            <a:r>
              <a:rPr lang="en-US" dirty="0"/>
              <a:t>.</a:t>
            </a:r>
          </a:p>
          <a:p>
            <a:pPr lvl="1"/>
            <a:r>
              <a:rPr lang="en-US" dirty="0"/>
              <a:t> The distance between the baseline and the lowest point of characters that dip below it (such as p, g or q) is known as the </a:t>
            </a:r>
            <a:r>
              <a:rPr lang="en-US" b="1" dirty="0" err="1"/>
              <a:t>descension</a:t>
            </a:r>
            <a:r>
              <a:rPr lang="en-US"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029200"/>
            <a:ext cx="615315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253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Font Family</a:t>
            </a:r>
          </a:p>
        </p:txBody>
      </p:sp>
      <p:sp>
        <p:nvSpPr>
          <p:cNvPr id="3" name="Content Placeholder 2"/>
          <p:cNvSpPr>
            <a:spLocks noGrp="1"/>
          </p:cNvSpPr>
          <p:nvPr>
            <p:ph idx="1"/>
          </p:nvPr>
        </p:nvSpPr>
        <p:spPr/>
        <p:txBody>
          <a:bodyPr/>
          <a:lstStyle/>
          <a:p>
            <a:r>
              <a:rPr lang="en-US" dirty="0"/>
              <a:t>The font-family property defines the font or fonts should be used for elements in the document.</a:t>
            </a:r>
          </a:p>
          <a:p>
            <a:r>
              <a:rPr lang="en-US" dirty="0"/>
              <a:t>More than one font family names is defined with a generic family name for versatility.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800600"/>
            <a:ext cx="61912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783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sp>
        <p:nvSpPr>
          <p:cNvPr id="3" name="Content Placeholder 2"/>
          <p:cNvSpPr>
            <a:spLocks noGrp="1"/>
          </p:cNvSpPr>
          <p:nvPr>
            <p:ph idx="1"/>
          </p:nvPr>
        </p:nvSpPr>
        <p:spPr>
          <a:xfrm>
            <a:off x="457200" y="1905000"/>
            <a:ext cx="8229600" cy="4800600"/>
          </a:xfrm>
        </p:spPr>
        <p:txBody>
          <a:bodyPr>
            <a:normAutofit/>
          </a:bodyPr>
          <a:lstStyle/>
          <a:p>
            <a:r>
              <a:rPr lang="en-US" dirty="0"/>
              <a:t>p{</a:t>
            </a:r>
            <a:r>
              <a:rPr lang="en-US" dirty="0" err="1"/>
              <a:t>font-family:"Times</a:t>
            </a:r>
            <a:r>
              <a:rPr lang="en-US" dirty="0"/>
              <a:t> New Roman", Times, serif;} </a:t>
            </a:r>
          </a:p>
          <a:p>
            <a:r>
              <a:rPr lang="en-US" dirty="0" err="1"/>
              <a:t>p.normal</a:t>
            </a:r>
            <a:r>
              <a:rPr lang="en-US" dirty="0"/>
              <a:t> {</a:t>
            </a:r>
            <a:r>
              <a:rPr lang="en-US" dirty="0" err="1"/>
              <a:t>font-style:normal</a:t>
            </a:r>
            <a:r>
              <a:rPr lang="en-US" dirty="0"/>
              <a:t>;}</a:t>
            </a:r>
          </a:p>
          <a:p>
            <a:r>
              <a:rPr lang="en-US" dirty="0" err="1"/>
              <a:t>p.italic</a:t>
            </a:r>
            <a:r>
              <a:rPr lang="en-US" dirty="0"/>
              <a:t> {</a:t>
            </a:r>
            <a:r>
              <a:rPr lang="en-US" dirty="0" err="1"/>
              <a:t>font-style:italic</a:t>
            </a:r>
            <a:r>
              <a:rPr lang="en-US" dirty="0"/>
              <a:t>;}</a:t>
            </a:r>
          </a:p>
          <a:p>
            <a:r>
              <a:rPr lang="en-US" dirty="0" err="1"/>
              <a:t>p.oblique</a:t>
            </a:r>
            <a:r>
              <a:rPr lang="en-US" dirty="0"/>
              <a:t> {</a:t>
            </a:r>
            <a:r>
              <a:rPr lang="en-US" dirty="0" err="1"/>
              <a:t>font-style:oblique</a:t>
            </a:r>
            <a:r>
              <a:rPr lang="en-US" dirty="0"/>
              <a:t>;}</a:t>
            </a:r>
          </a:p>
          <a:p>
            <a:r>
              <a:rPr lang="en-US" dirty="0"/>
              <a:t>h1 {font-size:40px;}</a:t>
            </a:r>
            <a:br>
              <a:rPr lang="en-US" dirty="0"/>
            </a:br>
            <a:r>
              <a:rPr lang="en-US" dirty="0"/>
              <a:t>h2 {font-size:30px;}</a:t>
            </a:r>
            <a:br>
              <a:rPr lang="en-US" dirty="0"/>
            </a:br>
            <a:r>
              <a:rPr lang="en-US" dirty="0"/>
              <a:t>p {font-size:14px;}</a:t>
            </a:r>
          </a:p>
          <a:p>
            <a:r>
              <a:rPr lang="en-US" dirty="0"/>
              <a:t>h1 {font-size:2.5em;} /* 40px/16=2.5em */</a:t>
            </a:r>
            <a:br>
              <a:rPr lang="en-US" dirty="0"/>
            </a:br>
            <a:r>
              <a:rPr lang="en-US" dirty="0"/>
              <a:t>h2 {font-size:1.875em;} /* 30px/16=1.875em */</a:t>
            </a:r>
            <a:br>
              <a:rPr lang="en-US" dirty="0"/>
            </a:br>
            <a:r>
              <a:rPr lang="en-US" dirty="0"/>
              <a:t>p {font-size:0.875em;} /* 14px/16=0.875em */</a:t>
            </a:r>
          </a:p>
          <a:p>
            <a:r>
              <a:rPr lang="en-US" dirty="0"/>
              <a:t>H1{</a:t>
            </a:r>
            <a:r>
              <a:rPr lang="en-US" dirty="0" err="1"/>
              <a:t>font-weight:normal</a:t>
            </a:r>
            <a:r>
              <a:rPr lang="en-US" dirty="0"/>
              <a:t>;}</a:t>
            </a:r>
          </a:p>
          <a:p>
            <a:r>
              <a:rPr lang="en-US" dirty="0"/>
              <a:t>H1{font-weight: bold ;}</a:t>
            </a:r>
          </a:p>
          <a:p>
            <a:r>
              <a:rPr lang="en-US" dirty="0"/>
              <a:t>H1{</a:t>
            </a:r>
            <a:r>
              <a:rPr lang="en-US" dirty="0" err="1"/>
              <a:t>font-weight:lighter</a:t>
            </a:r>
            <a:r>
              <a:rPr lang="en-US" dirty="0"/>
              <a: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97725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a:t>
            </a:r>
          </a:p>
        </p:txBody>
      </p:sp>
      <p:sp>
        <p:nvSpPr>
          <p:cNvPr id="3" name="Content Placeholder 2"/>
          <p:cNvSpPr>
            <a:spLocks noGrp="1"/>
          </p:cNvSpPr>
          <p:nvPr>
            <p:ph idx="1"/>
          </p:nvPr>
        </p:nvSpPr>
        <p:spPr/>
        <p:txBody>
          <a:bodyPr/>
          <a:lstStyle/>
          <a:p>
            <a:r>
              <a:rPr lang="en-US" dirty="0"/>
              <a:t>Use style sheets to enhance the user interface of a web site.</a:t>
            </a:r>
          </a:p>
        </p:txBody>
      </p:sp>
    </p:spTree>
    <p:extLst>
      <p:ext uri="{BB962C8B-B14F-4D97-AF65-F5344CB8AC3E}">
        <p14:creationId xmlns:p14="http://schemas.microsoft.com/office/powerpoint/2010/main" val="653560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669" y="505777"/>
            <a:ext cx="8229600" cy="1143000"/>
          </a:xfrm>
        </p:spPr>
        <p:txBody>
          <a:bodyPr/>
          <a:lstStyle/>
          <a:p>
            <a:r>
              <a:rPr lang="en-US" dirty="0"/>
              <a:t>Defining a Font Family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229600" cy="5306336"/>
          </a:xfrm>
          <a:prstGeom prst="rect">
            <a:avLst/>
          </a:prstGeom>
          <a:noFill/>
          <a:ln w="9525">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77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Some Other Font Properties</a:t>
            </a:r>
          </a:p>
        </p:txBody>
      </p:sp>
      <p:sp>
        <p:nvSpPr>
          <p:cNvPr id="3" name="Content Placeholder 2"/>
          <p:cNvSpPr>
            <a:spLocks noGrp="1"/>
          </p:cNvSpPr>
          <p:nvPr>
            <p:ph idx="1"/>
          </p:nvPr>
        </p:nvSpPr>
        <p:spPr>
          <a:xfrm>
            <a:off x="304800" y="1447800"/>
            <a:ext cx="8628888" cy="5181600"/>
          </a:xfrm>
        </p:spPr>
        <p:txBody>
          <a:bodyPr>
            <a:normAutofit/>
          </a:bodyPr>
          <a:lstStyle/>
          <a:p>
            <a:r>
              <a:rPr lang="en-US" dirty="0"/>
              <a:t>Font sizing</a:t>
            </a:r>
          </a:p>
          <a:p>
            <a:pPr lvl="1"/>
            <a:r>
              <a:rPr lang="en-US" dirty="0"/>
              <a:t>– Two properties can be used to control font sizing: </a:t>
            </a:r>
            <a:r>
              <a:rPr lang="en-US" b="1" dirty="0"/>
              <a:t>font-size </a:t>
            </a:r>
            <a:r>
              <a:rPr lang="en-US" dirty="0"/>
              <a:t>and </a:t>
            </a:r>
            <a:r>
              <a:rPr lang="en-US" b="1" dirty="0"/>
              <a:t>font-size-adjust</a:t>
            </a:r>
            <a:r>
              <a:rPr lang="en-US" dirty="0"/>
              <a:t>. Both properties can adjust a font absolutely or relative to the current font size.</a:t>
            </a:r>
          </a:p>
          <a:p>
            <a:r>
              <a:rPr lang="en-US" dirty="0"/>
              <a:t> Font styling</a:t>
            </a:r>
          </a:p>
          <a:p>
            <a:pPr lvl="1"/>
            <a:r>
              <a:rPr lang="en-US" dirty="0"/>
              <a:t>Four properties can be used to affect font styling: </a:t>
            </a:r>
            <a:r>
              <a:rPr lang="en-US" b="1" dirty="0"/>
              <a:t>font-style</a:t>
            </a:r>
            <a:r>
              <a:rPr lang="en-US" dirty="0"/>
              <a:t>, </a:t>
            </a:r>
            <a:r>
              <a:rPr lang="en-US" b="1" dirty="0"/>
              <a:t>font-variant</a:t>
            </a:r>
            <a:r>
              <a:rPr lang="en-US" dirty="0"/>
              <a:t>, </a:t>
            </a:r>
            <a:r>
              <a:rPr lang="en-US" b="1" dirty="0"/>
              <a:t>font-weight</a:t>
            </a:r>
            <a:r>
              <a:rPr lang="en-US" dirty="0"/>
              <a:t>, and </a:t>
            </a:r>
            <a:r>
              <a:rPr lang="en-US" b="1" dirty="0"/>
              <a:t>font-stretch.</a:t>
            </a:r>
          </a:p>
          <a:p>
            <a:r>
              <a:rPr lang="en-US" dirty="0"/>
              <a:t>Line spacing</a:t>
            </a:r>
          </a:p>
          <a:p>
            <a:pPr lvl="1"/>
            <a:r>
              <a:rPr lang="en-US" dirty="0"/>
              <a:t>The </a:t>
            </a:r>
            <a:r>
              <a:rPr lang="en-US" b="1" dirty="0"/>
              <a:t>line-height </a:t>
            </a:r>
            <a:r>
              <a:rPr lang="en-US" dirty="0"/>
              <a:t>property controls the line height of text, i.e. the distance between the baseline of two vertically stacked lines of text.</a:t>
            </a:r>
          </a:p>
        </p:txBody>
      </p:sp>
    </p:spTree>
    <p:extLst>
      <p:ext uri="{BB962C8B-B14F-4D97-AF65-F5344CB8AC3E}">
        <p14:creationId xmlns:p14="http://schemas.microsoft.com/office/powerpoint/2010/main" val="2654199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527559" cy="5110163"/>
          </a:xfrm>
          <a:prstGeom prst="rect">
            <a:avLst/>
          </a:prstGeom>
          <a:noFill/>
          <a:ln w="9525">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193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View</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7400925" cy="2699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278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Colors</a:t>
            </a:r>
          </a:p>
        </p:txBody>
      </p:sp>
      <p:sp>
        <p:nvSpPr>
          <p:cNvPr id="3" name="Content Placeholder 2"/>
          <p:cNvSpPr>
            <a:spLocks noGrp="1"/>
          </p:cNvSpPr>
          <p:nvPr>
            <p:ph idx="1"/>
          </p:nvPr>
        </p:nvSpPr>
        <p:spPr>
          <a:xfrm>
            <a:off x="457200" y="1752600"/>
            <a:ext cx="8229600" cy="4876800"/>
          </a:xfrm>
        </p:spPr>
        <p:txBody>
          <a:bodyPr>
            <a:normAutofit/>
          </a:bodyPr>
          <a:lstStyle/>
          <a:p>
            <a:r>
              <a:rPr lang="en-US" dirty="0"/>
              <a:t>CSS options for defining colors can entirely replace the color attributes in plain HTML. In addition CSS has the following advantages:</a:t>
            </a:r>
          </a:p>
          <a:p>
            <a:pPr lvl="1"/>
            <a:r>
              <a:rPr lang="en-US" dirty="0"/>
              <a:t> In plain HTML, when you wanted to create an area with a specified color, you were forced to create a table. However, with CSS, you can define an area to have a specific color without that area being part of a  table.</a:t>
            </a:r>
          </a:p>
          <a:p>
            <a:pPr lvl="1"/>
            <a:r>
              <a:rPr lang="en-US" dirty="0"/>
              <a:t>In plain HTML, specially when working with tables, you had to specify font attributes and colors etc. for each and every table cell. However, with CSS you can simply refer to a certain class.</a:t>
            </a:r>
          </a:p>
        </p:txBody>
      </p:sp>
    </p:spTree>
    <p:extLst>
      <p:ext uri="{BB962C8B-B14F-4D97-AF65-F5344CB8AC3E}">
        <p14:creationId xmlns:p14="http://schemas.microsoft.com/office/powerpoint/2010/main" val="1716902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 Color</a:t>
            </a:r>
          </a:p>
        </p:txBody>
      </p:sp>
      <p:sp>
        <p:nvSpPr>
          <p:cNvPr id="3" name="Content Placeholder 2"/>
          <p:cNvSpPr>
            <a:spLocks noGrp="1"/>
          </p:cNvSpPr>
          <p:nvPr>
            <p:ph idx="1"/>
          </p:nvPr>
        </p:nvSpPr>
        <p:spPr>
          <a:xfrm>
            <a:off x="457200" y="1905000"/>
            <a:ext cx="8229600" cy="4495800"/>
          </a:xfrm>
        </p:spPr>
        <p:txBody>
          <a:bodyPr>
            <a:normAutofit/>
          </a:bodyPr>
          <a:lstStyle/>
          <a:p>
            <a:r>
              <a:rPr lang="en-US" dirty="0"/>
              <a:t>The color value can be expressed using one of three methods:</a:t>
            </a:r>
          </a:p>
          <a:p>
            <a:pPr marL="813816" lvl="1" indent="-457200"/>
            <a:r>
              <a:rPr lang="en-US" dirty="0"/>
              <a:t>Color keywords</a:t>
            </a:r>
          </a:p>
          <a:p>
            <a:pPr lvl="2"/>
            <a:r>
              <a:rPr lang="en-US" dirty="0"/>
              <a:t> blue, black, green, and so on</a:t>
            </a:r>
          </a:p>
          <a:p>
            <a:pPr lvl="1"/>
            <a:r>
              <a:rPr lang="en-US" dirty="0"/>
              <a:t>Color hexadecimal values</a:t>
            </a:r>
          </a:p>
          <a:p>
            <a:pPr lvl="2"/>
            <a:r>
              <a:rPr lang="en-US" dirty="0"/>
              <a:t>values specified in the form #</a:t>
            </a:r>
            <a:r>
              <a:rPr lang="en-US" dirty="0" err="1"/>
              <a:t>rrggbb</a:t>
            </a:r>
            <a:endParaRPr lang="en-US" dirty="0"/>
          </a:p>
          <a:p>
            <a:pPr lvl="2"/>
            <a:r>
              <a:rPr lang="en-US" dirty="0"/>
              <a:t>•E.g. #FF0000 for red, #000000 for black</a:t>
            </a:r>
          </a:p>
          <a:p>
            <a:pPr lvl="1"/>
            <a:r>
              <a:rPr lang="en-US" dirty="0"/>
              <a:t>– Color decimal or percentage values</a:t>
            </a:r>
          </a:p>
          <a:p>
            <a:pPr lvl="2"/>
            <a:r>
              <a:rPr lang="en-US" dirty="0"/>
              <a:t> Values specified using the </a:t>
            </a:r>
            <a:r>
              <a:rPr lang="en-US" dirty="0" err="1"/>
              <a:t>rgb</a:t>
            </a:r>
            <a:r>
              <a:rPr lang="en-US" dirty="0"/>
              <a:t>() function. The value can be an integer between 0 and 255 or a percentage.</a:t>
            </a:r>
          </a:p>
          <a:p>
            <a:pPr lvl="2"/>
            <a:r>
              <a:rPr lang="en-US" dirty="0"/>
              <a:t>E.g. </a:t>
            </a:r>
            <a:r>
              <a:rPr lang="en-US" dirty="0" err="1"/>
              <a:t>rgb</a:t>
            </a:r>
            <a:r>
              <a:rPr lang="en-US" dirty="0"/>
              <a:t>(100, 0, 100), </a:t>
            </a:r>
            <a:r>
              <a:rPr lang="en-US" dirty="0" err="1"/>
              <a:t>rgb</a:t>
            </a:r>
            <a:r>
              <a:rPr lang="en-US" dirty="0"/>
              <a:t>(50%, 0, 50%)</a:t>
            </a:r>
          </a:p>
        </p:txBody>
      </p:sp>
    </p:spTree>
    <p:extLst>
      <p:ext uri="{BB962C8B-B14F-4D97-AF65-F5344CB8AC3E}">
        <p14:creationId xmlns:p14="http://schemas.microsoft.com/office/powerpoint/2010/main" val="2952693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Specifying a Color</a:t>
            </a:r>
          </a:p>
        </p:txBody>
      </p:sp>
      <p:sp>
        <p:nvSpPr>
          <p:cNvPr id="3" name="Content Placeholder 2"/>
          <p:cNvSpPr>
            <a:spLocks noGrp="1"/>
          </p:cNvSpPr>
          <p:nvPr>
            <p:ph idx="1"/>
          </p:nvPr>
        </p:nvSpPr>
        <p:spPr>
          <a:xfrm>
            <a:off x="990600" y="1447800"/>
            <a:ext cx="8153400" cy="4953000"/>
          </a:xfrm>
        </p:spPr>
        <p:txBody>
          <a:bodyPr>
            <a:normAutofit/>
          </a:bodyPr>
          <a:lstStyle/>
          <a:p>
            <a:r>
              <a:rPr lang="en-US" dirty="0"/>
              <a:t>Most elements in a HTML document have two color properties: a foreground color and a background color.</a:t>
            </a:r>
          </a:p>
          <a:p>
            <a:pPr lvl="1"/>
            <a:r>
              <a:rPr lang="en-US" dirty="0"/>
              <a:t>Setting the foreground color for contents</a:t>
            </a:r>
          </a:p>
          <a:p>
            <a:pPr marL="402336" lvl="1" indent="0">
              <a:buNone/>
            </a:pPr>
            <a:r>
              <a:rPr lang="en-US" b="1" dirty="0"/>
              <a:t>  color: &lt;</a:t>
            </a:r>
            <a:r>
              <a:rPr lang="en-US" b="1" dirty="0" err="1"/>
              <a:t>color_value</a:t>
            </a:r>
            <a:r>
              <a:rPr lang="en-US" b="1" dirty="0"/>
              <a:t>&gt;;</a:t>
            </a:r>
          </a:p>
          <a:p>
            <a:pPr lvl="1"/>
            <a:r>
              <a:rPr lang="en-US" dirty="0"/>
              <a:t>Setting the background color for an area</a:t>
            </a:r>
          </a:p>
          <a:p>
            <a:pPr marL="402336" lvl="1" indent="0">
              <a:buNone/>
            </a:pPr>
            <a:r>
              <a:rPr lang="en-US" b="1" dirty="0"/>
              <a:t>  background-color: &lt;</a:t>
            </a:r>
            <a:r>
              <a:rPr lang="en-US" b="1" dirty="0" err="1"/>
              <a:t>color_value</a:t>
            </a:r>
            <a:r>
              <a:rPr lang="en-US" b="1" dirty="0"/>
              <a:t>&gt;;</a:t>
            </a:r>
          </a:p>
          <a:p>
            <a:pPr lvl="1"/>
            <a:r>
              <a:rPr lang="en-US" dirty="0"/>
              <a:t> Setting a background image to fill out an area </a:t>
            </a:r>
            <a:r>
              <a:rPr lang="en-US" b="1" dirty="0"/>
              <a:t>background-image: </a:t>
            </a:r>
            <a:r>
              <a:rPr lang="en-US" b="1" dirty="0" err="1"/>
              <a:t>url</a:t>
            </a:r>
            <a:r>
              <a:rPr lang="en-US" b="1" dirty="0"/>
              <a:t>(“&lt;</a:t>
            </a:r>
            <a:r>
              <a:rPr lang="en-US" b="1" dirty="0" err="1"/>
              <a:t>url_to_image</a:t>
            </a:r>
            <a:r>
              <a:rPr lang="en-US" b="1" dirty="0"/>
              <a:t>&gt;”);</a:t>
            </a:r>
            <a:endParaRPr lang="en-US" dirty="0"/>
          </a:p>
        </p:txBody>
      </p:sp>
    </p:spTree>
    <p:extLst>
      <p:ext uri="{BB962C8B-B14F-4D97-AF65-F5344CB8AC3E}">
        <p14:creationId xmlns:p14="http://schemas.microsoft.com/office/powerpoint/2010/main" val="3803176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3999"/>
            <a:ext cx="8582718" cy="526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842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 image -Example</a:t>
            </a:r>
          </a:p>
        </p:txBody>
      </p:sp>
      <p:sp>
        <p:nvSpPr>
          <p:cNvPr id="3" name="Content Placeholder 2"/>
          <p:cNvSpPr>
            <a:spLocks noGrp="1"/>
          </p:cNvSpPr>
          <p:nvPr>
            <p:ph idx="1"/>
          </p:nvPr>
        </p:nvSpPr>
        <p:spPr/>
        <p:txBody>
          <a:bodyPr>
            <a:normAutofit/>
          </a:bodyPr>
          <a:lstStyle/>
          <a:p>
            <a:r>
              <a:rPr lang="en-US" dirty="0"/>
              <a:t>Body { </a:t>
            </a:r>
            <a:r>
              <a:rPr lang="en-US" dirty="0" err="1"/>
              <a:t>background-image:url</a:t>
            </a:r>
            <a:r>
              <a:rPr lang="en-US" dirty="0"/>
              <a:t>(‘paper.gif’);}</a:t>
            </a:r>
          </a:p>
          <a:p>
            <a:endParaRPr lang="en-US" dirty="0"/>
          </a:p>
          <a:p>
            <a:r>
              <a:rPr lang="en-US" dirty="0"/>
              <a:t>Body { </a:t>
            </a:r>
            <a:r>
              <a:rPr lang="en-US" dirty="0" err="1"/>
              <a:t>background-image:url</a:t>
            </a:r>
            <a:r>
              <a:rPr lang="en-US" dirty="0"/>
              <a:t>(‘paper.gif’);</a:t>
            </a:r>
          </a:p>
          <a:p>
            <a:pPr marL="0" indent="0">
              <a:buNone/>
            </a:pPr>
            <a:r>
              <a:rPr lang="en-US" dirty="0"/>
              <a:t>		</a:t>
            </a:r>
            <a:r>
              <a:rPr lang="en-US" dirty="0" err="1"/>
              <a:t>background-repeat:repeat-x</a:t>
            </a:r>
            <a:r>
              <a:rPr lang="en-US" dirty="0"/>
              <a:t>;</a:t>
            </a:r>
          </a:p>
          <a:p>
            <a:pPr marL="0" indent="0">
              <a:buNone/>
            </a:pPr>
            <a:r>
              <a:rPr lang="en-US" dirty="0"/>
              <a:t>		}</a:t>
            </a:r>
          </a:p>
          <a:p>
            <a:r>
              <a:rPr lang="en-US" dirty="0"/>
              <a:t>Body { </a:t>
            </a:r>
            <a:r>
              <a:rPr lang="en-US" dirty="0" err="1"/>
              <a:t>background-image:url</a:t>
            </a:r>
            <a:r>
              <a:rPr lang="en-US" dirty="0"/>
              <a:t>(‘paper.gif’);</a:t>
            </a:r>
          </a:p>
          <a:p>
            <a:pPr marL="0" indent="0">
              <a:buNone/>
            </a:pPr>
            <a:r>
              <a:rPr lang="en-US" dirty="0"/>
              <a:t>		</a:t>
            </a:r>
            <a:r>
              <a:rPr lang="en-US" dirty="0" err="1"/>
              <a:t>background-repeat:no-repeat</a:t>
            </a:r>
            <a:r>
              <a:rPr lang="en-US" dirty="0"/>
              <a:t>;</a:t>
            </a:r>
          </a:p>
          <a:p>
            <a:pPr marL="0" indent="0">
              <a:buNone/>
            </a:pPr>
            <a:r>
              <a:rPr lang="en-US" dirty="0"/>
              <a:t>		</a:t>
            </a:r>
            <a:r>
              <a:rPr lang="en-US" dirty="0" err="1"/>
              <a:t>background-position:right</a:t>
            </a:r>
            <a:r>
              <a:rPr lang="en-US" dirty="0"/>
              <a:t> top;</a:t>
            </a:r>
          </a:p>
          <a:p>
            <a:pPr marL="0" indent="0">
              <a:buNone/>
            </a:pPr>
            <a:r>
              <a:rPr lang="en-US" dirty="0"/>
              <a:t>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502116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 color-Example</a:t>
            </a:r>
          </a:p>
        </p:txBody>
      </p:sp>
      <p:sp>
        <p:nvSpPr>
          <p:cNvPr id="3" name="Content Placeholder 2"/>
          <p:cNvSpPr>
            <a:spLocks noGrp="1"/>
          </p:cNvSpPr>
          <p:nvPr>
            <p:ph idx="1"/>
          </p:nvPr>
        </p:nvSpPr>
        <p:spPr/>
        <p:txBody>
          <a:bodyPr>
            <a:normAutofit/>
          </a:bodyPr>
          <a:lstStyle/>
          <a:p>
            <a:r>
              <a:rPr lang="en-US" dirty="0"/>
              <a:t>Body { background-color:#b0c4de;}</a:t>
            </a:r>
          </a:p>
          <a:p>
            <a:r>
              <a:rPr lang="en-US" dirty="0"/>
              <a:t>h1 { </a:t>
            </a:r>
            <a:r>
              <a:rPr lang="en-US" dirty="0" err="1"/>
              <a:t>background-color:red</a:t>
            </a:r>
            <a:r>
              <a:rPr lang="en-US" dirty="0"/>
              <a:t>;}</a:t>
            </a:r>
          </a:p>
          <a:p>
            <a:r>
              <a:rPr lang="en-US" dirty="0"/>
              <a:t>div { </a:t>
            </a:r>
            <a:r>
              <a:rPr lang="en-US" dirty="0" err="1"/>
              <a:t>background-color:rgb</a:t>
            </a:r>
            <a:r>
              <a:rPr lang="en-US" dirty="0"/>
              <a:t>(255,255,0);}</a:t>
            </a:r>
          </a:p>
          <a:p>
            <a:endParaRPr lang="en-US" dirty="0"/>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1776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Cascading Style Sheet</a:t>
            </a:r>
          </a:p>
        </p:txBody>
      </p:sp>
      <p:sp>
        <p:nvSpPr>
          <p:cNvPr id="3" name="Content Placeholder 2"/>
          <p:cNvSpPr>
            <a:spLocks noGrp="1"/>
          </p:cNvSpPr>
          <p:nvPr>
            <p:ph idx="1"/>
          </p:nvPr>
        </p:nvSpPr>
        <p:spPr/>
        <p:txBody>
          <a:bodyPr>
            <a:normAutofit/>
          </a:bodyPr>
          <a:lstStyle/>
          <a:p>
            <a:r>
              <a:rPr lang="en-US" dirty="0"/>
              <a:t>Cascading Style Sheet (CSS) is a style sheet language used to describe the presentation of a document written in a markup language (e.g. HTML and XHTML).</a:t>
            </a:r>
          </a:p>
          <a:p>
            <a:r>
              <a:rPr lang="en-US" dirty="0"/>
              <a:t>CSS is a list of statements (rules) that define colors, fonts, layout, and other aspects to HTML elements.</a:t>
            </a:r>
          </a:p>
        </p:txBody>
      </p:sp>
    </p:spTree>
    <p:extLst>
      <p:ext uri="{BB962C8B-B14F-4D97-AF65-F5344CB8AC3E}">
        <p14:creationId xmlns:p14="http://schemas.microsoft.com/office/powerpoint/2010/main" val="818783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color- Example</a:t>
            </a:r>
          </a:p>
        </p:txBody>
      </p:sp>
      <p:sp>
        <p:nvSpPr>
          <p:cNvPr id="3" name="Content Placeholder 2"/>
          <p:cNvSpPr>
            <a:spLocks noGrp="1"/>
          </p:cNvSpPr>
          <p:nvPr>
            <p:ph idx="1"/>
          </p:nvPr>
        </p:nvSpPr>
        <p:spPr/>
        <p:txBody>
          <a:bodyPr/>
          <a:lstStyle/>
          <a:p>
            <a:r>
              <a:rPr lang="en-US" dirty="0"/>
              <a:t>body {</a:t>
            </a:r>
            <a:r>
              <a:rPr lang="en-US" dirty="0" err="1"/>
              <a:t>color:blue</a:t>
            </a:r>
            <a:r>
              <a:rPr lang="en-US" dirty="0"/>
              <a:t>;}</a:t>
            </a:r>
          </a:p>
          <a:p>
            <a:r>
              <a:rPr lang="en-US" dirty="0"/>
              <a:t>h1 {color:#00ff00;}</a:t>
            </a:r>
          </a:p>
          <a:p>
            <a:r>
              <a:rPr lang="en-US" dirty="0"/>
              <a:t>h2 {</a:t>
            </a:r>
            <a:r>
              <a:rPr lang="en-US" dirty="0" err="1"/>
              <a:t>color:rgb</a:t>
            </a:r>
            <a:r>
              <a:rPr lang="en-US" dirty="0"/>
              <a:t>(255,0,0);}</a:t>
            </a:r>
          </a:p>
          <a:p>
            <a:endParaRPr lang="en-US" dirty="0"/>
          </a:p>
        </p:txBody>
      </p:sp>
    </p:spTree>
    <p:extLst>
      <p:ext uri="{BB962C8B-B14F-4D97-AF65-F5344CB8AC3E}">
        <p14:creationId xmlns:p14="http://schemas.microsoft.com/office/powerpoint/2010/main" val="1259399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Text alignment- Example</a:t>
            </a:r>
          </a:p>
        </p:txBody>
      </p:sp>
      <p:sp>
        <p:nvSpPr>
          <p:cNvPr id="3" name="Content Placeholder 2"/>
          <p:cNvSpPr>
            <a:spLocks noGrp="1"/>
          </p:cNvSpPr>
          <p:nvPr>
            <p:ph idx="1"/>
          </p:nvPr>
        </p:nvSpPr>
        <p:spPr/>
        <p:txBody>
          <a:bodyPr/>
          <a:lstStyle/>
          <a:p>
            <a:r>
              <a:rPr lang="en-US" dirty="0"/>
              <a:t>h1 {</a:t>
            </a:r>
            <a:r>
              <a:rPr lang="en-US" dirty="0" err="1"/>
              <a:t>text-align:center</a:t>
            </a:r>
            <a:r>
              <a:rPr lang="en-US" dirty="0"/>
              <a:t>;}</a:t>
            </a:r>
            <a:br>
              <a:rPr lang="en-US" dirty="0"/>
            </a:br>
            <a:r>
              <a:rPr lang="en-US" dirty="0" err="1"/>
              <a:t>p.date</a:t>
            </a:r>
            <a:r>
              <a:rPr lang="en-US" dirty="0"/>
              <a:t> {</a:t>
            </a:r>
            <a:r>
              <a:rPr lang="en-US" dirty="0" err="1"/>
              <a:t>text-align:right</a:t>
            </a:r>
            <a:r>
              <a:rPr lang="en-US" dirty="0"/>
              <a:t>;}</a:t>
            </a:r>
            <a:br>
              <a:rPr lang="en-US" dirty="0"/>
            </a:br>
            <a:r>
              <a:rPr lang="en-US" dirty="0" err="1"/>
              <a:t>p.main</a:t>
            </a:r>
            <a:r>
              <a:rPr lang="en-US" dirty="0"/>
              <a:t> {</a:t>
            </a:r>
            <a:r>
              <a:rPr lang="en-US" dirty="0" err="1"/>
              <a:t>text-align:justify</a:t>
            </a:r>
            <a:r>
              <a:rPr lang="en-US" dirty="0"/>
              <a:t>;} </a:t>
            </a:r>
          </a:p>
          <a:p>
            <a:endParaRPr lang="en-US" dirty="0"/>
          </a:p>
        </p:txBody>
      </p:sp>
    </p:spTree>
    <p:extLst>
      <p:ext uri="{BB962C8B-B14F-4D97-AF65-F5344CB8AC3E}">
        <p14:creationId xmlns:p14="http://schemas.microsoft.com/office/powerpoint/2010/main" val="2653648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Text decoration -Example</a:t>
            </a:r>
          </a:p>
        </p:txBody>
      </p:sp>
      <p:sp>
        <p:nvSpPr>
          <p:cNvPr id="3" name="Content Placeholder 2"/>
          <p:cNvSpPr>
            <a:spLocks noGrp="1"/>
          </p:cNvSpPr>
          <p:nvPr>
            <p:ph idx="1"/>
          </p:nvPr>
        </p:nvSpPr>
        <p:spPr/>
        <p:txBody>
          <a:bodyPr/>
          <a:lstStyle/>
          <a:p>
            <a:r>
              <a:rPr lang="en-US" dirty="0"/>
              <a:t>h1 {</a:t>
            </a:r>
            <a:r>
              <a:rPr lang="en-US" dirty="0" err="1"/>
              <a:t>text-decoration:overline</a:t>
            </a:r>
            <a:r>
              <a:rPr lang="en-US" dirty="0"/>
              <a:t>;}</a:t>
            </a:r>
          </a:p>
          <a:p>
            <a:r>
              <a:rPr lang="en-US" dirty="0"/>
              <a:t>h2 {</a:t>
            </a:r>
            <a:r>
              <a:rPr lang="en-US" dirty="0" err="1"/>
              <a:t>text-decoration:line-through</a:t>
            </a:r>
            <a:r>
              <a:rPr lang="en-US" dirty="0"/>
              <a:t>;}</a:t>
            </a:r>
          </a:p>
          <a:p>
            <a:r>
              <a:rPr lang="en-US" dirty="0"/>
              <a:t>h3 {</a:t>
            </a:r>
            <a:r>
              <a:rPr lang="en-US" dirty="0" err="1"/>
              <a:t>text-decoration:underline</a:t>
            </a:r>
            <a:r>
              <a:rPr lang="en-US" dirty="0"/>
              <a:t>;}</a:t>
            </a:r>
          </a:p>
          <a:p>
            <a:r>
              <a:rPr lang="en-US" dirty="0"/>
              <a:t>h4 {</a:t>
            </a:r>
            <a:r>
              <a:rPr lang="en-US" dirty="0" err="1"/>
              <a:t>text-decoration:blink</a:t>
            </a:r>
            <a:r>
              <a:rPr lang="en-US" dirty="0"/>
              <a:t>;}</a:t>
            </a:r>
          </a:p>
          <a:p>
            <a:r>
              <a:rPr lang="en-US" dirty="0"/>
              <a:t>a{</a:t>
            </a:r>
            <a:r>
              <a:rPr lang="en-US" dirty="0" err="1"/>
              <a:t>text-decoration:none</a:t>
            </a:r>
            <a:r>
              <a:rPr lang="en-US" dirty="0"/>
              <a:t>;}</a:t>
            </a:r>
          </a:p>
          <a:p>
            <a:endParaRPr lang="en-US" dirty="0"/>
          </a:p>
          <a:p>
            <a:endParaRPr lang="en-US" dirty="0"/>
          </a:p>
        </p:txBody>
      </p:sp>
    </p:spTree>
    <p:extLst>
      <p:ext uri="{BB962C8B-B14F-4D97-AF65-F5344CB8AC3E}">
        <p14:creationId xmlns:p14="http://schemas.microsoft.com/office/powerpoint/2010/main" val="3995667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Transformation</a:t>
            </a:r>
          </a:p>
        </p:txBody>
      </p:sp>
      <p:sp>
        <p:nvSpPr>
          <p:cNvPr id="3" name="Content Placeholder 2"/>
          <p:cNvSpPr>
            <a:spLocks noGrp="1"/>
          </p:cNvSpPr>
          <p:nvPr>
            <p:ph idx="1"/>
          </p:nvPr>
        </p:nvSpPr>
        <p:spPr/>
        <p:txBody>
          <a:bodyPr/>
          <a:lstStyle/>
          <a:p>
            <a:r>
              <a:rPr lang="en-US" dirty="0" err="1"/>
              <a:t>p.uppercase</a:t>
            </a:r>
            <a:r>
              <a:rPr lang="en-US" dirty="0"/>
              <a:t> {</a:t>
            </a:r>
            <a:r>
              <a:rPr lang="en-US" dirty="0" err="1"/>
              <a:t>text-transform:uppercase</a:t>
            </a:r>
            <a:r>
              <a:rPr lang="en-US" dirty="0"/>
              <a:t>;}</a:t>
            </a:r>
          </a:p>
          <a:p>
            <a:r>
              <a:rPr lang="en-US" dirty="0" err="1"/>
              <a:t>p.lowercase</a:t>
            </a:r>
            <a:r>
              <a:rPr lang="en-US" dirty="0"/>
              <a:t> {</a:t>
            </a:r>
            <a:r>
              <a:rPr lang="en-US" dirty="0" err="1"/>
              <a:t>text-transform:lowercase</a:t>
            </a:r>
            <a:r>
              <a:rPr lang="en-US" dirty="0"/>
              <a:t>;}</a:t>
            </a:r>
          </a:p>
          <a:p>
            <a:r>
              <a:rPr lang="en-US" dirty="0" err="1"/>
              <a:t>p.capitalize</a:t>
            </a:r>
            <a:r>
              <a:rPr lang="en-US" dirty="0"/>
              <a:t> {</a:t>
            </a:r>
            <a:r>
              <a:rPr lang="en-US" dirty="0" err="1"/>
              <a:t>text-transform:capitalize</a:t>
            </a:r>
            <a:r>
              <a:rPr lang="en-US" dirty="0"/>
              <a:t>;}</a:t>
            </a:r>
          </a:p>
          <a:p>
            <a:pPr marL="0" indent="0">
              <a:buNone/>
            </a:pPr>
            <a:endParaRPr lang="en-US" dirty="0"/>
          </a:p>
        </p:txBody>
      </p:sp>
    </p:spTree>
    <p:extLst>
      <p:ext uri="{BB962C8B-B14F-4D97-AF65-F5344CB8AC3E}">
        <p14:creationId xmlns:p14="http://schemas.microsoft.com/office/powerpoint/2010/main" val="2059937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Indentation</a:t>
            </a:r>
          </a:p>
        </p:txBody>
      </p:sp>
      <p:sp>
        <p:nvSpPr>
          <p:cNvPr id="3" name="Content Placeholder 2"/>
          <p:cNvSpPr>
            <a:spLocks noGrp="1"/>
          </p:cNvSpPr>
          <p:nvPr>
            <p:ph idx="1"/>
          </p:nvPr>
        </p:nvSpPr>
        <p:spPr/>
        <p:txBody>
          <a:bodyPr/>
          <a:lstStyle/>
          <a:p>
            <a:r>
              <a:rPr lang="en-US" dirty="0"/>
              <a:t>P{text-indent:50px;}</a:t>
            </a:r>
          </a:p>
        </p:txBody>
      </p:sp>
    </p:spTree>
    <p:extLst>
      <p:ext uri="{BB962C8B-B14F-4D97-AF65-F5344CB8AC3E}">
        <p14:creationId xmlns:p14="http://schemas.microsoft.com/office/powerpoint/2010/main" val="2972254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Lists -Example</a:t>
            </a:r>
          </a:p>
        </p:txBody>
      </p:sp>
      <p:sp>
        <p:nvSpPr>
          <p:cNvPr id="3" name="Content Placeholder 2"/>
          <p:cNvSpPr>
            <a:spLocks noGrp="1"/>
          </p:cNvSpPr>
          <p:nvPr>
            <p:ph idx="1"/>
          </p:nvPr>
        </p:nvSpPr>
        <p:spPr/>
        <p:txBody>
          <a:bodyPr>
            <a:normAutofit/>
          </a:bodyPr>
          <a:lstStyle/>
          <a:p>
            <a:r>
              <a:rPr lang="en-US" dirty="0" err="1"/>
              <a:t>ul.a</a:t>
            </a:r>
            <a:r>
              <a:rPr lang="en-US" dirty="0"/>
              <a:t> {list-style-type: circle;}</a:t>
            </a:r>
          </a:p>
          <a:p>
            <a:r>
              <a:rPr lang="en-US" dirty="0" err="1"/>
              <a:t>ul.b</a:t>
            </a:r>
            <a:r>
              <a:rPr lang="en-US" dirty="0"/>
              <a:t> {list-style-type: square;}</a:t>
            </a:r>
          </a:p>
          <a:p>
            <a:r>
              <a:rPr lang="en-US" dirty="0" err="1"/>
              <a:t>ol.c</a:t>
            </a:r>
            <a:r>
              <a:rPr lang="en-US" dirty="0"/>
              <a:t> {list-style-type: upper-roman;}</a:t>
            </a:r>
          </a:p>
          <a:p>
            <a:r>
              <a:rPr lang="en-US" dirty="0" err="1"/>
              <a:t>ol.d</a:t>
            </a:r>
            <a:r>
              <a:rPr lang="en-US" dirty="0"/>
              <a:t> {list-style-type: lower-alpha;}</a:t>
            </a:r>
          </a:p>
          <a:p>
            <a:r>
              <a:rPr lang="en-US" dirty="0" err="1"/>
              <a:t>ul</a:t>
            </a:r>
            <a:br>
              <a:rPr lang="en-US" dirty="0"/>
            </a:br>
            <a:r>
              <a:rPr lang="en-US" dirty="0"/>
              <a:t>{</a:t>
            </a:r>
            <a:br>
              <a:rPr lang="en-US" dirty="0"/>
            </a:br>
            <a:r>
              <a:rPr lang="en-US" dirty="0"/>
              <a:t>list-style-image: </a:t>
            </a:r>
            <a:r>
              <a:rPr lang="en-US" dirty="0" err="1"/>
              <a:t>url</a:t>
            </a:r>
            <a:r>
              <a:rPr lang="en-US" dirty="0"/>
              <a:t>('sqpurple.gif');</a:t>
            </a:r>
            <a:br>
              <a:rPr lang="en-US" dirty="0"/>
            </a:br>
            <a:r>
              <a:rPr lang="en-US" dirty="0"/>
              <a:t>}</a:t>
            </a:r>
          </a:p>
          <a:p>
            <a:endParaRPr lang="en-US" dirty="0"/>
          </a:p>
          <a:p>
            <a:endParaRPr lang="en-US" dirty="0"/>
          </a:p>
        </p:txBody>
      </p:sp>
    </p:spTree>
    <p:extLst>
      <p:ext uri="{BB962C8B-B14F-4D97-AF65-F5344CB8AC3E}">
        <p14:creationId xmlns:p14="http://schemas.microsoft.com/office/powerpoint/2010/main" val="3184635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 for Unordered Lists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9047138"/>
              </p:ext>
            </p:extLst>
          </p:nvPr>
        </p:nvGraphicFramePr>
        <p:xfrm>
          <a:off x="762000" y="2362200"/>
          <a:ext cx="7924800" cy="2819400"/>
        </p:xfrm>
        <a:graphic>
          <a:graphicData uri="http://schemas.openxmlformats.org/drawingml/2006/table">
            <a:tbl>
              <a:tblPr firstRow="1" firstCol="1" bandRow="1">
                <a:tableStyleId>{5940675A-B579-460E-94D1-54222C63F5DA}</a:tableStyleId>
              </a:tblPr>
              <a:tblGrid>
                <a:gridCol w="2430780">
                  <a:extLst>
                    <a:ext uri="{9D8B030D-6E8A-4147-A177-3AD203B41FA5}">
                      <a16:colId xmlns:a16="http://schemas.microsoft.com/office/drawing/2014/main" val="20000"/>
                    </a:ext>
                  </a:extLst>
                </a:gridCol>
                <a:gridCol w="5494020">
                  <a:extLst>
                    <a:ext uri="{9D8B030D-6E8A-4147-A177-3AD203B41FA5}">
                      <a16:colId xmlns:a16="http://schemas.microsoft.com/office/drawing/2014/main" val="20001"/>
                    </a:ext>
                  </a:extLst>
                </a:gridCol>
              </a:tblGrid>
              <a:tr h="563880">
                <a:tc>
                  <a:txBody>
                    <a:bodyPr/>
                    <a:lstStyle/>
                    <a:p>
                      <a:pPr marL="0" marR="0" algn="ctr">
                        <a:lnSpc>
                          <a:spcPct val="115000"/>
                        </a:lnSpc>
                        <a:spcBef>
                          <a:spcPts val="0"/>
                        </a:spcBef>
                        <a:spcAft>
                          <a:spcPts val="0"/>
                        </a:spcAft>
                      </a:pPr>
                      <a:r>
                        <a:rPr lang="en-US" sz="2800" b="1" dirty="0">
                          <a:solidFill>
                            <a:srgbClr val="FF0000"/>
                          </a:solidFill>
                          <a:effectLst/>
                        </a:rPr>
                        <a:t>Value</a:t>
                      </a:r>
                      <a:endParaRPr lang="en-US"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2800" b="1" dirty="0">
                          <a:solidFill>
                            <a:srgbClr val="FF0000"/>
                          </a:solidFill>
                          <a:effectLst/>
                        </a:rPr>
                        <a:t>Description</a:t>
                      </a:r>
                      <a:endParaRPr lang="en-US"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563880">
                <a:tc>
                  <a:txBody>
                    <a:bodyPr/>
                    <a:lstStyle/>
                    <a:p>
                      <a:pPr marL="0" marR="0" algn="ctr">
                        <a:lnSpc>
                          <a:spcPct val="115000"/>
                        </a:lnSpc>
                        <a:spcBef>
                          <a:spcPts val="0"/>
                        </a:spcBef>
                        <a:spcAft>
                          <a:spcPts val="0"/>
                        </a:spcAft>
                      </a:pPr>
                      <a:r>
                        <a:rPr lang="en-US" sz="2800">
                          <a:effectLst/>
                        </a:rPr>
                        <a:t>none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2800" dirty="0">
                          <a:effectLst/>
                        </a:rPr>
                        <a:t>No marker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563880">
                <a:tc>
                  <a:txBody>
                    <a:bodyPr/>
                    <a:lstStyle/>
                    <a:p>
                      <a:pPr marL="0" marR="0" algn="ctr">
                        <a:lnSpc>
                          <a:spcPct val="115000"/>
                        </a:lnSpc>
                        <a:spcBef>
                          <a:spcPts val="0"/>
                        </a:spcBef>
                        <a:spcAft>
                          <a:spcPts val="0"/>
                        </a:spcAft>
                      </a:pPr>
                      <a:r>
                        <a:rPr lang="en-US" sz="2800">
                          <a:effectLst/>
                        </a:rPr>
                        <a:t>disc</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2800">
                          <a:effectLst/>
                        </a:rPr>
                        <a:t>Default. The marker is a filled circle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563880">
                <a:tc>
                  <a:txBody>
                    <a:bodyPr/>
                    <a:lstStyle/>
                    <a:p>
                      <a:pPr marL="0" marR="0" algn="ctr">
                        <a:lnSpc>
                          <a:spcPct val="115000"/>
                        </a:lnSpc>
                        <a:spcBef>
                          <a:spcPts val="0"/>
                        </a:spcBef>
                        <a:spcAft>
                          <a:spcPts val="0"/>
                        </a:spcAft>
                      </a:pPr>
                      <a:r>
                        <a:rPr lang="en-US" sz="2800">
                          <a:effectLst/>
                        </a:rPr>
                        <a:t>circle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2800">
                          <a:effectLst/>
                        </a:rPr>
                        <a:t>The marker is a circle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563880">
                <a:tc>
                  <a:txBody>
                    <a:bodyPr/>
                    <a:lstStyle/>
                    <a:p>
                      <a:pPr marL="0" marR="0" algn="ctr">
                        <a:lnSpc>
                          <a:spcPct val="115000"/>
                        </a:lnSpc>
                        <a:spcBef>
                          <a:spcPts val="0"/>
                        </a:spcBef>
                        <a:spcAft>
                          <a:spcPts val="0"/>
                        </a:spcAft>
                      </a:pPr>
                      <a:r>
                        <a:rPr lang="en-US" sz="2800" dirty="0">
                          <a:effectLst/>
                        </a:rPr>
                        <a:t>square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2800" dirty="0">
                          <a:effectLst/>
                        </a:rPr>
                        <a:t>The marker is a square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676400" y="-108467"/>
            <a:ext cx="55033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Values for Unordered Lists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9826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Values for Ordered Lists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9292984"/>
              </p:ext>
            </p:extLst>
          </p:nvPr>
        </p:nvGraphicFramePr>
        <p:xfrm>
          <a:off x="457200" y="1524004"/>
          <a:ext cx="8382000" cy="5029198"/>
        </p:xfrm>
        <a:graphic>
          <a:graphicData uri="http://schemas.openxmlformats.org/drawingml/2006/table">
            <a:tbl>
              <a:tblPr firstRow="1" firstCol="1" bandRow="1">
                <a:tableStyleId>{5940675A-B579-460E-94D1-54222C63F5DA}</a:tableStyleId>
              </a:tblPr>
              <a:tblGrid>
                <a:gridCol w="2468880">
                  <a:extLst>
                    <a:ext uri="{9D8B030D-6E8A-4147-A177-3AD203B41FA5}">
                      <a16:colId xmlns:a16="http://schemas.microsoft.com/office/drawing/2014/main" val="20000"/>
                    </a:ext>
                  </a:extLst>
                </a:gridCol>
                <a:gridCol w="5913120">
                  <a:extLst>
                    <a:ext uri="{9D8B030D-6E8A-4147-A177-3AD203B41FA5}">
                      <a16:colId xmlns:a16="http://schemas.microsoft.com/office/drawing/2014/main" val="20001"/>
                    </a:ext>
                  </a:extLst>
                </a:gridCol>
              </a:tblGrid>
              <a:tr h="356052">
                <a:tc>
                  <a:txBody>
                    <a:bodyPr/>
                    <a:lstStyle/>
                    <a:p>
                      <a:pPr marL="0" marR="0">
                        <a:lnSpc>
                          <a:spcPct val="115000"/>
                        </a:lnSpc>
                        <a:spcBef>
                          <a:spcPts val="0"/>
                        </a:spcBef>
                        <a:spcAft>
                          <a:spcPts val="0"/>
                        </a:spcAft>
                      </a:pPr>
                      <a:r>
                        <a:rPr lang="en-US" sz="2000" b="1" dirty="0">
                          <a:effectLst/>
                        </a:rPr>
                        <a:t>Value</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2000" b="1" dirty="0">
                          <a:effectLst/>
                        </a:rPr>
                        <a:t>Description</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356052">
                <a:tc>
                  <a:txBody>
                    <a:bodyPr/>
                    <a:lstStyle/>
                    <a:p>
                      <a:pPr marL="0" marR="0">
                        <a:lnSpc>
                          <a:spcPct val="115000"/>
                        </a:lnSpc>
                        <a:spcBef>
                          <a:spcPts val="0"/>
                        </a:spcBef>
                        <a:spcAft>
                          <a:spcPts val="0"/>
                        </a:spcAft>
                      </a:pPr>
                      <a:r>
                        <a:rPr lang="en-US" sz="2000">
                          <a:effectLst/>
                        </a:rPr>
                        <a:t>armenian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2000">
                          <a:effectLst/>
                        </a:rPr>
                        <a:t>The marker is traditional Armenian numbering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356052">
                <a:tc>
                  <a:txBody>
                    <a:bodyPr/>
                    <a:lstStyle/>
                    <a:p>
                      <a:pPr marL="0" marR="0">
                        <a:lnSpc>
                          <a:spcPct val="115000"/>
                        </a:lnSpc>
                        <a:spcBef>
                          <a:spcPts val="0"/>
                        </a:spcBef>
                        <a:spcAft>
                          <a:spcPts val="0"/>
                        </a:spcAft>
                      </a:pPr>
                      <a:r>
                        <a:rPr lang="en-US" sz="2000">
                          <a:effectLst/>
                        </a:rPr>
                        <a:t>decimal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2000">
                          <a:effectLst/>
                        </a:rPr>
                        <a:t>The marker is a number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734339">
                <a:tc>
                  <a:txBody>
                    <a:bodyPr/>
                    <a:lstStyle/>
                    <a:p>
                      <a:pPr marL="0" marR="0">
                        <a:lnSpc>
                          <a:spcPct val="115000"/>
                        </a:lnSpc>
                        <a:spcBef>
                          <a:spcPts val="0"/>
                        </a:spcBef>
                        <a:spcAft>
                          <a:spcPts val="0"/>
                        </a:spcAft>
                      </a:pPr>
                      <a:r>
                        <a:rPr lang="en-US" sz="2000">
                          <a:effectLst/>
                        </a:rPr>
                        <a:t>decimal-leading-zero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2000">
                          <a:effectLst/>
                        </a:rPr>
                        <a:t>The marker is a number padded by initial zeros (01, 02, 03, etc.)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734339">
                <a:tc>
                  <a:txBody>
                    <a:bodyPr/>
                    <a:lstStyle/>
                    <a:p>
                      <a:pPr marL="0" marR="0">
                        <a:lnSpc>
                          <a:spcPct val="115000"/>
                        </a:lnSpc>
                        <a:spcBef>
                          <a:spcPts val="0"/>
                        </a:spcBef>
                        <a:spcAft>
                          <a:spcPts val="0"/>
                        </a:spcAft>
                      </a:pPr>
                      <a:r>
                        <a:rPr lang="en-US" sz="2000" dirty="0" err="1">
                          <a:effectLst/>
                        </a:rPr>
                        <a:t>georgian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2000" dirty="0">
                          <a:effectLst/>
                        </a:rPr>
                        <a:t>The marker is traditional Georgian numbering (an, ban, </a:t>
                      </a:r>
                      <a:r>
                        <a:rPr lang="en-US" sz="2000" dirty="0" err="1">
                          <a:effectLst/>
                        </a:rPr>
                        <a:t>gan</a:t>
                      </a:r>
                      <a:r>
                        <a:rPr lang="en-US" sz="2000" dirty="0">
                          <a:effectLst/>
                        </a:rPr>
                        <a:t>, etc.)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356052">
                <a:tc>
                  <a:txBody>
                    <a:bodyPr/>
                    <a:lstStyle/>
                    <a:p>
                      <a:pPr marL="0" marR="0">
                        <a:lnSpc>
                          <a:spcPct val="115000"/>
                        </a:lnSpc>
                        <a:spcBef>
                          <a:spcPts val="0"/>
                        </a:spcBef>
                        <a:spcAft>
                          <a:spcPts val="0"/>
                        </a:spcAft>
                      </a:pPr>
                      <a:r>
                        <a:rPr lang="en-US" sz="2000">
                          <a:effectLst/>
                        </a:rPr>
                        <a:t>lower-alpha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2000">
                          <a:effectLst/>
                        </a:rPr>
                        <a:t>The marker is lower-alpha (a, b, c, d, e, etc.)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r h="356052">
                <a:tc>
                  <a:txBody>
                    <a:bodyPr/>
                    <a:lstStyle/>
                    <a:p>
                      <a:pPr marL="0" marR="0">
                        <a:lnSpc>
                          <a:spcPct val="115000"/>
                        </a:lnSpc>
                        <a:spcBef>
                          <a:spcPts val="0"/>
                        </a:spcBef>
                        <a:spcAft>
                          <a:spcPts val="0"/>
                        </a:spcAft>
                      </a:pPr>
                      <a:r>
                        <a:rPr lang="en-US" sz="2000">
                          <a:effectLst/>
                        </a:rPr>
                        <a:t>lower-greek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2000">
                          <a:effectLst/>
                        </a:rPr>
                        <a:t>The marker is lower-greek (alpha, beta, gamma, etc.)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6"/>
                  </a:ext>
                </a:extLst>
              </a:tr>
              <a:tr h="356052">
                <a:tc>
                  <a:txBody>
                    <a:bodyPr/>
                    <a:lstStyle/>
                    <a:p>
                      <a:pPr marL="0" marR="0">
                        <a:lnSpc>
                          <a:spcPct val="115000"/>
                        </a:lnSpc>
                        <a:spcBef>
                          <a:spcPts val="0"/>
                        </a:spcBef>
                        <a:spcAft>
                          <a:spcPts val="0"/>
                        </a:spcAft>
                      </a:pPr>
                      <a:r>
                        <a:rPr lang="en-US" sz="2000">
                          <a:effectLst/>
                        </a:rPr>
                        <a:t>lower-latin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2000">
                          <a:effectLst/>
                        </a:rPr>
                        <a:t>The marker is lower-latin (a, b, c, d, e, etc.)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7"/>
                  </a:ext>
                </a:extLst>
              </a:tr>
              <a:tr h="356052">
                <a:tc>
                  <a:txBody>
                    <a:bodyPr/>
                    <a:lstStyle/>
                    <a:p>
                      <a:pPr marL="0" marR="0">
                        <a:lnSpc>
                          <a:spcPct val="115000"/>
                        </a:lnSpc>
                        <a:spcBef>
                          <a:spcPts val="0"/>
                        </a:spcBef>
                        <a:spcAft>
                          <a:spcPts val="0"/>
                        </a:spcAft>
                      </a:pPr>
                      <a:r>
                        <a:rPr lang="en-US" sz="2000">
                          <a:effectLst/>
                        </a:rPr>
                        <a:t>lower-roman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2000">
                          <a:effectLst/>
                        </a:rPr>
                        <a:t>The marker is lower-roman (i, ii, iii, iv, v, etc.)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8"/>
                  </a:ext>
                </a:extLst>
              </a:tr>
              <a:tr h="356052">
                <a:tc>
                  <a:txBody>
                    <a:bodyPr/>
                    <a:lstStyle/>
                    <a:p>
                      <a:pPr marL="0" marR="0">
                        <a:lnSpc>
                          <a:spcPct val="115000"/>
                        </a:lnSpc>
                        <a:spcBef>
                          <a:spcPts val="0"/>
                        </a:spcBef>
                        <a:spcAft>
                          <a:spcPts val="0"/>
                        </a:spcAft>
                      </a:pPr>
                      <a:r>
                        <a:rPr lang="en-US" sz="2000">
                          <a:effectLst/>
                        </a:rPr>
                        <a:t>upper-alpha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2000">
                          <a:effectLst/>
                        </a:rPr>
                        <a:t>The marker is upper-alpha (A, B, C, D, E, etc.)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9"/>
                  </a:ext>
                </a:extLst>
              </a:tr>
              <a:tr h="356052">
                <a:tc>
                  <a:txBody>
                    <a:bodyPr/>
                    <a:lstStyle/>
                    <a:p>
                      <a:pPr marL="0" marR="0">
                        <a:lnSpc>
                          <a:spcPct val="115000"/>
                        </a:lnSpc>
                        <a:spcBef>
                          <a:spcPts val="0"/>
                        </a:spcBef>
                        <a:spcAft>
                          <a:spcPts val="0"/>
                        </a:spcAft>
                      </a:pPr>
                      <a:r>
                        <a:rPr lang="en-US" sz="2000">
                          <a:effectLst/>
                        </a:rPr>
                        <a:t>upper-latin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2000">
                          <a:effectLst/>
                        </a:rPr>
                        <a:t>The marker is upper-latin (A, B, C, D, E, etc.)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10"/>
                  </a:ext>
                </a:extLst>
              </a:tr>
              <a:tr h="356052">
                <a:tc>
                  <a:txBody>
                    <a:bodyPr/>
                    <a:lstStyle/>
                    <a:p>
                      <a:pPr marL="0" marR="0">
                        <a:lnSpc>
                          <a:spcPct val="115000"/>
                        </a:lnSpc>
                        <a:spcBef>
                          <a:spcPts val="0"/>
                        </a:spcBef>
                        <a:spcAft>
                          <a:spcPts val="0"/>
                        </a:spcAft>
                      </a:pPr>
                      <a:r>
                        <a:rPr lang="en-US" sz="2000">
                          <a:effectLst/>
                        </a:rPr>
                        <a:t>upper-roman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2000" dirty="0">
                          <a:effectLst/>
                        </a:rPr>
                        <a:t>The marker is upper-roman (I, II, III, IV, V, etc.)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5611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a:t>
            </a:r>
          </a:p>
        </p:txBody>
      </p:sp>
      <p:sp>
        <p:nvSpPr>
          <p:cNvPr id="3" name="Content Placeholder 2"/>
          <p:cNvSpPr>
            <a:spLocks noGrp="1"/>
          </p:cNvSpPr>
          <p:nvPr>
            <p:ph idx="1"/>
          </p:nvPr>
        </p:nvSpPr>
        <p:spPr>
          <a:xfrm>
            <a:off x="914400" y="1447800"/>
            <a:ext cx="8019288" cy="4800600"/>
          </a:xfrm>
        </p:spPr>
        <p:txBody>
          <a:bodyPr/>
          <a:lstStyle/>
          <a:p>
            <a:pPr marL="82296" indent="0">
              <a:buNone/>
            </a:pPr>
            <a:r>
              <a:rPr lang="en-US" dirty="0"/>
              <a:t>    CSS properties available for table attributes: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02" y="2209801"/>
            <a:ext cx="6808325" cy="3619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1124712" y="1905000"/>
            <a:ext cx="8019288" cy="4800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a:t>:</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9667" y="3743325"/>
            <a:ext cx="9715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5565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Table-Examples</a:t>
            </a:r>
          </a:p>
        </p:txBody>
      </p:sp>
      <p:sp>
        <p:nvSpPr>
          <p:cNvPr id="3" name="Content Placeholder 2"/>
          <p:cNvSpPr>
            <a:spLocks noGrp="1"/>
          </p:cNvSpPr>
          <p:nvPr>
            <p:ph idx="1"/>
          </p:nvPr>
        </p:nvSpPr>
        <p:spPr>
          <a:xfrm>
            <a:off x="457200" y="1905000"/>
            <a:ext cx="8229600" cy="4648200"/>
          </a:xfrm>
        </p:spPr>
        <p:txBody>
          <a:bodyPr numCol="2">
            <a:normAutofit/>
          </a:bodyPr>
          <a:lstStyle/>
          <a:p>
            <a:r>
              <a:rPr lang="en-US" dirty="0"/>
              <a:t>table, </a:t>
            </a:r>
            <a:r>
              <a:rPr lang="en-US" dirty="0" err="1"/>
              <a:t>th</a:t>
            </a:r>
            <a:r>
              <a:rPr lang="en-US" dirty="0"/>
              <a:t>, td</a:t>
            </a:r>
            <a:br>
              <a:rPr lang="en-US" dirty="0"/>
            </a:br>
            <a:r>
              <a:rPr lang="en-US" dirty="0"/>
              <a:t>{</a:t>
            </a:r>
            <a:br>
              <a:rPr lang="en-US" dirty="0"/>
            </a:br>
            <a:r>
              <a:rPr lang="en-US" dirty="0"/>
              <a:t>border: 1px solid black;</a:t>
            </a:r>
            <a:br>
              <a:rPr lang="en-US" dirty="0"/>
            </a:br>
            <a:r>
              <a:rPr lang="en-US" dirty="0"/>
              <a:t>}</a:t>
            </a:r>
          </a:p>
          <a:p>
            <a:r>
              <a:rPr lang="en-US" dirty="0"/>
              <a:t>td</a:t>
            </a:r>
            <a:br>
              <a:rPr lang="en-US" dirty="0"/>
            </a:br>
            <a:r>
              <a:rPr lang="en-US" dirty="0"/>
              <a:t>{</a:t>
            </a:r>
            <a:br>
              <a:rPr lang="en-US" dirty="0"/>
            </a:br>
            <a:r>
              <a:rPr lang="en-US" dirty="0" err="1"/>
              <a:t>text-align:right</a:t>
            </a:r>
            <a:r>
              <a:rPr lang="en-US" dirty="0"/>
              <a:t>;</a:t>
            </a:r>
            <a:br>
              <a:rPr lang="en-US" dirty="0"/>
            </a:br>
            <a:r>
              <a:rPr lang="en-US" dirty="0"/>
              <a:t>}</a:t>
            </a:r>
          </a:p>
          <a:p>
            <a:r>
              <a:rPr lang="en-US" dirty="0"/>
              <a:t>td</a:t>
            </a:r>
            <a:br>
              <a:rPr lang="en-US" dirty="0"/>
            </a:br>
            <a:r>
              <a:rPr lang="en-US" dirty="0"/>
              <a:t>{</a:t>
            </a:r>
            <a:br>
              <a:rPr lang="en-US" dirty="0"/>
            </a:br>
            <a:r>
              <a:rPr lang="en-US" dirty="0"/>
              <a:t>height:50px;</a:t>
            </a:r>
            <a:br>
              <a:rPr lang="en-US" dirty="0"/>
            </a:br>
            <a:r>
              <a:rPr lang="en-US" dirty="0" err="1"/>
              <a:t>vertical-align:bottom</a:t>
            </a:r>
            <a:r>
              <a:rPr lang="en-US" dirty="0"/>
              <a:t>;</a:t>
            </a:r>
            <a:br>
              <a:rPr lang="en-US" dirty="0"/>
            </a:br>
            <a:r>
              <a:rPr lang="en-US" dirty="0"/>
              <a:t>}</a:t>
            </a:r>
          </a:p>
          <a:p>
            <a:r>
              <a:rPr lang="en-US" dirty="0"/>
              <a:t>td</a:t>
            </a:r>
            <a:br>
              <a:rPr lang="en-US" dirty="0"/>
            </a:br>
            <a:r>
              <a:rPr lang="en-US" dirty="0"/>
              <a:t>{</a:t>
            </a:r>
            <a:br>
              <a:rPr lang="en-US" dirty="0"/>
            </a:br>
            <a:r>
              <a:rPr lang="en-US" dirty="0"/>
              <a:t>padding:15px;</a:t>
            </a:r>
            <a:br>
              <a:rPr lang="en-US" dirty="0"/>
            </a:br>
            <a:r>
              <a:rPr lang="en-US" dirty="0"/>
              <a:t>}</a:t>
            </a:r>
          </a:p>
          <a:p>
            <a:r>
              <a:rPr lang="en-US" dirty="0" err="1"/>
              <a:t>th</a:t>
            </a:r>
            <a:br>
              <a:rPr lang="en-US" dirty="0"/>
            </a:br>
            <a:r>
              <a:rPr lang="en-US" dirty="0"/>
              <a:t>{</a:t>
            </a:r>
            <a:br>
              <a:rPr lang="en-US" dirty="0"/>
            </a:br>
            <a:r>
              <a:rPr lang="en-US" dirty="0" err="1"/>
              <a:t>background-color:green</a:t>
            </a:r>
            <a:r>
              <a:rPr lang="en-US" dirty="0"/>
              <a:t>;</a:t>
            </a:r>
            <a:br>
              <a:rPr lang="en-US" dirty="0"/>
            </a:br>
            <a:r>
              <a:rPr lang="en-US" dirty="0" err="1"/>
              <a:t>color:white</a:t>
            </a:r>
            <a:r>
              <a:rPr lang="en-US" dirty="0"/>
              <a:t>;</a:t>
            </a:r>
            <a:br>
              <a:rPr lang="en-US" dirty="0"/>
            </a:br>
            <a:r>
              <a:rPr lang="en-US" dirty="0"/>
              <a:t>}</a:t>
            </a:r>
          </a:p>
          <a:p>
            <a:endParaRPr lang="en-US" dirty="0"/>
          </a:p>
        </p:txBody>
      </p:sp>
    </p:spTree>
    <p:extLst>
      <p:ext uri="{BB962C8B-B14F-4D97-AF65-F5344CB8AC3E}">
        <p14:creationId xmlns:p14="http://schemas.microsoft.com/office/powerpoint/2010/main" val="84321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Style Sheets?</a:t>
            </a:r>
          </a:p>
        </p:txBody>
      </p:sp>
      <p:sp>
        <p:nvSpPr>
          <p:cNvPr id="3" name="Content Placeholder 2"/>
          <p:cNvSpPr>
            <a:spLocks noGrp="1"/>
          </p:cNvSpPr>
          <p:nvPr>
            <p:ph idx="1"/>
          </p:nvPr>
        </p:nvSpPr>
        <p:spPr>
          <a:xfrm>
            <a:off x="1219200" y="1447800"/>
            <a:ext cx="7714488" cy="4800600"/>
          </a:xfrm>
        </p:spPr>
        <p:txBody>
          <a:bodyPr>
            <a:normAutofit/>
          </a:bodyPr>
          <a:lstStyle/>
          <a:p>
            <a:r>
              <a:rPr lang="en-US" dirty="0"/>
              <a:t>It allows much greater degree of layout and display control.</a:t>
            </a:r>
          </a:p>
          <a:p>
            <a:r>
              <a:rPr lang="en-US" dirty="0"/>
              <a:t>The amount of format coding necessary to control display characteristics can be greatly reduced.</a:t>
            </a:r>
          </a:p>
          <a:p>
            <a:r>
              <a:rPr lang="en-US" dirty="0"/>
              <a:t>It allows multiple styles to be attached to a document at once.</a:t>
            </a:r>
          </a:p>
          <a:p>
            <a:r>
              <a:rPr lang="en-US" dirty="0"/>
              <a:t>It also allows for all the style formatting in a document to be changed at once, thus a document can be easily formatted for different purposes (online, brochures, printing, etc.).</a:t>
            </a:r>
          </a:p>
        </p:txBody>
      </p:sp>
    </p:spTree>
    <p:extLst>
      <p:ext uri="{BB962C8B-B14F-4D97-AF65-F5344CB8AC3E}">
        <p14:creationId xmlns:p14="http://schemas.microsoft.com/office/powerpoint/2010/main" val="38512368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 Example</a:t>
            </a:r>
          </a:p>
        </p:txBody>
      </p:sp>
      <p:sp>
        <p:nvSpPr>
          <p:cNvPr id="3" name="Content Placeholder 2"/>
          <p:cNvSpPr>
            <a:spLocks noGrp="1"/>
          </p:cNvSpPr>
          <p:nvPr>
            <p:ph idx="1"/>
          </p:nvPr>
        </p:nvSpPr>
        <p:spPr>
          <a:xfrm>
            <a:off x="457200" y="1905000"/>
            <a:ext cx="8229600" cy="4953000"/>
          </a:xfrm>
        </p:spPr>
        <p:txBody>
          <a:bodyPr numCol="2">
            <a:normAutofit/>
          </a:bodyPr>
          <a:lstStyle/>
          <a:p>
            <a:r>
              <a:rPr lang="en-US" dirty="0"/>
              <a:t>p.one</a:t>
            </a:r>
            <a:br>
              <a:rPr lang="en-US" dirty="0"/>
            </a:br>
            <a:r>
              <a:rPr lang="en-US" dirty="0"/>
              <a:t>{</a:t>
            </a:r>
            <a:br>
              <a:rPr lang="en-US" dirty="0"/>
            </a:br>
            <a:r>
              <a:rPr lang="en-US" dirty="0" err="1"/>
              <a:t>border-style:solid</a:t>
            </a:r>
            <a:r>
              <a:rPr lang="en-US" dirty="0"/>
              <a:t>;</a:t>
            </a:r>
            <a:br>
              <a:rPr lang="en-US" dirty="0"/>
            </a:br>
            <a:r>
              <a:rPr lang="en-US" dirty="0"/>
              <a:t>border-width:5px;</a:t>
            </a:r>
            <a:br>
              <a:rPr lang="en-US" dirty="0"/>
            </a:br>
            <a:r>
              <a:rPr lang="en-US" dirty="0"/>
              <a:t>}</a:t>
            </a:r>
          </a:p>
          <a:p>
            <a:r>
              <a:rPr lang="en-US" dirty="0" err="1"/>
              <a:t>p.two</a:t>
            </a:r>
            <a:br>
              <a:rPr lang="en-US" dirty="0"/>
            </a:br>
            <a:r>
              <a:rPr lang="en-US" dirty="0"/>
              <a:t>{</a:t>
            </a:r>
            <a:br>
              <a:rPr lang="en-US" dirty="0"/>
            </a:br>
            <a:r>
              <a:rPr lang="en-US" dirty="0" err="1"/>
              <a:t>border-style:solid</a:t>
            </a:r>
            <a:r>
              <a:rPr lang="en-US" dirty="0"/>
              <a:t>;</a:t>
            </a:r>
            <a:br>
              <a:rPr lang="en-US" dirty="0"/>
            </a:br>
            <a:r>
              <a:rPr lang="en-US" dirty="0" err="1"/>
              <a:t>border-width:medium</a:t>
            </a:r>
            <a:r>
              <a:rPr lang="en-US" dirty="0"/>
              <a:t>;</a:t>
            </a:r>
            <a:br>
              <a:rPr lang="en-US" dirty="0"/>
            </a:br>
            <a:r>
              <a:rPr lang="en-US" dirty="0"/>
              <a:t>} </a:t>
            </a:r>
          </a:p>
          <a:p>
            <a:r>
              <a:rPr lang="en-US" dirty="0"/>
              <a:t>p.one</a:t>
            </a:r>
            <a:br>
              <a:rPr lang="en-US" dirty="0"/>
            </a:br>
            <a:r>
              <a:rPr lang="en-US" dirty="0"/>
              <a:t>{</a:t>
            </a:r>
            <a:br>
              <a:rPr lang="en-US" dirty="0"/>
            </a:br>
            <a:r>
              <a:rPr lang="en-US" dirty="0" err="1"/>
              <a:t>border-style:solid</a:t>
            </a:r>
            <a:r>
              <a:rPr lang="en-US" dirty="0"/>
              <a:t>;</a:t>
            </a:r>
            <a:br>
              <a:rPr lang="en-US" dirty="0"/>
            </a:br>
            <a:r>
              <a:rPr lang="en-US" dirty="0" err="1"/>
              <a:t>border-color:red</a:t>
            </a:r>
            <a:r>
              <a:rPr lang="en-US" dirty="0"/>
              <a:t>;</a:t>
            </a:r>
            <a:br>
              <a:rPr lang="en-US" dirty="0"/>
            </a:br>
            <a:r>
              <a:rPr lang="en-US" dirty="0"/>
              <a:t>}</a:t>
            </a:r>
          </a:p>
          <a:p>
            <a:r>
              <a:rPr lang="en-US" dirty="0" err="1"/>
              <a:t>p.two</a:t>
            </a:r>
            <a:br>
              <a:rPr lang="en-US" dirty="0"/>
            </a:br>
            <a:r>
              <a:rPr lang="en-US" dirty="0"/>
              <a:t>{</a:t>
            </a:r>
            <a:br>
              <a:rPr lang="en-US" dirty="0"/>
            </a:br>
            <a:r>
              <a:rPr lang="en-US" dirty="0" err="1"/>
              <a:t>border-style:solid</a:t>
            </a:r>
            <a:r>
              <a:rPr lang="en-US" dirty="0"/>
              <a:t>;</a:t>
            </a:r>
            <a:br>
              <a:rPr lang="en-US" dirty="0"/>
            </a:br>
            <a:r>
              <a:rPr lang="en-US" dirty="0"/>
              <a:t>border-color:#98bf21;</a:t>
            </a:r>
            <a:br>
              <a:rPr lang="en-US" dirty="0"/>
            </a:br>
            <a:r>
              <a:rPr lang="en-US" dirty="0"/>
              <a:t>} </a:t>
            </a:r>
          </a:p>
          <a:p>
            <a:r>
              <a:rPr lang="en-US" dirty="0"/>
              <a:t>p</a:t>
            </a:r>
            <a:br>
              <a:rPr lang="en-US" dirty="0"/>
            </a:br>
            <a:r>
              <a:rPr lang="en-US" dirty="0"/>
              <a:t>{</a:t>
            </a:r>
            <a:br>
              <a:rPr lang="en-US" dirty="0"/>
            </a:br>
            <a:r>
              <a:rPr lang="en-US" dirty="0" err="1"/>
              <a:t>border-top-style:dotted</a:t>
            </a:r>
            <a:r>
              <a:rPr lang="en-US" dirty="0"/>
              <a:t>;</a:t>
            </a:r>
            <a:br>
              <a:rPr lang="en-US" dirty="0"/>
            </a:br>
            <a:r>
              <a:rPr lang="en-US" dirty="0" err="1"/>
              <a:t>border-right-style:solid</a:t>
            </a:r>
            <a:r>
              <a:rPr lang="en-US" dirty="0"/>
              <a:t>;</a:t>
            </a:r>
            <a:br>
              <a:rPr lang="en-US" dirty="0"/>
            </a:br>
            <a:r>
              <a:rPr lang="en-US" dirty="0" err="1"/>
              <a:t>border-bottom-style:dotted</a:t>
            </a:r>
            <a:r>
              <a:rPr lang="en-US" dirty="0"/>
              <a:t>;</a:t>
            </a:r>
            <a:br>
              <a:rPr lang="en-US" dirty="0"/>
            </a:br>
            <a:r>
              <a:rPr lang="en-US" dirty="0" err="1"/>
              <a:t>border-left-style:solid</a:t>
            </a:r>
            <a:r>
              <a:rPr lang="en-US" dirty="0"/>
              <a:t>;</a:t>
            </a:r>
            <a:br>
              <a:rPr lang="en-US" dirty="0"/>
            </a:br>
            <a:r>
              <a:rPr lang="en-US" dirty="0"/>
              <a:t>}</a:t>
            </a:r>
          </a:p>
          <a:p>
            <a:endParaRPr lang="en-US" dirty="0"/>
          </a:p>
        </p:txBody>
      </p:sp>
    </p:spTree>
    <p:extLst>
      <p:ext uri="{BB962C8B-B14F-4D97-AF65-F5344CB8AC3E}">
        <p14:creationId xmlns:p14="http://schemas.microsoft.com/office/powerpoint/2010/main" val="41574286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 Examples</a:t>
            </a:r>
          </a:p>
        </p:txBody>
      </p:sp>
      <p:sp>
        <p:nvSpPr>
          <p:cNvPr id="3" name="Content Placeholder 2"/>
          <p:cNvSpPr>
            <a:spLocks noGrp="1"/>
          </p:cNvSpPr>
          <p:nvPr>
            <p:ph idx="1"/>
          </p:nvPr>
        </p:nvSpPr>
        <p:spPr/>
        <p:txBody>
          <a:bodyPr>
            <a:normAutofit/>
          </a:bodyPr>
          <a:lstStyle/>
          <a:p>
            <a:r>
              <a:rPr lang="en-US" sz="4200" dirty="0"/>
              <a:t>margin-top:100px;</a:t>
            </a:r>
            <a:br>
              <a:rPr lang="en-US" sz="4200" dirty="0"/>
            </a:br>
            <a:r>
              <a:rPr lang="en-US" sz="4200" dirty="0"/>
              <a:t>margin-bottom:100px;</a:t>
            </a:r>
            <a:br>
              <a:rPr lang="en-US" sz="4200" dirty="0"/>
            </a:br>
            <a:r>
              <a:rPr lang="en-US" sz="4200" dirty="0"/>
              <a:t>margin-right:50px;</a:t>
            </a:r>
            <a:br>
              <a:rPr lang="en-US" sz="4200" dirty="0"/>
            </a:br>
            <a:r>
              <a:rPr lang="en-US" sz="4200" dirty="0"/>
              <a:t>margin-left:50px;</a:t>
            </a:r>
          </a:p>
          <a:p>
            <a:endParaRPr lang="en-US" dirty="0"/>
          </a:p>
        </p:txBody>
      </p:sp>
    </p:spTree>
    <p:extLst>
      <p:ext uri="{BB962C8B-B14F-4D97-AF65-F5344CB8AC3E}">
        <p14:creationId xmlns:p14="http://schemas.microsoft.com/office/powerpoint/2010/main" val="41138416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 Examples</a:t>
            </a:r>
          </a:p>
        </p:txBody>
      </p:sp>
      <p:sp>
        <p:nvSpPr>
          <p:cNvPr id="3" name="Content Placeholder 2"/>
          <p:cNvSpPr>
            <a:spLocks noGrp="1"/>
          </p:cNvSpPr>
          <p:nvPr>
            <p:ph idx="1"/>
          </p:nvPr>
        </p:nvSpPr>
        <p:spPr>
          <a:xfrm>
            <a:off x="228600" y="1905000"/>
            <a:ext cx="8763000" cy="4953000"/>
          </a:xfrm>
        </p:spPr>
        <p:txBody>
          <a:bodyPr numCol="2">
            <a:normAutofit fontScale="70000" lnSpcReduction="20000"/>
          </a:bodyPr>
          <a:lstStyle/>
          <a:p>
            <a:r>
              <a:rPr lang="en-US" sz="4200" dirty="0"/>
              <a:t>The margin property can have from one to four values.</a:t>
            </a:r>
          </a:p>
          <a:p>
            <a:pPr lvl="0"/>
            <a:r>
              <a:rPr lang="en-US" sz="4200" b="1" dirty="0"/>
              <a:t>margin:25px 50px 75px 100px; </a:t>
            </a:r>
            <a:endParaRPr lang="en-US" sz="4200" dirty="0"/>
          </a:p>
          <a:p>
            <a:pPr lvl="1"/>
            <a:r>
              <a:rPr lang="en-US" sz="4200" dirty="0"/>
              <a:t>top margin is 25px</a:t>
            </a:r>
          </a:p>
          <a:p>
            <a:pPr lvl="1"/>
            <a:r>
              <a:rPr lang="en-US" sz="4200" dirty="0"/>
              <a:t>right margin is 50px</a:t>
            </a:r>
          </a:p>
          <a:p>
            <a:pPr lvl="1"/>
            <a:r>
              <a:rPr lang="en-US" sz="4200" dirty="0"/>
              <a:t>bottom margin is 75px</a:t>
            </a:r>
          </a:p>
          <a:p>
            <a:pPr lvl="1"/>
            <a:r>
              <a:rPr lang="en-US" sz="4200" dirty="0"/>
              <a:t>left margin is 100px</a:t>
            </a:r>
          </a:p>
          <a:p>
            <a:pPr lvl="0"/>
            <a:r>
              <a:rPr lang="en-US" sz="4200" b="1" dirty="0"/>
              <a:t>margin:25px 50px 75px;</a:t>
            </a:r>
            <a:endParaRPr lang="en-US" sz="4200" dirty="0"/>
          </a:p>
          <a:p>
            <a:pPr lvl="1"/>
            <a:r>
              <a:rPr lang="en-US" sz="4200" dirty="0"/>
              <a:t>top margin is 25px</a:t>
            </a:r>
          </a:p>
          <a:p>
            <a:pPr lvl="1"/>
            <a:r>
              <a:rPr lang="en-US" sz="4200" dirty="0"/>
              <a:t>right and left margins are 50px</a:t>
            </a:r>
          </a:p>
          <a:p>
            <a:pPr lvl="1"/>
            <a:r>
              <a:rPr lang="en-US" sz="4200" dirty="0"/>
              <a:t>bottom margin is 75px</a:t>
            </a:r>
          </a:p>
          <a:p>
            <a:pPr lvl="1"/>
            <a:endParaRPr lang="en-US" sz="4200" dirty="0"/>
          </a:p>
          <a:p>
            <a:pPr lvl="0"/>
            <a:r>
              <a:rPr lang="en-US" sz="4200" b="1" dirty="0"/>
              <a:t>margin:25px 50px;</a:t>
            </a:r>
            <a:endParaRPr lang="en-US" sz="4200" dirty="0"/>
          </a:p>
          <a:p>
            <a:pPr lvl="1"/>
            <a:r>
              <a:rPr lang="en-US" sz="4200" dirty="0"/>
              <a:t>top and bottom margins are 25px</a:t>
            </a:r>
          </a:p>
          <a:p>
            <a:pPr lvl="1"/>
            <a:r>
              <a:rPr lang="en-US" sz="4200" dirty="0"/>
              <a:t>right and left margins are 50px</a:t>
            </a:r>
          </a:p>
          <a:p>
            <a:pPr lvl="0"/>
            <a:r>
              <a:rPr lang="en-US" sz="4200" b="1" dirty="0"/>
              <a:t>margin:25px;</a:t>
            </a:r>
            <a:endParaRPr lang="en-US" sz="4200" dirty="0"/>
          </a:p>
          <a:p>
            <a:pPr lvl="1"/>
            <a:r>
              <a:rPr lang="en-US" sz="4200" dirty="0"/>
              <a:t>all four margins are 25px</a:t>
            </a:r>
          </a:p>
          <a:p>
            <a:endParaRPr lang="en-US" dirty="0"/>
          </a:p>
        </p:txBody>
      </p:sp>
    </p:spTree>
    <p:extLst>
      <p:ext uri="{BB962C8B-B14F-4D97-AF65-F5344CB8AC3E}">
        <p14:creationId xmlns:p14="http://schemas.microsoft.com/office/powerpoint/2010/main" val="710936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 - Examples</a:t>
            </a:r>
          </a:p>
        </p:txBody>
      </p:sp>
      <p:sp>
        <p:nvSpPr>
          <p:cNvPr id="3" name="Content Placeholder 2"/>
          <p:cNvSpPr>
            <a:spLocks noGrp="1"/>
          </p:cNvSpPr>
          <p:nvPr>
            <p:ph idx="1"/>
          </p:nvPr>
        </p:nvSpPr>
        <p:spPr/>
        <p:txBody>
          <a:bodyPr/>
          <a:lstStyle/>
          <a:p>
            <a:r>
              <a:rPr lang="en-US" dirty="0"/>
              <a:t>padding-top:25px;</a:t>
            </a:r>
          </a:p>
          <a:p>
            <a:r>
              <a:rPr lang="en-US" dirty="0"/>
              <a:t>padding-bottom:25px;</a:t>
            </a:r>
          </a:p>
          <a:p>
            <a:r>
              <a:rPr lang="en-US" dirty="0"/>
              <a:t>padding-right:50px;</a:t>
            </a:r>
          </a:p>
          <a:p>
            <a:r>
              <a:rPr lang="en-US" dirty="0"/>
              <a:t>padding-left:50px;</a:t>
            </a:r>
          </a:p>
        </p:txBody>
      </p:sp>
    </p:spTree>
    <p:extLst>
      <p:ext uri="{BB962C8B-B14F-4D97-AF65-F5344CB8AC3E}">
        <p14:creationId xmlns:p14="http://schemas.microsoft.com/office/powerpoint/2010/main" val="3592477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 - Examples</a:t>
            </a:r>
          </a:p>
        </p:txBody>
      </p:sp>
      <p:sp>
        <p:nvSpPr>
          <p:cNvPr id="3" name="Content Placeholder 2"/>
          <p:cNvSpPr>
            <a:spLocks noGrp="1"/>
          </p:cNvSpPr>
          <p:nvPr>
            <p:ph idx="1"/>
          </p:nvPr>
        </p:nvSpPr>
        <p:spPr/>
        <p:txBody>
          <a:bodyPr numCol="2">
            <a:normAutofit/>
          </a:bodyPr>
          <a:lstStyle/>
          <a:p>
            <a:r>
              <a:rPr lang="en-US" dirty="0"/>
              <a:t>The padding property can have from one to four values.</a:t>
            </a:r>
            <a:endParaRPr lang="en-US" sz="2800" dirty="0"/>
          </a:p>
          <a:p>
            <a:pPr lvl="0"/>
            <a:r>
              <a:rPr lang="en-US" b="1" dirty="0"/>
              <a:t>padding:25px 50px 75px 100px; </a:t>
            </a:r>
            <a:endParaRPr lang="en-US" sz="2800" dirty="0"/>
          </a:p>
          <a:p>
            <a:pPr lvl="1"/>
            <a:r>
              <a:rPr lang="en-US" dirty="0"/>
              <a:t>top padding is 25px</a:t>
            </a:r>
            <a:endParaRPr lang="en-US" sz="2400" dirty="0"/>
          </a:p>
          <a:p>
            <a:pPr lvl="1"/>
            <a:r>
              <a:rPr lang="en-US" dirty="0"/>
              <a:t>right padding is 50px</a:t>
            </a:r>
            <a:endParaRPr lang="en-US" sz="2400" dirty="0"/>
          </a:p>
          <a:p>
            <a:pPr lvl="1"/>
            <a:r>
              <a:rPr lang="en-US" dirty="0"/>
              <a:t>bottom padding is 75px</a:t>
            </a:r>
            <a:endParaRPr lang="en-US" sz="2400" dirty="0"/>
          </a:p>
          <a:p>
            <a:pPr lvl="1"/>
            <a:r>
              <a:rPr lang="en-US" dirty="0"/>
              <a:t>left padding is 100px</a:t>
            </a:r>
            <a:endParaRPr lang="en-US" sz="2800" dirty="0"/>
          </a:p>
          <a:p>
            <a:pPr lvl="0"/>
            <a:r>
              <a:rPr lang="en-US" b="1" dirty="0"/>
              <a:t>padding:25px 50px 75px;</a:t>
            </a:r>
            <a:endParaRPr lang="en-US" sz="2800" dirty="0"/>
          </a:p>
          <a:p>
            <a:pPr lvl="1"/>
            <a:r>
              <a:rPr lang="en-US" dirty="0"/>
              <a:t>top padding is 25px</a:t>
            </a:r>
            <a:endParaRPr lang="en-US" sz="2400" dirty="0"/>
          </a:p>
          <a:p>
            <a:pPr lvl="1"/>
            <a:r>
              <a:rPr lang="en-US" dirty="0"/>
              <a:t>right and left paddings are 50px</a:t>
            </a:r>
            <a:endParaRPr lang="en-US" sz="2400" dirty="0"/>
          </a:p>
          <a:p>
            <a:pPr lvl="1"/>
            <a:r>
              <a:rPr lang="en-US" dirty="0"/>
              <a:t>bottom padding is 75px</a:t>
            </a:r>
            <a:endParaRPr lang="en-US" sz="2400" dirty="0"/>
          </a:p>
          <a:p>
            <a:pPr marL="0" indent="0">
              <a:buNone/>
            </a:pPr>
            <a:r>
              <a:rPr lang="en-US" dirty="0"/>
              <a:t> </a:t>
            </a:r>
            <a:endParaRPr lang="en-US" sz="2800" dirty="0"/>
          </a:p>
          <a:p>
            <a:pPr lvl="0"/>
            <a:r>
              <a:rPr lang="en-US" b="1" dirty="0"/>
              <a:t>padding:25px 50px;</a:t>
            </a:r>
            <a:endParaRPr lang="en-US" sz="2800" dirty="0"/>
          </a:p>
          <a:p>
            <a:pPr lvl="1"/>
            <a:r>
              <a:rPr lang="en-US" dirty="0"/>
              <a:t>top and bottom paddings are 25px</a:t>
            </a:r>
            <a:endParaRPr lang="en-US" sz="2400" dirty="0"/>
          </a:p>
          <a:p>
            <a:pPr lvl="1"/>
            <a:r>
              <a:rPr lang="en-US" dirty="0"/>
              <a:t>right and left paddings are 50px </a:t>
            </a:r>
            <a:endParaRPr lang="en-US" sz="2800" dirty="0"/>
          </a:p>
          <a:p>
            <a:pPr lvl="0"/>
            <a:r>
              <a:rPr lang="en-US" b="1" dirty="0"/>
              <a:t>padding:25px;</a:t>
            </a:r>
            <a:endParaRPr lang="en-US" sz="2800" dirty="0"/>
          </a:p>
          <a:p>
            <a:pPr lvl="1"/>
            <a:r>
              <a:rPr lang="en-US" dirty="0"/>
              <a:t>all four paddings are 25px</a:t>
            </a:r>
            <a:endParaRPr lang="en-US" sz="2400" dirty="0"/>
          </a:p>
        </p:txBody>
      </p:sp>
    </p:spTree>
    <p:extLst>
      <p:ext uri="{BB962C8B-B14F-4D97-AF65-F5344CB8AC3E}">
        <p14:creationId xmlns:p14="http://schemas.microsoft.com/office/powerpoint/2010/main" val="126448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Three ways to insert CSS</a:t>
            </a:r>
          </a:p>
        </p:txBody>
      </p:sp>
      <p:sp>
        <p:nvSpPr>
          <p:cNvPr id="3" name="Content Placeholder 2"/>
          <p:cNvSpPr>
            <a:spLocks noGrp="1"/>
          </p:cNvSpPr>
          <p:nvPr>
            <p:ph idx="1"/>
          </p:nvPr>
        </p:nvSpPr>
        <p:spPr/>
        <p:txBody>
          <a:bodyPr>
            <a:normAutofit/>
          </a:bodyPr>
          <a:lstStyle/>
          <a:p>
            <a:r>
              <a:rPr lang="en-US" dirty="0">
                <a:solidFill>
                  <a:srgbClr val="00B0F0"/>
                </a:solidFill>
              </a:rPr>
              <a:t>External style sheets</a:t>
            </a:r>
            <a:r>
              <a:rPr lang="en-US" dirty="0"/>
              <a:t>, i.e. a separate CSS-file referenced from the document</a:t>
            </a:r>
          </a:p>
          <a:p>
            <a:r>
              <a:rPr lang="en-US" dirty="0">
                <a:solidFill>
                  <a:srgbClr val="00B0F0"/>
                </a:solidFill>
              </a:rPr>
              <a:t>Embedded style (internal)</a:t>
            </a:r>
            <a:r>
              <a:rPr lang="en-US" dirty="0"/>
              <a:t>, blocks of CSS information inside the HTML document itself</a:t>
            </a:r>
          </a:p>
          <a:p>
            <a:r>
              <a:rPr lang="en-US" dirty="0">
                <a:solidFill>
                  <a:srgbClr val="00B0F0"/>
                </a:solidFill>
              </a:rPr>
              <a:t>Inline style</a:t>
            </a:r>
            <a:r>
              <a:rPr lang="en-US" dirty="0"/>
              <a:t>, attaches a style definition within the HTML element it is modifying </a:t>
            </a:r>
          </a:p>
        </p:txBody>
      </p:sp>
    </p:spTree>
    <p:extLst>
      <p:ext uri="{BB962C8B-B14F-4D97-AF65-F5344CB8AC3E}">
        <p14:creationId xmlns:p14="http://schemas.microsoft.com/office/powerpoint/2010/main" val="393840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Inline Style</a:t>
            </a:r>
          </a:p>
        </p:txBody>
      </p:sp>
      <p:sp>
        <p:nvSpPr>
          <p:cNvPr id="3" name="Content Placeholder 2"/>
          <p:cNvSpPr>
            <a:spLocks noGrp="1"/>
          </p:cNvSpPr>
          <p:nvPr>
            <p:ph idx="1"/>
          </p:nvPr>
        </p:nvSpPr>
        <p:spPr>
          <a:xfrm>
            <a:off x="457200" y="1905000"/>
            <a:ext cx="8229600" cy="4648200"/>
          </a:xfrm>
        </p:spPr>
        <p:txBody>
          <a:bodyPr/>
          <a:lstStyle/>
          <a:p>
            <a:r>
              <a:rPr lang="en-US" dirty="0"/>
              <a:t>To use inline styles you use the style attribute in the relevant tag. The style attribute can contain any CSS property.</a:t>
            </a:r>
          </a:p>
        </p:txBody>
      </p:sp>
      <p:sp>
        <p:nvSpPr>
          <p:cNvPr id="4" name="Rectangle 3"/>
          <p:cNvSpPr/>
          <p:nvPr/>
        </p:nvSpPr>
        <p:spPr>
          <a:xfrm>
            <a:off x="457200" y="3658612"/>
            <a:ext cx="8458200" cy="3046988"/>
          </a:xfrm>
          <a:prstGeom prst="rect">
            <a:avLst/>
          </a:prstGeom>
          <a:ln>
            <a:solidFill>
              <a:srgbClr val="FFC000"/>
            </a:solidFill>
          </a:ln>
        </p:spPr>
        <p:txBody>
          <a:bodyPr wrap="square">
            <a:spAutoFit/>
          </a:bodyPr>
          <a:lstStyle/>
          <a:p>
            <a:r>
              <a:rPr lang="en-US" sz="2400" dirty="0"/>
              <a:t>&lt;html&gt;</a:t>
            </a:r>
          </a:p>
          <a:p>
            <a:r>
              <a:rPr lang="en-US" sz="2400" dirty="0"/>
              <a:t>&lt;head&gt;</a:t>
            </a:r>
          </a:p>
          <a:p>
            <a:r>
              <a:rPr lang="en-US" sz="2400" dirty="0"/>
              <a:t>&lt;/head&gt;</a:t>
            </a:r>
          </a:p>
          <a:p>
            <a:r>
              <a:rPr lang="en-US" sz="2400" dirty="0"/>
              <a:t>&lt;body&gt;</a:t>
            </a:r>
          </a:p>
          <a:p>
            <a:r>
              <a:rPr lang="en-US" sz="2400" dirty="0"/>
              <a:t>&lt;</a:t>
            </a:r>
            <a:r>
              <a:rPr lang="en-US" sz="2400" dirty="0" err="1"/>
              <a:t>img</a:t>
            </a:r>
            <a:r>
              <a:rPr lang="en-US" sz="2400" dirty="0"/>
              <a:t> </a:t>
            </a:r>
            <a:r>
              <a:rPr lang="en-US" sz="2400" dirty="0" err="1"/>
              <a:t>src</a:t>
            </a:r>
            <a:r>
              <a:rPr lang="en-US" sz="2400" dirty="0"/>
              <a:t>="images\dog1.jpg" </a:t>
            </a:r>
            <a:r>
              <a:rPr lang="en-US" sz="2400" b="1" dirty="0">
                <a:solidFill>
                  <a:srgbClr val="FF0000"/>
                </a:solidFill>
              </a:rPr>
              <a:t>style="</a:t>
            </a:r>
            <a:r>
              <a:rPr lang="en-US" sz="2400" b="1" dirty="0" err="1">
                <a:solidFill>
                  <a:srgbClr val="FF0000"/>
                </a:solidFill>
              </a:rPr>
              <a:t>border-bottom-width:thick</a:t>
            </a:r>
            <a:r>
              <a:rPr lang="en-US" sz="2400" b="1" dirty="0">
                <a:solidFill>
                  <a:srgbClr val="FF0000"/>
                </a:solidFill>
              </a:rPr>
              <a:t>; </a:t>
            </a:r>
            <a:r>
              <a:rPr lang="en-US" sz="2400" b="1" dirty="0" err="1">
                <a:solidFill>
                  <a:srgbClr val="FF0000"/>
                </a:solidFill>
              </a:rPr>
              <a:t>border-bottom-style:solid;border-color:red</a:t>
            </a:r>
            <a:r>
              <a:rPr lang="en-US" sz="2400" b="1" dirty="0">
                <a:solidFill>
                  <a:srgbClr val="FF0000"/>
                </a:solidFill>
              </a:rPr>
              <a:t>;"</a:t>
            </a:r>
            <a:r>
              <a:rPr lang="en-US" sz="2400" dirty="0"/>
              <a:t> &gt;</a:t>
            </a:r>
          </a:p>
          <a:p>
            <a:r>
              <a:rPr lang="en-US" sz="2400" dirty="0"/>
              <a:t>&lt;/body&gt;</a:t>
            </a:r>
          </a:p>
          <a:p>
            <a:r>
              <a:rPr lang="en-US" sz="2400" dirty="0"/>
              <a:t>&lt;/html&gt;</a:t>
            </a:r>
          </a:p>
        </p:txBody>
      </p:sp>
    </p:spTree>
    <p:extLst>
      <p:ext uri="{BB962C8B-B14F-4D97-AF65-F5344CB8AC3E}">
        <p14:creationId xmlns:p14="http://schemas.microsoft.com/office/powerpoint/2010/main" val="326431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779"/>
            <a:ext cx="8229600" cy="1143000"/>
          </a:xfrm>
        </p:spPr>
        <p:txBody>
          <a:bodyPr/>
          <a:lstStyle/>
          <a:p>
            <a:r>
              <a:rPr lang="en-US" dirty="0"/>
              <a:t>Embedded / internal Style Sheet</a:t>
            </a:r>
          </a:p>
        </p:txBody>
      </p:sp>
      <p:sp>
        <p:nvSpPr>
          <p:cNvPr id="3" name="Content Placeholder 2"/>
          <p:cNvSpPr>
            <a:spLocks noGrp="1"/>
          </p:cNvSpPr>
          <p:nvPr>
            <p:ph idx="1"/>
          </p:nvPr>
        </p:nvSpPr>
        <p:spPr>
          <a:xfrm>
            <a:off x="152400" y="1240222"/>
            <a:ext cx="8781288" cy="1502978"/>
          </a:xfrm>
        </p:spPr>
        <p:txBody>
          <a:bodyPr>
            <a:normAutofit lnSpcReduction="10000"/>
          </a:bodyPr>
          <a:lstStyle/>
          <a:p>
            <a:r>
              <a:rPr lang="en-US" sz="2800" dirty="0"/>
              <a:t>An internal style sheet should be used when a single document has a unique style. You define internal styles in the head section of an HTML page, by using the &lt;style&gt; tag</a:t>
            </a:r>
          </a:p>
        </p:txBody>
      </p:sp>
      <p:sp>
        <p:nvSpPr>
          <p:cNvPr id="4" name="Rectangle 3"/>
          <p:cNvSpPr/>
          <p:nvPr/>
        </p:nvSpPr>
        <p:spPr>
          <a:xfrm>
            <a:off x="451944" y="2590800"/>
            <a:ext cx="8481743" cy="4154984"/>
          </a:xfrm>
          <a:prstGeom prst="rect">
            <a:avLst/>
          </a:prstGeom>
          <a:ln>
            <a:solidFill>
              <a:srgbClr val="FFC000"/>
            </a:solidFill>
          </a:ln>
        </p:spPr>
        <p:txBody>
          <a:bodyPr wrap="square" numCol="2">
            <a:spAutoFit/>
          </a:bodyPr>
          <a:lstStyle/>
          <a:p>
            <a:r>
              <a:rPr lang="en-US" sz="2400" dirty="0"/>
              <a:t>&lt;html&gt;&lt;head&gt;</a:t>
            </a:r>
          </a:p>
          <a:p>
            <a:r>
              <a:rPr lang="en-US" sz="2400" b="1" dirty="0">
                <a:solidFill>
                  <a:srgbClr val="FF0000"/>
                </a:solidFill>
              </a:rPr>
              <a:t>&lt;style type="text/</a:t>
            </a:r>
            <a:r>
              <a:rPr lang="en-US" sz="2400" b="1" dirty="0" err="1">
                <a:solidFill>
                  <a:srgbClr val="FF0000"/>
                </a:solidFill>
              </a:rPr>
              <a:t>css</a:t>
            </a:r>
            <a:r>
              <a:rPr lang="en-US" sz="2400" b="1" dirty="0">
                <a:solidFill>
                  <a:srgbClr val="FF0000"/>
                </a:solidFill>
              </a:rPr>
              <a:t>"&gt;</a:t>
            </a:r>
          </a:p>
          <a:p>
            <a:r>
              <a:rPr lang="en-US" sz="2400" b="1" dirty="0">
                <a:solidFill>
                  <a:srgbClr val="FF0000"/>
                </a:solidFill>
              </a:rPr>
              <a:t>.border{</a:t>
            </a:r>
          </a:p>
          <a:p>
            <a:r>
              <a:rPr lang="en-US" sz="2400" b="1" dirty="0" err="1">
                <a:solidFill>
                  <a:srgbClr val="FF0000"/>
                </a:solidFill>
              </a:rPr>
              <a:t>border-bottom-width:thick</a:t>
            </a:r>
            <a:r>
              <a:rPr lang="en-US" sz="2400" b="1" dirty="0">
                <a:solidFill>
                  <a:srgbClr val="FF0000"/>
                </a:solidFill>
              </a:rPr>
              <a:t>;</a:t>
            </a:r>
          </a:p>
          <a:p>
            <a:r>
              <a:rPr lang="en-US" sz="2400" b="1" dirty="0" err="1">
                <a:solidFill>
                  <a:srgbClr val="FF0000"/>
                </a:solidFill>
              </a:rPr>
              <a:t>border-bottom-style:double</a:t>
            </a:r>
            <a:r>
              <a:rPr lang="en-US" sz="2400" b="1" dirty="0">
                <a:solidFill>
                  <a:srgbClr val="FF0000"/>
                </a:solidFill>
              </a:rPr>
              <a:t>;</a:t>
            </a:r>
          </a:p>
          <a:p>
            <a:r>
              <a:rPr lang="en-US" sz="2400" b="1" dirty="0" err="1">
                <a:solidFill>
                  <a:srgbClr val="FF0000"/>
                </a:solidFill>
              </a:rPr>
              <a:t>border-bottom-color:red</a:t>
            </a:r>
            <a:r>
              <a:rPr lang="en-US" sz="2400" b="1" dirty="0">
                <a:solidFill>
                  <a:srgbClr val="FF0000"/>
                </a:solidFill>
              </a:rPr>
              <a:t>;</a:t>
            </a:r>
          </a:p>
          <a:p>
            <a:r>
              <a:rPr lang="en-US" sz="2400" b="1" dirty="0">
                <a:solidFill>
                  <a:srgbClr val="FF0000"/>
                </a:solidFill>
              </a:rPr>
              <a:t>}</a:t>
            </a:r>
          </a:p>
          <a:p>
            <a:r>
              <a:rPr lang="en-US" sz="2400" b="1" dirty="0">
                <a:solidFill>
                  <a:srgbClr val="FF0000"/>
                </a:solidFill>
              </a:rPr>
              <a:t>&lt;/style&gt;&lt;/head&gt;</a:t>
            </a:r>
          </a:p>
          <a:p>
            <a:endParaRPr lang="en-US" sz="2400" dirty="0"/>
          </a:p>
          <a:p>
            <a:endParaRPr lang="en-US" sz="2400" dirty="0"/>
          </a:p>
          <a:p>
            <a:endParaRPr lang="en-US" sz="2400" dirty="0"/>
          </a:p>
          <a:p>
            <a:r>
              <a:rPr lang="en-US" sz="2400" dirty="0"/>
              <a:t>&lt;body&gt;</a:t>
            </a:r>
          </a:p>
          <a:p>
            <a:r>
              <a:rPr lang="en-US" sz="2400" dirty="0"/>
              <a:t>&lt;</a:t>
            </a:r>
            <a:r>
              <a:rPr lang="en-US" sz="2400" dirty="0" err="1"/>
              <a:t>img</a:t>
            </a:r>
            <a:r>
              <a:rPr lang="en-US" sz="2400" dirty="0"/>
              <a:t> </a:t>
            </a:r>
            <a:r>
              <a:rPr lang="en-US" sz="2400" dirty="0" err="1"/>
              <a:t>src</a:t>
            </a:r>
            <a:r>
              <a:rPr lang="en-US" sz="2400" dirty="0"/>
              <a:t>="images\dog1.jpg" </a:t>
            </a:r>
            <a:r>
              <a:rPr lang="en-US" sz="2400" b="1" dirty="0">
                <a:solidFill>
                  <a:srgbClr val="00B050"/>
                </a:solidFill>
              </a:rPr>
              <a:t>class="border" </a:t>
            </a:r>
            <a:r>
              <a:rPr lang="en-US" sz="2400" dirty="0"/>
              <a:t>&gt;</a:t>
            </a:r>
          </a:p>
          <a:p>
            <a:r>
              <a:rPr lang="en-US" sz="2400" dirty="0"/>
              <a:t>&lt;/body&gt;</a:t>
            </a:r>
          </a:p>
          <a:p>
            <a:r>
              <a:rPr lang="en-US" sz="2400" dirty="0"/>
              <a:t>&lt;/html&gt;</a:t>
            </a:r>
          </a:p>
        </p:txBody>
      </p:sp>
    </p:spTree>
    <p:extLst>
      <p:ext uri="{BB962C8B-B14F-4D97-AF65-F5344CB8AC3E}">
        <p14:creationId xmlns:p14="http://schemas.microsoft.com/office/powerpoint/2010/main" val="331432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3"/>
            <a:ext cx="8229600" cy="1143000"/>
          </a:xfrm>
        </p:spPr>
        <p:txBody>
          <a:bodyPr/>
          <a:lstStyle/>
          <a:p>
            <a:r>
              <a:rPr lang="en-US" dirty="0"/>
              <a:t>External Style Sheet</a:t>
            </a:r>
          </a:p>
        </p:txBody>
      </p:sp>
      <p:sp>
        <p:nvSpPr>
          <p:cNvPr id="4" name="Content Placeholder 3"/>
          <p:cNvSpPr>
            <a:spLocks noGrp="1"/>
          </p:cNvSpPr>
          <p:nvPr>
            <p:ph idx="1"/>
          </p:nvPr>
        </p:nvSpPr>
        <p:spPr>
          <a:xfrm>
            <a:off x="457200" y="993774"/>
            <a:ext cx="8229600" cy="4221163"/>
          </a:xfrm>
        </p:spPr>
        <p:txBody>
          <a:bodyPr>
            <a:normAutofit/>
          </a:bodyPr>
          <a:lstStyle/>
          <a:p>
            <a:r>
              <a:rPr lang="en-US" sz="2800" dirty="0"/>
              <a:t>An external style sheet is ideal when the style is applied to many pages. With an external style sheet, you can change the look of an entire Web site by changing one file. Each page must link to the style sheet using the &lt;link&gt; tag. The &lt;link&gt; tag goes inside the head section</a:t>
            </a:r>
          </a:p>
        </p:txBody>
      </p:sp>
      <p:sp>
        <p:nvSpPr>
          <p:cNvPr id="3" name="TextBox 2"/>
          <p:cNvSpPr txBox="1"/>
          <p:nvPr/>
        </p:nvSpPr>
        <p:spPr>
          <a:xfrm>
            <a:off x="457200" y="3733800"/>
            <a:ext cx="4648200" cy="2585323"/>
          </a:xfrm>
          <a:prstGeom prst="rect">
            <a:avLst/>
          </a:prstGeom>
          <a:noFill/>
          <a:ln>
            <a:solidFill>
              <a:srgbClr val="FFC000"/>
            </a:solidFill>
          </a:ln>
        </p:spPr>
        <p:txBody>
          <a:bodyPr wrap="square" rtlCol="0">
            <a:spAutoFit/>
          </a:bodyPr>
          <a:lstStyle/>
          <a:p>
            <a:r>
              <a:rPr lang="en-US" dirty="0"/>
              <a:t>&lt;html&gt;</a:t>
            </a:r>
          </a:p>
          <a:p>
            <a:r>
              <a:rPr lang="en-US" dirty="0"/>
              <a:t>&lt;head&gt;</a:t>
            </a:r>
          </a:p>
          <a:p>
            <a:r>
              <a:rPr lang="en-US" b="1" dirty="0">
                <a:solidFill>
                  <a:srgbClr val="7030A0"/>
                </a:solidFill>
              </a:rPr>
              <a:t>&lt;link </a:t>
            </a:r>
            <a:r>
              <a:rPr lang="en-US" b="1" dirty="0" err="1">
                <a:solidFill>
                  <a:srgbClr val="7030A0"/>
                </a:solidFill>
              </a:rPr>
              <a:t>rel</a:t>
            </a:r>
            <a:r>
              <a:rPr lang="en-US" b="1" dirty="0">
                <a:solidFill>
                  <a:srgbClr val="7030A0"/>
                </a:solidFill>
              </a:rPr>
              <a:t>="stylesheet" type="text/</a:t>
            </a:r>
            <a:r>
              <a:rPr lang="en-US" b="1" dirty="0" err="1">
                <a:solidFill>
                  <a:srgbClr val="7030A0"/>
                </a:solidFill>
              </a:rPr>
              <a:t>css</a:t>
            </a:r>
            <a:r>
              <a:rPr lang="en-US" b="1" dirty="0">
                <a:solidFill>
                  <a:srgbClr val="7030A0"/>
                </a:solidFill>
              </a:rPr>
              <a:t>" </a:t>
            </a:r>
            <a:r>
              <a:rPr lang="en-US" b="1" dirty="0" err="1">
                <a:solidFill>
                  <a:srgbClr val="7030A0"/>
                </a:solidFill>
              </a:rPr>
              <a:t>href</a:t>
            </a:r>
            <a:r>
              <a:rPr lang="en-US" b="1" dirty="0">
                <a:solidFill>
                  <a:srgbClr val="7030A0"/>
                </a:solidFill>
              </a:rPr>
              <a:t>="externalstyle.css"/&gt;</a:t>
            </a:r>
          </a:p>
          <a:p>
            <a:r>
              <a:rPr lang="en-US" dirty="0"/>
              <a:t>&lt;/head&gt;</a:t>
            </a:r>
          </a:p>
          <a:p>
            <a:r>
              <a:rPr lang="en-US" dirty="0"/>
              <a:t>&lt;body&gt;</a:t>
            </a:r>
          </a:p>
          <a:p>
            <a:r>
              <a:rPr lang="en-US" dirty="0"/>
              <a:t>&lt;</a:t>
            </a:r>
            <a:r>
              <a:rPr lang="en-US" dirty="0" err="1"/>
              <a:t>img</a:t>
            </a:r>
            <a:r>
              <a:rPr lang="en-US" dirty="0"/>
              <a:t> </a:t>
            </a:r>
            <a:r>
              <a:rPr lang="en-US" dirty="0" err="1"/>
              <a:t>src</a:t>
            </a:r>
            <a:r>
              <a:rPr lang="en-US" dirty="0"/>
              <a:t>="images\dog1.jpg" class="border" &gt;</a:t>
            </a:r>
          </a:p>
          <a:p>
            <a:r>
              <a:rPr lang="en-US" dirty="0"/>
              <a:t>&lt;/body&gt;</a:t>
            </a:r>
          </a:p>
          <a:p>
            <a:r>
              <a:rPr lang="en-US" dirty="0"/>
              <a:t>&lt;/html&gt;</a:t>
            </a:r>
          </a:p>
        </p:txBody>
      </p:sp>
      <p:sp>
        <p:nvSpPr>
          <p:cNvPr id="5" name="TextBox 4"/>
          <p:cNvSpPr txBox="1"/>
          <p:nvPr/>
        </p:nvSpPr>
        <p:spPr>
          <a:xfrm>
            <a:off x="5410200" y="3733800"/>
            <a:ext cx="2928302" cy="1477328"/>
          </a:xfrm>
          <a:prstGeom prst="rect">
            <a:avLst/>
          </a:prstGeom>
          <a:noFill/>
          <a:ln>
            <a:solidFill>
              <a:srgbClr val="FFC000"/>
            </a:solidFill>
          </a:ln>
        </p:spPr>
        <p:txBody>
          <a:bodyPr wrap="none" rtlCol="0">
            <a:spAutoFit/>
          </a:bodyPr>
          <a:lstStyle/>
          <a:p>
            <a:r>
              <a:rPr lang="en-US" b="1" dirty="0">
                <a:solidFill>
                  <a:srgbClr val="FF0000"/>
                </a:solidFill>
              </a:rPr>
              <a:t>.border{</a:t>
            </a:r>
          </a:p>
          <a:p>
            <a:r>
              <a:rPr lang="en-US" b="1" dirty="0" err="1">
                <a:solidFill>
                  <a:srgbClr val="FF0000"/>
                </a:solidFill>
              </a:rPr>
              <a:t>border-bottom-width:thick</a:t>
            </a:r>
            <a:r>
              <a:rPr lang="en-US" b="1" dirty="0">
                <a:solidFill>
                  <a:srgbClr val="FF0000"/>
                </a:solidFill>
              </a:rPr>
              <a:t>;</a:t>
            </a:r>
          </a:p>
          <a:p>
            <a:r>
              <a:rPr lang="en-US" b="1" dirty="0" err="1">
                <a:solidFill>
                  <a:srgbClr val="FF0000"/>
                </a:solidFill>
              </a:rPr>
              <a:t>border-bottom-style:double</a:t>
            </a:r>
            <a:r>
              <a:rPr lang="en-US" b="1" dirty="0">
                <a:solidFill>
                  <a:srgbClr val="FF0000"/>
                </a:solidFill>
              </a:rPr>
              <a:t>;</a:t>
            </a:r>
          </a:p>
          <a:p>
            <a:r>
              <a:rPr lang="en-US" b="1" dirty="0" err="1">
                <a:solidFill>
                  <a:srgbClr val="FF0000"/>
                </a:solidFill>
              </a:rPr>
              <a:t>border-bottom-color:red</a:t>
            </a:r>
            <a:r>
              <a:rPr lang="en-US" b="1" dirty="0">
                <a:solidFill>
                  <a:srgbClr val="FF0000"/>
                </a:solidFill>
              </a:rPr>
              <a:t>;</a:t>
            </a:r>
          </a:p>
          <a:p>
            <a:r>
              <a:rPr lang="en-US" b="1" dirty="0">
                <a:solidFill>
                  <a:srgbClr val="FF0000"/>
                </a:solidFill>
              </a:rPr>
              <a:t>}</a:t>
            </a:r>
          </a:p>
        </p:txBody>
      </p:sp>
      <p:sp>
        <p:nvSpPr>
          <p:cNvPr id="6" name="TextBox 5"/>
          <p:cNvSpPr txBox="1"/>
          <p:nvPr/>
        </p:nvSpPr>
        <p:spPr>
          <a:xfrm>
            <a:off x="6034101" y="5345668"/>
            <a:ext cx="1759841" cy="369332"/>
          </a:xfrm>
          <a:prstGeom prst="rect">
            <a:avLst/>
          </a:prstGeom>
          <a:noFill/>
        </p:spPr>
        <p:txBody>
          <a:bodyPr wrap="square" rtlCol="0">
            <a:spAutoFit/>
          </a:bodyPr>
          <a:lstStyle/>
          <a:p>
            <a:r>
              <a:rPr lang="en-US" b="1" i="1" dirty="0"/>
              <a:t>Externalstyle.css</a:t>
            </a:r>
          </a:p>
        </p:txBody>
      </p:sp>
    </p:spTree>
    <p:extLst>
      <p:ext uri="{BB962C8B-B14F-4D97-AF65-F5344CB8AC3E}">
        <p14:creationId xmlns:p14="http://schemas.microsoft.com/office/powerpoint/2010/main" val="2204630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1366</TotalTime>
  <Words>3793</Words>
  <Application>Microsoft Office PowerPoint</Application>
  <PresentationFormat>On-screen Show (4:3)</PresentationFormat>
  <Paragraphs>454</Paragraphs>
  <Slides>54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Wingdings 2</vt:lpstr>
      <vt:lpstr>Office Theme</vt:lpstr>
      <vt:lpstr>Web Application Development</vt:lpstr>
      <vt:lpstr>Aim/ Objectives</vt:lpstr>
      <vt:lpstr>Learning Outcome</vt:lpstr>
      <vt:lpstr>Cascading Style Sheet</vt:lpstr>
      <vt:lpstr>Why Use Style Sheets?</vt:lpstr>
      <vt:lpstr>Three ways to insert CSS</vt:lpstr>
      <vt:lpstr> Inline Style</vt:lpstr>
      <vt:lpstr>Embedded / internal Style Sheet</vt:lpstr>
      <vt:lpstr>External Style Sheet</vt:lpstr>
      <vt:lpstr>Cascading order</vt:lpstr>
      <vt:lpstr>Defining a Style</vt:lpstr>
      <vt:lpstr>Example Code</vt:lpstr>
      <vt:lpstr>Example -view</vt:lpstr>
      <vt:lpstr>Property Values and Units</vt:lpstr>
      <vt:lpstr>Property Values and Units</vt:lpstr>
      <vt:lpstr>Selectors</vt:lpstr>
      <vt:lpstr>Matching Elements by Name</vt:lpstr>
      <vt:lpstr>Matching Using the Universal Selector</vt:lpstr>
      <vt:lpstr>Matching Elements by Class</vt:lpstr>
      <vt:lpstr>Matching Elements by Class</vt:lpstr>
      <vt:lpstr>Matching Elements by Identifier</vt:lpstr>
      <vt:lpstr>Example</vt:lpstr>
      <vt:lpstr>Matching elements by Specific Attributes</vt:lpstr>
      <vt:lpstr>Example</vt:lpstr>
      <vt:lpstr>Pseudo-classes</vt:lpstr>
      <vt:lpstr>Fonts</vt:lpstr>
      <vt:lpstr>Font Characteristics</vt:lpstr>
      <vt:lpstr>Defining a Font Family</vt:lpstr>
      <vt:lpstr>CSS font</vt:lpstr>
      <vt:lpstr>Defining a Font Family</vt:lpstr>
      <vt:lpstr>Some Other Font Properties</vt:lpstr>
      <vt:lpstr>Example -Code</vt:lpstr>
      <vt:lpstr>Example - View</vt:lpstr>
      <vt:lpstr>Colors</vt:lpstr>
      <vt:lpstr>Specifying a Color</vt:lpstr>
      <vt:lpstr>Specifying a Color</vt:lpstr>
      <vt:lpstr>Example- Code</vt:lpstr>
      <vt:lpstr>CSS Background image -Example</vt:lpstr>
      <vt:lpstr>CSS Background color-Example</vt:lpstr>
      <vt:lpstr>Text color- Example</vt:lpstr>
      <vt:lpstr> Text alignment- Example</vt:lpstr>
      <vt:lpstr> Text decoration -Example</vt:lpstr>
      <vt:lpstr>Text Transformation</vt:lpstr>
      <vt:lpstr>Text Indentation</vt:lpstr>
      <vt:lpstr>CSS  Lists -Example</vt:lpstr>
      <vt:lpstr>Values for Unordered Lists</vt:lpstr>
      <vt:lpstr>Values for Ordered Lists</vt:lpstr>
      <vt:lpstr>Tables</vt:lpstr>
      <vt:lpstr>Table-Examples</vt:lpstr>
      <vt:lpstr>CSS Border- Example</vt:lpstr>
      <vt:lpstr>CSS Margin- Examples</vt:lpstr>
      <vt:lpstr>CSS Margin- Examples</vt:lpstr>
      <vt:lpstr>CSS Padding - Examples</vt:lpstr>
      <vt:lpstr>CSS Padding -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IT4103 Web Programming</dc:title>
  <dc:creator>Nayomi Gamlath</dc:creator>
  <cp:lastModifiedBy>indunil</cp:lastModifiedBy>
  <cp:revision>127</cp:revision>
  <dcterms:created xsi:type="dcterms:W3CDTF">2012-08-25T06:56:08Z</dcterms:created>
  <dcterms:modified xsi:type="dcterms:W3CDTF">2020-02-15T08:33:19Z</dcterms:modified>
</cp:coreProperties>
</file>