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69" r:id="rId3"/>
    <p:sldId id="257" r:id="rId4"/>
    <p:sldId id="259" r:id="rId5"/>
    <p:sldId id="270" r:id="rId6"/>
    <p:sldId id="271" r:id="rId7"/>
    <p:sldId id="272" r:id="rId8"/>
    <p:sldId id="273" r:id="rId9"/>
    <p:sldId id="274" r:id="rId10"/>
    <p:sldId id="276" r:id="rId11"/>
    <p:sldId id="285" r:id="rId12"/>
    <p:sldId id="286" r:id="rId13"/>
    <p:sldId id="287" r:id="rId14"/>
    <p:sldId id="288" r:id="rId15"/>
    <p:sldId id="277" r:id="rId16"/>
    <p:sldId id="289" r:id="rId17"/>
    <p:sldId id="290" r:id="rId18"/>
    <p:sldId id="291" r:id="rId19"/>
    <p:sldId id="292" r:id="rId20"/>
    <p:sldId id="293" r:id="rId21"/>
    <p:sldId id="282" r:id="rId22"/>
    <p:sldId id="283" r:id="rId23"/>
    <p:sldId id="268" r:id="rId24"/>
    <p:sldId id="281"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Jom6MLCpucAa6ltXsHqhzuugp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7404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3999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1097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2ca3cec21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42ca3cec2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34244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2ca3cec21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42ca3cec2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2ca3cec21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g242ca3cec2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1729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6975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3360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738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299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8832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42ca3ce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g242ca3cec2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5938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428204" y="305745"/>
            <a:ext cx="9527177" cy="118763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C00000"/>
              </a:buClr>
              <a:buSzPts val="2800"/>
              <a:buFont typeface="Calibri"/>
              <a:buNone/>
            </a:pPr>
            <a:r>
              <a:rPr lang="en-US" sz="2800" b="1" dirty="0">
                <a:solidFill>
                  <a:srgbClr val="C00000"/>
                </a:solidFill>
                <a:highlight>
                  <a:schemeClr val="lt1"/>
                </a:highlight>
              </a:rPr>
              <a:t>2023 26th International Conference on Computer and Information Technology (ICCIT)</a:t>
            </a:r>
            <a:br>
              <a:rPr lang="en-US" sz="2800" b="1" dirty="0">
                <a:solidFill>
                  <a:srgbClr val="00B050"/>
                </a:solidFill>
                <a:highlight>
                  <a:schemeClr val="lt1"/>
                </a:highlight>
              </a:rPr>
            </a:br>
            <a:r>
              <a:rPr lang="en-US" sz="2000" b="1" dirty="0">
                <a:solidFill>
                  <a:srgbClr val="0070C0"/>
                </a:solidFill>
                <a:highlight>
                  <a:schemeClr val="lt1"/>
                </a:highlight>
              </a:rPr>
              <a:t>Hosted By : LONG BEACH HOTEL, COX’S BAZAR</a:t>
            </a:r>
            <a:endParaRPr lang="en-US" sz="2000" b="1" dirty="0">
              <a:solidFill>
                <a:srgbClr val="00B050"/>
              </a:solidFill>
              <a:highlight>
                <a:srgbClr val="0070C0"/>
              </a:highlight>
            </a:endParaRPr>
          </a:p>
        </p:txBody>
      </p:sp>
      <p:pic>
        <p:nvPicPr>
          <p:cNvPr id="85" name="Google Shape;85;p1"/>
          <p:cNvPicPr preferRelativeResize="0"/>
          <p:nvPr/>
        </p:nvPicPr>
        <p:blipFill rotWithShape="1">
          <a:blip r:embed="rId3">
            <a:alphaModFix/>
          </a:blip>
          <a:srcRect/>
          <a:stretch/>
        </p:blipFill>
        <p:spPr>
          <a:xfrm>
            <a:off x="9197009" y="5434220"/>
            <a:ext cx="2531165" cy="1423780"/>
          </a:xfrm>
          <a:prstGeom prst="rect">
            <a:avLst/>
          </a:prstGeom>
          <a:noFill/>
          <a:ln>
            <a:noFill/>
          </a:ln>
        </p:spPr>
      </p:pic>
      <p:sp>
        <p:nvSpPr>
          <p:cNvPr id="86" name="Google Shape;86;p1"/>
          <p:cNvSpPr txBox="1">
            <a:spLocks noGrp="1"/>
          </p:cNvSpPr>
          <p:nvPr>
            <p:ph type="subTitle" idx="1"/>
          </p:nvPr>
        </p:nvSpPr>
        <p:spPr>
          <a:xfrm>
            <a:off x="1524000" y="2531485"/>
            <a:ext cx="9144000" cy="313825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771"/>
              <a:buFont typeface="Arial"/>
              <a:buNone/>
            </a:pPr>
            <a:r>
              <a:rPr lang="en-US" sz="5400" b="1" dirty="0">
                <a:solidFill>
                  <a:srgbClr val="4C4C4C"/>
                </a:solidFill>
                <a:latin typeface="Arial"/>
                <a:ea typeface="Arial"/>
                <a:cs typeface="Arial"/>
                <a:sym typeface="Arial"/>
              </a:rPr>
              <a:t>An Intelligent System for Obesity Detection through Human Activity Recognition and BMI Prediction</a:t>
            </a:r>
            <a:br>
              <a:rPr lang="en-US" dirty="0"/>
            </a:br>
            <a:endParaRPr dirty="0"/>
          </a:p>
          <a:p>
            <a:pPr marL="0" lvl="0" indent="0" algn="ctr" rtl="0">
              <a:lnSpc>
                <a:spcPct val="90000"/>
              </a:lnSpc>
              <a:spcBef>
                <a:spcPts val="1000"/>
              </a:spcBef>
              <a:spcAft>
                <a:spcPts val="0"/>
              </a:spcAft>
              <a:buClr>
                <a:srgbClr val="4C4C4C"/>
              </a:buClr>
              <a:buSzPct val="100000"/>
              <a:buNone/>
            </a:pPr>
            <a:r>
              <a:rPr lang="en-US" b="1" dirty="0">
                <a:solidFill>
                  <a:srgbClr val="4C4C4C"/>
                </a:solidFill>
                <a:latin typeface="Arial"/>
                <a:ea typeface="Arial"/>
                <a:cs typeface="Arial"/>
                <a:sym typeface="Arial"/>
              </a:rPr>
              <a:t>Paper ID: 371</a:t>
            </a:r>
            <a:endParaRPr dirty="0"/>
          </a:p>
          <a:p>
            <a:pPr marL="0" lvl="0" indent="0" algn="l" rtl="0">
              <a:lnSpc>
                <a:spcPct val="90000"/>
              </a:lnSpc>
              <a:spcBef>
                <a:spcPts val="1000"/>
              </a:spcBef>
              <a:spcAft>
                <a:spcPts val="0"/>
              </a:spcAft>
              <a:buClr>
                <a:schemeClr val="dk1"/>
              </a:buClr>
              <a:buSzPct val="100000"/>
              <a:buNone/>
            </a:pPr>
            <a:endParaRPr b="1" dirty="0">
              <a:solidFill>
                <a:srgbClr val="4C4C4C"/>
              </a:solidFill>
              <a:latin typeface="Arial"/>
              <a:ea typeface="Arial"/>
              <a:cs typeface="Arial"/>
              <a:sym typeface="Arial"/>
            </a:endParaRPr>
          </a:p>
          <a:p>
            <a:pPr marL="0" lvl="0" indent="0" algn="ctr" rtl="0">
              <a:lnSpc>
                <a:spcPct val="90000"/>
              </a:lnSpc>
              <a:spcBef>
                <a:spcPts val="1000"/>
              </a:spcBef>
              <a:spcAft>
                <a:spcPts val="0"/>
              </a:spcAft>
              <a:buClr>
                <a:schemeClr val="dk1"/>
              </a:buClr>
              <a:buSzPct val="100000"/>
              <a:buNone/>
            </a:pPr>
            <a:endParaRPr dirty="0"/>
          </a:p>
        </p:txBody>
      </p:sp>
      <p:pic>
        <p:nvPicPr>
          <p:cNvPr id="87" name="Google Shape;87;p1"/>
          <p:cNvPicPr preferRelativeResize="0"/>
          <p:nvPr/>
        </p:nvPicPr>
        <p:blipFill>
          <a:blip r:embed="rId4"/>
          <a:srcRect/>
          <a:stretch/>
        </p:blipFill>
        <p:spPr>
          <a:xfrm>
            <a:off x="847725" y="899562"/>
            <a:ext cx="1557533" cy="156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6"/>
            <a:ext cx="10515600" cy="82146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kern="1200" spc="-50" baseline="0" dirty="0">
                <a:latin typeface="+mj-lt"/>
                <a:ea typeface="+mj-ea"/>
                <a:cs typeface="+mj-cs"/>
              </a:rPr>
              <a:t>Model Architecture</a:t>
            </a:r>
            <a:endParaRPr lang="en-US"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graphicFrame>
        <p:nvGraphicFramePr>
          <p:cNvPr id="3" name="Table 2">
            <a:extLst>
              <a:ext uri="{FF2B5EF4-FFF2-40B4-BE49-F238E27FC236}">
                <a16:creationId xmlns:a16="http://schemas.microsoft.com/office/drawing/2014/main" id="{2D0A62CF-75BD-4F24-95BB-F6358F37417B}"/>
              </a:ext>
            </a:extLst>
          </p:cNvPr>
          <p:cNvGraphicFramePr>
            <a:graphicFrameLocks noGrp="1"/>
          </p:cNvGraphicFramePr>
          <p:nvPr>
            <p:extLst>
              <p:ext uri="{D42A27DB-BD31-4B8C-83A1-F6EECF244321}">
                <p14:modId xmlns:p14="http://schemas.microsoft.com/office/powerpoint/2010/main" val="656613474"/>
              </p:ext>
            </p:extLst>
          </p:nvPr>
        </p:nvGraphicFramePr>
        <p:xfrm>
          <a:off x="2753328" y="1060882"/>
          <a:ext cx="6430429" cy="4422948"/>
        </p:xfrm>
        <a:graphic>
          <a:graphicData uri="http://schemas.openxmlformats.org/drawingml/2006/table">
            <a:tbl>
              <a:tblPr firstRow="1" firstCol="1" bandRow="1">
                <a:tableStyleId>{5C22544A-7EE6-4342-B048-85BDC9FD1C3A}</a:tableStyleId>
              </a:tblPr>
              <a:tblGrid>
                <a:gridCol w="2142593">
                  <a:extLst>
                    <a:ext uri="{9D8B030D-6E8A-4147-A177-3AD203B41FA5}">
                      <a16:colId xmlns:a16="http://schemas.microsoft.com/office/drawing/2014/main" val="3292424771"/>
                    </a:ext>
                  </a:extLst>
                </a:gridCol>
                <a:gridCol w="2143918">
                  <a:extLst>
                    <a:ext uri="{9D8B030D-6E8A-4147-A177-3AD203B41FA5}">
                      <a16:colId xmlns:a16="http://schemas.microsoft.com/office/drawing/2014/main" val="864212025"/>
                    </a:ext>
                  </a:extLst>
                </a:gridCol>
                <a:gridCol w="2143918">
                  <a:extLst>
                    <a:ext uri="{9D8B030D-6E8A-4147-A177-3AD203B41FA5}">
                      <a16:colId xmlns:a16="http://schemas.microsoft.com/office/drawing/2014/main" val="3510640324"/>
                    </a:ext>
                  </a:extLst>
                </a:gridCol>
              </a:tblGrid>
              <a:tr h="263651">
                <a:tc>
                  <a:txBody>
                    <a:bodyPr/>
                    <a:lstStyle/>
                    <a:p>
                      <a:pPr marL="0" marR="0" indent="0" algn="ctr">
                        <a:lnSpc>
                          <a:spcPct val="95000"/>
                        </a:lnSpc>
                        <a:spcBef>
                          <a:spcPts val="0"/>
                        </a:spcBef>
                        <a:spcAft>
                          <a:spcPts val="0"/>
                        </a:spcAft>
                        <a:tabLst>
                          <a:tab pos="182880" algn="l"/>
                        </a:tabLst>
                      </a:pPr>
                      <a:r>
                        <a:rPr lang="en-US" sz="1600" spc="-5">
                          <a:effectLst/>
                        </a:rPr>
                        <a:t>Layer (type)</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Output Shape</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Param</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71042803"/>
                  </a:ext>
                </a:extLst>
              </a:tr>
              <a:tr h="446608">
                <a:tc>
                  <a:txBody>
                    <a:bodyPr/>
                    <a:lstStyle/>
                    <a:p>
                      <a:pPr marL="0" marR="0" indent="0" algn="ctr">
                        <a:lnSpc>
                          <a:spcPct val="95000"/>
                        </a:lnSpc>
                        <a:spcBef>
                          <a:spcPts val="0"/>
                        </a:spcBef>
                        <a:spcAft>
                          <a:spcPts val="0"/>
                        </a:spcAft>
                        <a:tabLst>
                          <a:tab pos="182880" algn="l"/>
                        </a:tabLst>
                      </a:pPr>
                      <a:r>
                        <a:rPr lang="en-US" sz="1600" spc="-5">
                          <a:effectLst/>
                        </a:rPr>
                        <a:t>Lstm 1 (LSTM)</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(None, 200, 128)</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67584</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472806"/>
                  </a:ext>
                </a:extLst>
              </a:tr>
              <a:tr h="446608">
                <a:tc>
                  <a:txBody>
                    <a:bodyPr/>
                    <a:lstStyle/>
                    <a:p>
                      <a:pPr marL="0" marR="0" indent="0" algn="ctr">
                        <a:lnSpc>
                          <a:spcPct val="95000"/>
                        </a:lnSpc>
                        <a:spcBef>
                          <a:spcPts val="0"/>
                        </a:spcBef>
                        <a:spcAft>
                          <a:spcPts val="0"/>
                        </a:spcAft>
                        <a:tabLst>
                          <a:tab pos="182880" algn="l"/>
                        </a:tabLst>
                      </a:pPr>
                      <a:r>
                        <a:rPr lang="en-US" sz="1600" spc="-5">
                          <a:effectLst/>
                        </a:rPr>
                        <a:t>Lstm (LSTM)</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(None, 200, 128)</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131584</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63271654"/>
                  </a:ext>
                </a:extLst>
              </a:tr>
              <a:tr h="263651">
                <a:tc>
                  <a:txBody>
                    <a:bodyPr/>
                    <a:lstStyle/>
                    <a:p>
                      <a:pPr marL="0" marR="0" indent="0" algn="ctr">
                        <a:lnSpc>
                          <a:spcPct val="95000"/>
                        </a:lnSpc>
                        <a:spcBef>
                          <a:spcPts val="0"/>
                        </a:spcBef>
                        <a:spcAft>
                          <a:spcPts val="0"/>
                        </a:spcAft>
                        <a:tabLst>
                          <a:tab pos="182880" algn="l"/>
                        </a:tabLst>
                      </a:pPr>
                      <a:r>
                        <a:rPr lang="en-US" sz="1600" spc="-5">
                          <a:effectLst/>
                        </a:rPr>
                        <a:t>Lstm 1 (LSTM)</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(None, 128)</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131584</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76156163"/>
                  </a:ext>
                </a:extLst>
              </a:tr>
              <a:tr h="446608">
                <a:tc>
                  <a:txBody>
                    <a:bodyPr/>
                    <a:lstStyle/>
                    <a:p>
                      <a:pPr marL="0" marR="0" indent="0" algn="ctr">
                        <a:lnSpc>
                          <a:spcPct val="95000"/>
                        </a:lnSpc>
                        <a:spcBef>
                          <a:spcPts val="0"/>
                        </a:spcBef>
                        <a:spcAft>
                          <a:spcPts val="0"/>
                        </a:spcAft>
                        <a:tabLst>
                          <a:tab pos="182880" algn="l"/>
                        </a:tabLst>
                      </a:pPr>
                      <a:r>
                        <a:rPr lang="en-US" sz="1600" spc="-5">
                          <a:effectLst/>
                        </a:rPr>
                        <a:t>Flatten (Flatten</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(None, 128)</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0</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82196160"/>
                  </a:ext>
                </a:extLst>
              </a:tr>
              <a:tr h="527304">
                <a:tc>
                  <a:txBody>
                    <a:bodyPr/>
                    <a:lstStyle/>
                    <a:p>
                      <a:pPr marL="0" marR="0" indent="0" algn="ctr">
                        <a:lnSpc>
                          <a:spcPct val="95000"/>
                        </a:lnSpc>
                        <a:spcBef>
                          <a:spcPts val="0"/>
                        </a:spcBef>
                        <a:spcAft>
                          <a:spcPts val="0"/>
                        </a:spcAft>
                        <a:tabLst>
                          <a:tab pos="182880" algn="l"/>
                        </a:tabLst>
                      </a:pPr>
                      <a:r>
                        <a:rPr lang="en-US" sz="1600" spc="-5" dirty="0">
                          <a:effectLst/>
                        </a:rPr>
                        <a:t>Dense_1 (Dense)</a:t>
                      </a:r>
                      <a:endParaRPr lang="en-US" sz="1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dirty="0">
                          <a:effectLst/>
                        </a:rPr>
                        <a:t>(None, 128)</a:t>
                      </a:r>
                      <a:endParaRPr lang="en-US" sz="18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16512</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99711820"/>
                  </a:ext>
                </a:extLst>
              </a:tr>
              <a:tr h="527304">
                <a:tc>
                  <a:txBody>
                    <a:bodyPr/>
                    <a:lstStyle/>
                    <a:p>
                      <a:pPr marL="0" marR="0" indent="0" algn="ctr">
                        <a:lnSpc>
                          <a:spcPct val="95000"/>
                        </a:lnSpc>
                        <a:spcBef>
                          <a:spcPts val="0"/>
                        </a:spcBef>
                        <a:spcAft>
                          <a:spcPts val="0"/>
                        </a:spcAft>
                        <a:tabLst>
                          <a:tab pos="182880" algn="l"/>
                        </a:tabLst>
                      </a:pPr>
                      <a:r>
                        <a:rPr lang="en-US" sz="1600" spc="-5">
                          <a:effectLst/>
                        </a:rPr>
                        <a:t>Dense_2 (Dense)</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(None, 6)</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774</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35412025"/>
                  </a:ext>
                </a:extLst>
              </a:tr>
              <a:tr h="263651">
                <a:tc>
                  <a:txBody>
                    <a:bodyPr/>
                    <a:lstStyle/>
                    <a:p>
                      <a:pPr marL="0" marR="0" indent="0" algn="ctr">
                        <a:lnSpc>
                          <a:spcPct val="95000"/>
                        </a:lnSpc>
                        <a:spcBef>
                          <a:spcPts val="0"/>
                        </a:spcBef>
                        <a:spcAft>
                          <a:spcPts val="0"/>
                        </a:spcAft>
                        <a:tabLst>
                          <a:tab pos="182880" algn="l"/>
                        </a:tabLst>
                      </a:pPr>
                      <a:r>
                        <a:rPr lang="en-US" sz="1600" spc="-5">
                          <a:effectLst/>
                        </a:rPr>
                        <a:t> </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 </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 </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25239133"/>
                  </a:ext>
                </a:extLst>
              </a:tr>
              <a:tr h="263651">
                <a:tc>
                  <a:txBody>
                    <a:bodyPr/>
                    <a:lstStyle/>
                    <a:p>
                      <a:pPr marL="0" marR="0" indent="0" algn="ctr">
                        <a:lnSpc>
                          <a:spcPct val="95000"/>
                        </a:lnSpc>
                        <a:spcBef>
                          <a:spcPts val="0"/>
                        </a:spcBef>
                        <a:spcAft>
                          <a:spcPts val="0"/>
                        </a:spcAft>
                        <a:tabLst>
                          <a:tab pos="182880" algn="l"/>
                        </a:tabLst>
                      </a:pPr>
                      <a:r>
                        <a:rPr lang="en-US" sz="1600" spc="-5">
                          <a:effectLst/>
                        </a:rPr>
                        <a:t>Total Params</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 </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348038</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00391540"/>
                  </a:ext>
                </a:extLst>
              </a:tr>
              <a:tr h="446608">
                <a:tc>
                  <a:txBody>
                    <a:bodyPr/>
                    <a:lstStyle/>
                    <a:p>
                      <a:pPr marL="0" marR="0" indent="0" algn="ctr">
                        <a:lnSpc>
                          <a:spcPct val="95000"/>
                        </a:lnSpc>
                        <a:spcBef>
                          <a:spcPts val="0"/>
                        </a:spcBef>
                        <a:spcAft>
                          <a:spcPts val="0"/>
                        </a:spcAft>
                        <a:tabLst>
                          <a:tab pos="182880" algn="l"/>
                        </a:tabLst>
                      </a:pPr>
                      <a:r>
                        <a:rPr lang="en-US" sz="1600" spc="-5">
                          <a:effectLst/>
                        </a:rPr>
                        <a:t>Trainable Prams</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 </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348038</a:t>
                      </a:r>
                      <a:endParaRPr lang="en-US" sz="1800" spc="-5">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7565217"/>
                  </a:ext>
                </a:extLst>
              </a:tr>
              <a:tr h="527304">
                <a:tc>
                  <a:txBody>
                    <a:bodyPr/>
                    <a:lstStyle/>
                    <a:p>
                      <a:pPr marL="0" marR="0" indent="0" algn="ctr">
                        <a:lnSpc>
                          <a:spcPct val="95000"/>
                        </a:lnSpc>
                        <a:spcBef>
                          <a:spcPts val="0"/>
                        </a:spcBef>
                        <a:spcAft>
                          <a:spcPts val="0"/>
                        </a:spcAft>
                        <a:tabLst>
                          <a:tab pos="182880" algn="l"/>
                        </a:tabLst>
                      </a:pPr>
                      <a:r>
                        <a:rPr lang="en-US" sz="1600" spc="-5">
                          <a:effectLst/>
                        </a:rPr>
                        <a:t>Non-trainable params</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a:effectLst/>
                        </a:rPr>
                        <a:t> </a:t>
                      </a:r>
                      <a:endParaRPr lang="en-US" sz="18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600" spc="-5" dirty="0">
                          <a:effectLst/>
                        </a:rPr>
                        <a:t>0</a:t>
                      </a:r>
                      <a:endParaRPr lang="en-US" sz="18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76600697"/>
                  </a:ext>
                </a:extLst>
              </a:tr>
            </a:tbl>
          </a:graphicData>
        </a:graphic>
      </p:graphicFrame>
    </p:spTree>
    <p:extLst>
      <p:ext uri="{BB962C8B-B14F-4D97-AF65-F5344CB8AC3E}">
        <p14:creationId xmlns:p14="http://schemas.microsoft.com/office/powerpoint/2010/main" val="443052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174B-D934-48ED-8245-8F5D2C72E162}"/>
              </a:ext>
            </a:extLst>
          </p:cNvPr>
          <p:cNvSpPr>
            <a:spLocks noGrp="1"/>
          </p:cNvSpPr>
          <p:nvPr>
            <p:ph type="title"/>
          </p:nvPr>
        </p:nvSpPr>
        <p:spPr>
          <a:xfrm>
            <a:off x="2990850" y="320674"/>
            <a:ext cx="5981700" cy="720725"/>
          </a:xfrm>
        </p:spPr>
        <p:txBody>
          <a:bodyPr/>
          <a:lstStyle/>
          <a:p>
            <a:r>
              <a:rPr lang="en-US" dirty="0"/>
              <a:t>Obesity Prediction Phase</a:t>
            </a:r>
          </a:p>
        </p:txBody>
      </p:sp>
      <p:sp>
        <p:nvSpPr>
          <p:cNvPr id="3" name="Text Placeholder 2">
            <a:extLst>
              <a:ext uri="{FF2B5EF4-FFF2-40B4-BE49-F238E27FC236}">
                <a16:creationId xmlns:a16="http://schemas.microsoft.com/office/drawing/2014/main" id="{435D2206-85BE-439E-80D2-6719BCFBF5FB}"/>
              </a:ext>
            </a:extLst>
          </p:cNvPr>
          <p:cNvSpPr>
            <a:spLocks noGrp="1"/>
          </p:cNvSpPr>
          <p:nvPr>
            <p:ph type="body" idx="1"/>
          </p:nvPr>
        </p:nvSpPr>
        <p:spPr>
          <a:xfrm>
            <a:off x="847725" y="1416050"/>
            <a:ext cx="5448300" cy="4351338"/>
          </a:xfrm>
        </p:spPr>
        <p:txBody>
          <a:bodyPr/>
          <a:lstStyle/>
          <a:p>
            <a:pPr marL="0" marR="0" indent="0" algn="just">
              <a:lnSpc>
                <a:spcPct val="95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Here are the steps we followed in this phase:</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We collected user’s daily food consumption details (calories count) in app.</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User sets a timeline of 7/15/30 days for tracking physical activity. Our app uses the model to detect physical activity using in built accelerometer sensor.</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After timeline, our app calculates calories based on activity data collected. Our app uses foreground service to run our model in background.</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Then, our app calculates new weight and predicts outcomes of obesity based on the rate of weight change.</a:t>
            </a:r>
          </a:p>
          <a:p>
            <a:pPr marL="342900" marR="0" lvl="0" indent="-342900" algn="just">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SimSun" panose="02010600030101010101" pitchFamily="2" charset="-122"/>
              </a:rPr>
              <a:t>If the BMI result is greater than 30 then our app will give the result as obesity might occur in N month.</a:t>
            </a:r>
          </a:p>
          <a:p>
            <a:endParaRPr lang="en-US" dirty="0"/>
          </a:p>
        </p:txBody>
      </p:sp>
      <p:sp>
        <p:nvSpPr>
          <p:cNvPr id="4" name="Slide Number Placeholder 3">
            <a:extLst>
              <a:ext uri="{FF2B5EF4-FFF2-40B4-BE49-F238E27FC236}">
                <a16:creationId xmlns:a16="http://schemas.microsoft.com/office/drawing/2014/main" id="{11F20F1F-60CD-40DD-82CF-B7A2002786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9FF33C4-FC17-4F6D-8087-27617AB7AE47}"/>
                  </a:ext>
                </a:extLst>
              </p:cNvPr>
              <p:cNvSpPr txBox="1"/>
              <p:nvPr/>
            </p:nvSpPr>
            <p:spPr>
              <a:xfrm>
                <a:off x="6905625" y="1341600"/>
                <a:ext cx="4581525" cy="5044651"/>
              </a:xfrm>
              <a:prstGeom prst="rect">
                <a:avLst/>
              </a:prstGeom>
              <a:noFill/>
            </p:spPr>
            <p:txBody>
              <a:bodyPr wrap="square">
                <a:sp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The formula used for calculating Calories burned from physical Activity:</a:t>
                </a:r>
              </a:p>
              <a:p>
                <a:pPr marL="0" marR="0" algn="r">
                  <a:spcBef>
                    <a:spcPts val="0"/>
                  </a:spcBef>
                  <a:spcAft>
                    <a:spcPts val="0"/>
                  </a:spcAft>
                </a:pPr>
                <a14:m>
                  <m:oMath xmlns:m="http://schemas.openxmlformats.org/officeDocument/2006/math">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𝑻𝒐𝒕𝒂𝒍</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𝑪𝒂𝒍𝒐𝒓𝒊𝒆𝒔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𝐁𝐮𝐫𝐧𝐞𝐝</m:t>
                    </m:r>
                    <m:r>
                      <a:rPr lang="en-US" sz="1400" b="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𝐭𝐢𝐦𝐞𝐬</m:t>
                    </m:r>
                    <m:d>
                      <m:dPr>
                        <m:begChr m:val="["/>
                        <m:endChr m:val="]"/>
                        <m:ctrlPr>
                          <a:rPr lang="en-US" sz="1400" b="1"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𝒎𝒊𝒏𝒖𝒕𝒆𝒔</m:t>
                        </m:r>
                      </m:e>
                    </m:d>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US" sz="1400" b="1"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𝑴𝑬𝑻</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𝒐𝒇</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𝑷𝒉𝒚𝒔𝒊𝒄𝒂𝒍</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𝑨𝒄𝒕𝒊𝒗𝒊𝒕𝒚</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𝟑</m:t>
                        </m:r>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𝐰𝐞𝐢𝐠𝐡𝐭</m:t>
                        </m:r>
                        <m:d>
                          <m:dPr>
                            <m:begChr m:val="["/>
                            <m:endChr m:val="]"/>
                            <m:ctrlPr>
                              <a:rPr lang="en-US" sz="1400" b="1"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𝒌𝒈</m:t>
                            </m:r>
                          </m:e>
                        </m:d>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num>
                      <m:den>
                        <m:r>
                          <a:rPr lang="en-US" sz="1400" b="1" i="1">
                            <a:effectLst/>
                            <a:latin typeface="Cambria Math" panose="02040503050406030204" pitchFamily="18" charset="0"/>
                            <a:ea typeface="Cambria Math" panose="02040503050406030204" pitchFamily="18" charset="0"/>
                            <a:cs typeface="Cambria Math" panose="02040503050406030204" pitchFamily="18" charset="0"/>
                          </a:rPr>
                          <m:t>𝟐𝟎𝟎</m:t>
                        </m:r>
                      </m:den>
                    </m:f>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oMath>
                </a14:m>
                <a:r>
                  <a:rPr lang="en-US" sz="1400" b="1" i="1" dirty="0">
                    <a:effectLst/>
                    <a:latin typeface="Times New Roman" panose="02020603050405020304" pitchFamily="18" charset="0"/>
                    <a:ea typeface="SimSun" panose="02010600030101010101" pitchFamily="2" charset="-122"/>
                  </a:rPr>
                  <a:t> </a:t>
                </a:r>
                <a:r>
                  <a:rPr lang="en-US" sz="1400" b="1"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(10)</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Then we calculate calories burned per day:</a:t>
                </a:r>
              </a:p>
              <a:p>
                <a:pPr marL="0" marR="0" algn="r">
                  <a:spcBef>
                    <a:spcPts val="0"/>
                  </a:spcBef>
                  <a:spcAft>
                    <a:spcPts val="0"/>
                  </a:spcAft>
                </a:pPr>
                <a14:m>
                  <m:oMath xmlns:m="http://schemas.openxmlformats.org/officeDocument/2006/math">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𝑪𝒂𝒍𝒐𝒓𝒊𝒆𝒔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𝑩𝒖𝒓𝒏𝒆𝒅</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d>
                      <m:dPr>
                        <m:ctrlPr>
                          <a:rPr lang="en-US" sz="1400" b="1"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𝑷𝒆𝒓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𝒅𝒂𝒚</m:t>
                        </m:r>
                      </m:e>
                    </m:d>
                    <m:r>
                      <a:rPr lang="en-US" sz="1400" b="1" i="1">
                        <a:effectLst/>
                        <a:latin typeface="Cambria Math" panose="02040503050406030204" pitchFamily="18" charset="0"/>
                        <a:ea typeface="Cambria Math" panose="02040503050406030204" pitchFamily="18" charset="0"/>
                        <a:cs typeface="Cambria Math" panose="02040503050406030204" pitchFamily="18" charset="0"/>
                      </a:rPr>
                      <m:t>=</m:t>
                    </m:r>
                    <m:f>
                      <m:fPr>
                        <m:ctrlPr>
                          <a:rPr lang="en-US" sz="1400" b="1" i="1">
                            <a:effectLst/>
                            <a:latin typeface="Cambria Math" panose="02040503050406030204" pitchFamily="18" charset="0"/>
                            <a:ea typeface="Cambria Math" panose="02040503050406030204" pitchFamily="18" charset="0"/>
                            <a:cs typeface="Cambria Math" panose="02040503050406030204" pitchFamily="18" charset="0"/>
                          </a:rPr>
                        </m:ctrlPr>
                      </m:fPr>
                      <m:num>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𝑻𝒐𝒕𝒂𝒍</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𝒄𝒂𝒍𝒐𝒓𝒊𝒆𝒔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𝑩𝒖𝒓𝒏𝒆𝒅</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𝟏𝟒𝟒𝟎</m:t>
                        </m:r>
                      </m:num>
                      <m:den>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𝑻𝒐𝒕𝒂𝒍𝑻𝒊𝒎𝒆𝑶𝒇𝒂𝒄𝒕𝒊𝒗𝒊𝒕𝒚</m:t>
                        </m:r>
                      </m:den>
                    </m:f>
                  </m:oMath>
                </a14:m>
                <a:r>
                  <a:rPr lang="en-US" sz="1400" b="1" dirty="0">
                    <a:effectLst/>
                    <a:latin typeface="Times New Roman" panose="02020603050405020304" pitchFamily="18" charset="0"/>
                    <a:ea typeface="SimSun" panose="02010600030101010101" pitchFamily="2" charset="-122"/>
                  </a:rPr>
                  <a:t>          (11)</a:t>
                </a:r>
              </a:p>
              <a:p>
                <a:pPr marL="0" marR="0" algn="r">
                  <a:spcBef>
                    <a:spcPts val="0"/>
                  </a:spcBef>
                  <a:spcAft>
                    <a:spcPts val="0"/>
                  </a:spcAft>
                </a:pPr>
                <a:r>
                  <a:rPr lang="en-US" sz="1400" b="1" dirty="0">
                    <a:effectLst/>
                    <a:latin typeface="Times New Roman" panose="02020603050405020304" pitchFamily="18" charset="0"/>
                    <a:ea typeface="SimSun" panose="02010600030101010101" pitchFamily="2" charset="-122"/>
                  </a:rPr>
                  <a:t>[1 day= 1440 minutes]</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Then we calculate difference between consumed calories and burned calories per day:</a:t>
                </a:r>
              </a:p>
              <a:p>
                <a:pPr marL="0" marR="0" algn="r">
                  <a:spcBef>
                    <a:spcPts val="0"/>
                  </a:spcBef>
                  <a:spcAft>
                    <a:spcPts val="0"/>
                  </a:spcAft>
                </a:pPr>
                <a14:m>
                  <m:oMath xmlns:m="http://schemas.openxmlformats.org/officeDocument/2006/math">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𝑹𝒆𝒎𝒂𝒊𝒏𝒊𝒏𝒈</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𝑪𝒂𝒍𝒐𝒓𝒊𝒆𝒔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d>
                      <m:dPr>
                        <m:ctrlPr>
                          <a:rPr lang="en-US" sz="1400" b="1" i="1">
                            <a:effectLst/>
                            <a:latin typeface="Cambria Math" panose="02040503050406030204" pitchFamily="18" charset="0"/>
                            <a:ea typeface="Cambria Math" panose="02040503050406030204" pitchFamily="18" charset="0"/>
                            <a:cs typeface="Cambria Math" panose="02040503050406030204" pitchFamily="18" charset="0"/>
                          </a:rPr>
                        </m:ctrlPr>
                      </m:dPr>
                      <m:e>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𝒑𝒆𝒓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𝒅𝒂𝒚</m:t>
                        </m:r>
                      </m:e>
                    </m:d>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𝑪𝒂𝒍𝒐𝒓𝒊𝒆𝒔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𝒊𝒏𝒕𝒂𝒌𝒆</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𝒑𝒆𝒓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𝒅𝒂𝒚</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𝑪𝒂𝒍𝒐𝒓𝒊𝒆𝒔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𝑩𝒖𝒓𝒏𝒆𝒅</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𝒑𝒆𝒓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𝐝𝐚𝐲</m:t>
                    </m:r>
                    <m:r>
                      <a:rPr lang="en-US" sz="1400" b="1">
                        <a:effectLst/>
                        <a:latin typeface="Cambria Math" panose="02040503050406030204" pitchFamily="18" charset="0"/>
                        <a:ea typeface="Cambria Math" panose="02040503050406030204" pitchFamily="18" charset="0"/>
                        <a:cs typeface="Cambria Math" panose="02040503050406030204" pitchFamily="18" charset="0"/>
                      </a:rPr>
                      <m:t>   </m:t>
                    </m:r>
                  </m:oMath>
                </a14:m>
                <a:r>
                  <a:rPr lang="en-US" sz="1400" b="1" dirty="0">
                    <a:effectLst/>
                    <a:latin typeface="Times New Roman" panose="02020603050405020304" pitchFamily="18" charset="0"/>
                    <a:ea typeface="SimSun" panose="02010600030101010101" pitchFamily="2" charset="-122"/>
                  </a:rPr>
                  <a:t> (12)</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Then we calculate updated weight gain or loss per day:</a:t>
                </a:r>
              </a:p>
              <a:p>
                <a:pPr marL="0" marR="0" algn="r">
                  <a:spcBef>
                    <a:spcPts val="0"/>
                  </a:spcBef>
                  <a:spcAft>
                    <a:spcPts val="0"/>
                  </a:spcAft>
                </a:pPr>
                <a14:m>
                  <m:oMath xmlns:m="http://schemas.openxmlformats.org/officeDocument/2006/math">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𝑾𝒆𝒊𝒈𝒉𝒕</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𝒈𝒂𝒊𝒏</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𝒐𝒓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𝐥𝐨𝐬𝐬</m:t>
                    </m:r>
                    <m:r>
                      <a:rPr lang="en-US" sz="1400" b="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𝑷𝒆𝒓</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𝐝𝐚𝐲</m:t>
                    </m:r>
                  </m:oMath>
                </a14:m>
                <a:r>
                  <a:rPr lang="en-US" sz="1400" b="1" dirty="0">
                    <a:effectLst/>
                    <a:latin typeface="Times New Roman" panose="02020603050405020304" pitchFamily="18" charset="0"/>
                    <a:ea typeface="SimSun" panose="02010600030101010101" pitchFamily="2" charset="-122"/>
                  </a:rPr>
                  <a:t>) = Remaining calories </a:t>
                </a:r>
                <a14:m>
                  <m:oMath xmlns:m="http://schemas.openxmlformats.org/officeDocument/2006/math">
                    <m:r>
                      <a:rPr lang="en-US" sz="1400" b="1">
                        <a:effectLst/>
                        <a:latin typeface="Cambria Math" panose="02040503050406030204" pitchFamily="18" charset="0"/>
                        <a:ea typeface="SimSun" panose="02010600030101010101" pitchFamily="2" charset="-122"/>
                      </a:rPr>
                      <m:t>×</m:t>
                    </m:r>
                  </m:oMath>
                </a14:m>
                <a:r>
                  <a:rPr lang="en-US" sz="1400" b="1" dirty="0">
                    <a:effectLst/>
                    <a:latin typeface="Times New Roman" panose="02020603050405020304" pitchFamily="18" charset="0"/>
                    <a:ea typeface="SimSun" panose="02010600030101010101" pitchFamily="2" charset="-122"/>
                  </a:rPr>
                  <a:t> 0.00013 [1kcal=0.00013 kg] (13)</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Now we calculate the new predicted weight of the user:</a:t>
                </a:r>
              </a:p>
              <a:p>
                <a:pPr marL="0" marR="0" algn="r">
                  <a:spcBef>
                    <a:spcPts val="0"/>
                  </a:spcBef>
                  <a:spcAft>
                    <a:spcPts val="0"/>
                  </a:spcAft>
                </a:pPr>
                <a14:m>
                  <m:oMath xmlns:m="http://schemas.openxmlformats.org/officeDocument/2006/math">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𝑵𝒆𝒘</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𝑾𝒆𝒊𝒈𝒉𝒕</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𝑪𝒖𝒓𝒓𝒆𝒏𝒕</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𝑾𝒆𝒊𝒈𝒉𝒕</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𝑾𝒆𝒊𝒈𝒉𝒕</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 </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𝒈𝒂𝒊𝒏</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𝒍𝒐𝒔𝒔</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𝒕𝒊𝒎𝒆</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𝒎𝒐𝒏𝒕𝒉</m:t>
                    </m:r>
                    <m:r>
                      <a:rPr lang="en-US" sz="1400" b="1" i="1">
                        <a:effectLst/>
                        <a:latin typeface="Cambria Math" panose="02040503050406030204" pitchFamily="18" charset="0"/>
                        <a:ea typeface="Cambria Math" panose="02040503050406030204" pitchFamily="18" charset="0"/>
                        <a:cs typeface="Cambria Math" panose="02040503050406030204" pitchFamily="18" charset="0"/>
                      </a:rPr>
                      <m:t>])</m:t>
                    </m:r>
                  </m:oMath>
                </a14:m>
                <a:r>
                  <a:rPr lang="en-US" sz="1400" b="1" dirty="0">
                    <a:effectLst/>
                    <a:latin typeface="Times New Roman" panose="02020603050405020304" pitchFamily="18" charset="0"/>
                    <a:ea typeface="SimSun" panose="02010600030101010101" pitchFamily="2" charset="-122"/>
                  </a:rPr>
                  <a:t>      (14)</a:t>
                </a:r>
              </a:p>
            </p:txBody>
          </p:sp>
        </mc:Choice>
        <mc:Fallback xmlns="">
          <p:sp>
            <p:nvSpPr>
              <p:cNvPr id="6" name="TextBox 5">
                <a:extLst>
                  <a:ext uri="{FF2B5EF4-FFF2-40B4-BE49-F238E27FC236}">
                    <a16:creationId xmlns:a16="http://schemas.microsoft.com/office/drawing/2014/main" id="{D9FF33C4-FC17-4F6D-8087-27617AB7AE47}"/>
                  </a:ext>
                </a:extLst>
              </p:cNvPr>
              <p:cNvSpPr txBox="1">
                <a:spLocks noRot="1" noChangeAspect="1" noMove="1" noResize="1" noEditPoints="1" noAdjustHandles="1" noChangeArrowheads="1" noChangeShapeType="1" noTextEdit="1"/>
              </p:cNvSpPr>
              <p:nvPr/>
            </p:nvSpPr>
            <p:spPr>
              <a:xfrm>
                <a:off x="6905625" y="1341600"/>
                <a:ext cx="4581525" cy="5044651"/>
              </a:xfrm>
              <a:prstGeom prst="rect">
                <a:avLst/>
              </a:prstGeom>
              <a:blipFill>
                <a:blip r:embed="rId2"/>
                <a:stretch>
                  <a:fillRect l="-399" t="-242" r="-399" b="-362"/>
                </a:stretch>
              </a:blipFill>
            </p:spPr>
            <p:txBody>
              <a:bodyPr/>
              <a:lstStyle/>
              <a:p>
                <a:r>
                  <a:rPr lang="en-US">
                    <a:noFill/>
                  </a:rPr>
                  <a:t> </a:t>
                </a:r>
              </a:p>
            </p:txBody>
          </p:sp>
        </mc:Fallback>
      </mc:AlternateContent>
    </p:spTree>
    <p:extLst>
      <p:ext uri="{BB962C8B-B14F-4D97-AF65-F5344CB8AC3E}">
        <p14:creationId xmlns:p14="http://schemas.microsoft.com/office/powerpoint/2010/main" val="199042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8B556-3A95-4F69-AC49-81E4C14F70C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spcBef>
                <a:spcPct val="0"/>
              </a:spcBef>
            </a:pPr>
            <a:r>
              <a:rPr lang="en-US" sz="6100" kern="1200">
                <a:solidFill>
                  <a:schemeClr val="tx1"/>
                </a:solidFill>
                <a:latin typeface="+mj-lt"/>
                <a:ea typeface="+mj-ea"/>
                <a:cs typeface="+mj-cs"/>
              </a:rPr>
              <a:t>Result Analysis (HAR Model)</a:t>
            </a: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4EE37C5-5880-4E21-BFA0-207BAB365810}"/>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smtClean="0">
                <a:solidFill>
                  <a:schemeClr val="tx1">
                    <a:tint val="75000"/>
                  </a:schemeClr>
                </a:solidFill>
                <a:latin typeface="+mn-lt"/>
                <a:ea typeface="+mn-ea"/>
                <a:cs typeface="+mn-cs"/>
              </a:rPr>
              <a:pPr lvl="0" indent="0">
                <a:spcBef>
                  <a:spcPts val="0"/>
                </a:spcBef>
                <a:spcAft>
                  <a:spcPts val="600"/>
                </a:spcAft>
                <a:buNone/>
              </a:pPr>
              <a:t>12</a:t>
            </a:fld>
            <a:endParaRPr lang="en-US" kern="1200">
              <a:solidFill>
                <a:schemeClr val="tx1">
                  <a:tint val="75000"/>
                </a:schemeClr>
              </a:solidFill>
              <a:latin typeface="+mn-lt"/>
              <a:ea typeface="+mn-ea"/>
              <a:cs typeface="+mn-cs"/>
            </a:endParaRPr>
          </a:p>
        </p:txBody>
      </p:sp>
      <p:graphicFrame>
        <p:nvGraphicFramePr>
          <p:cNvPr id="9" name="Table 8">
            <a:extLst>
              <a:ext uri="{FF2B5EF4-FFF2-40B4-BE49-F238E27FC236}">
                <a16:creationId xmlns:a16="http://schemas.microsoft.com/office/drawing/2014/main" id="{0B88CABA-5C26-49AA-8CE0-396F33A12C90}"/>
              </a:ext>
            </a:extLst>
          </p:cNvPr>
          <p:cNvGraphicFramePr>
            <a:graphicFrameLocks noGrp="1"/>
          </p:cNvGraphicFramePr>
          <p:nvPr>
            <p:extLst>
              <p:ext uri="{D42A27DB-BD31-4B8C-83A1-F6EECF244321}">
                <p14:modId xmlns:p14="http://schemas.microsoft.com/office/powerpoint/2010/main" val="2839741260"/>
              </p:ext>
            </p:extLst>
          </p:nvPr>
        </p:nvGraphicFramePr>
        <p:xfrm>
          <a:off x="814980" y="3251771"/>
          <a:ext cx="10558993" cy="2349754"/>
        </p:xfrm>
        <a:graphic>
          <a:graphicData uri="http://schemas.openxmlformats.org/drawingml/2006/table">
            <a:tbl>
              <a:tblPr firstRow="1" firstCol="1" bandRow="1"/>
              <a:tblGrid>
                <a:gridCol w="2186305">
                  <a:extLst>
                    <a:ext uri="{9D8B030D-6E8A-4147-A177-3AD203B41FA5}">
                      <a16:colId xmlns:a16="http://schemas.microsoft.com/office/drawing/2014/main" val="143212992"/>
                    </a:ext>
                  </a:extLst>
                </a:gridCol>
                <a:gridCol w="2163022">
                  <a:extLst>
                    <a:ext uri="{9D8B030D-6E8A-4147-A177-3AD203B41FA5}">
                      <a16:colId xmlns:a16="http://schemas.microsoft.com/office/drawing/2014/main" val="1739346760"/>
                    </a:ext>
                  </a:extLst>
                </a:gridCol>
                <a:gridCol w="2163022">
                  <a:extLst>
                    <a:ext uri="{9D8B030D-6E8A-4147-A177-3AD203B41FA5}">
                      <a16:colId xmlns:a16="http://schemas.microsoft.com/office/drawing/2014/main" val="2062939077"/>
                    </a:ext>
                  </a:extLst>
                </a:gridCol>
                <a:gridCol w="2023322">
                  <a:extLst>
                    <a:ext uri="{9D8B030D-6E8A-4147-A177-3AD203B41FA5}">
                      <a16:colId xmlns:a16="http://schemas.microsoft.com/office/drawing/2014/main" val="2579505631"/>
                    </a:ext>
                  </a:extLst>
                </a:gridCol>
                <a:gridCol w="2023322">
                  <a:extLst>
                    <a:ext uri="{9D8B030D-6E8A-4147-A177-3AD203B41FA5}">
                      <a16:colId xmlns:a16="http://schemas.microsoft.com/office/drawing/2014/main" val="3190416488"/>
                    </a:ext>
                  </a:extLst>
                </a:gridCol>
              </a:tblGrid>
              <a:tr h="1174877">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Model</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Train Acc</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Test Acc</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Loss</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Test Loss</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3317976"/>
                  </a:ext>
                </a:extLst>
              </a:tr>
              <a:tr h="1174877">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Stacked LSTM</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99.59%</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99.20%</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0.0154</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t">
                        <a:spcBef>
                          <a:spcPts val="0"/>
                        </a:spcBef>
                        <a:spcAft>
                          <a:spcPts val="0"/>
                        </a:spcAft>
                      </a:pPr>
                      <a:r>
                        <a:rPr lang="en-US" sz="3300" b="0" i="0" u="none" strike="noStrike">
                          <a:effectLst/>
                          <a:latin typeface="Times New Roman" panose="02020603050405020304" pitchFamily="18" charset="0"/>
                          <a:ea typeface="SimSun" panose="02010600030101010101" pitchFamily="2" charset="-122"/>
                        </a:rPr>
                        <a:t>0.0218</a:t>
                      </a:r>
                      <a:endParaRPr lang="en-US" sz="6600" b="0" i="0" u="none" strike="noStrike">
                        <a:effectLst/>
                        <a:latin typeface="Arial" panose="020B0604020202020204" pitchFamily="34" charset="0"/>
                      </a:endParaRPr>
                    </a:p>
                  </a:txBody>
                  <a:tcPr marL="251460" marR="251460" marT="349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2339487"/>
                  </a:ext>
                </a:extLst>
              </a:tr>
            </a:tbl>
          </a:graphicData>
        </a:graphic>
      </p:graphicFrame>
    </p:spTree>
    <p:extLst>
      <p:ext uri="{BB962C8B-B14F-4D97-AF65-F5344CB8AC3E}">
        <p14:creationId xmlns:p14="http://schemas.microsoft.com/office/powerpoint/2010/main" val="287687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8B556-3A95-4F69-AC49-81E4C14F70C3}"/>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spcBef>
                <a:spcPct val="0"/>
              </a:spcBef>
            </a:pPr>
            <a:r>
              <a:rPr lang="en-US" sz="6100" kern="1200">
                <a:solidFill>
                  <a:schemeClr val="tx1"/>
                </a:solidFill>
                <a:latin typeface="+mj-lt"/>
                <a:ea typeface="+mj-ea"/>
                <a:cs typeface="+mj-cs"/>
              </a:rPr>
              <a:t>Result Analysis (HAR Model)</a:t>
            </a:r>
          </a:p>
        </p:txBody>
      </p:sp>
      <p:sp>
        <p:nvSpPr>
          <p:cNvPr id="2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4EE37C5-5880-4E21-BFA0-207BAB365810}"/>
              </a:ext>
            </a:extLst>
          </p:cNvPr>
          <p:cNvSpPr>
            <a:spLocks noGrp="1"/>
          </p:cNvSpPr>
          <p:nvPr>
            <p:ph type="sldNum" idx="12"/>
          </p:nvPr>
        </p:nvSpPr>
        <p:spPr>
          <a:xfrm>
            <a:off x="8610600" y="6356350"/>
            <a:ext cx="2743200" cy="365125"/>
          </a:xfrm>
        </p:spPr>
        <p:txBody>
          <a:bodyPr vert="horz" lIns="91440" tIns="45720" rIns="91440" bIns="45720" rtlCol="0" anchor="ctr">
            <a:normAutofit/>
          </a:bodyPr>
          <a:lstStyle/>
          <a:p>
            <a:pPr lvl="0" indent="0">
              <a:spcBef>
                <a:spcPts val="0"/>
              </a:spcBef>
              <a:spcAft>
                <a:spcPts val="600"/>
              </a:spcAft>
              <a:buNone/>
            </a:pPr>
            <a:fld id="{00000000-1234-1234-1234-123412341234}" type="slidenum">
              <a:rPr lang="en-US" kern="1200" smtClean="0">
                <a:solidFill>
                  <a:schemeClr val="tx1">
                    <a:tint val="75000"/>
                  </a:schemeClr>
                </a:solidFill>
                <a:latin typeface="+mn-lt"/>
                <a:ea typeface="+mn-ea"/>
                <a:cs typeface="+mn-cs"/>
              </a:rPr>
              <a:pPr lvl="0" indent="0">
                <a:spcBef>
                  <a:spcPts val="0"/>
                </a:spcBef>
                <a:spcAft>
                  <a:spcPts val="600"/>
                </a:spcAft>
                <a:buNone/>
              </a:pPr>
              <a:t>13</a:t>
            </a:fld>
            <a:endParaRPr lang="en-US" kern="1200">
              <a:solidFill>
                <a:schemeClr val="tx1">
                  <a:tint val="75000"/>
                </a:schemeClr>
              </a:solidFill>
              <a:latin typeface="+mn-lt"/>
              <a:ea typeface="+mn-ea"/>
              <a:cs typeface="+mn-cs"/>
            </a:endParaRPr>
          </a:p>
        </p:txBody>
      </p:sp>
      <p:graphicFrame>
        <p:nvGraphicFramePr>
          <p:cNvPr id="3" name="Table 2">
            <a:extLst>
              <a:ext uri="{FF2B5EF4-FFF2-40B4-BE49-F238E27FC236}">
                <a16:creationId xmlns:a16="http://schemas.microsoft.com/office/drawing/2014/main" id="{FEECFC0C-10E0-46CC-9A36-6D5AE31421E2}"/>
              </a:ext>
            </a:extLst>
          </p:cNvPr>
          <p:cNvGraphicFramePr>
            <a:graphicFrameLocks noGrp="1"/>
          </p:cNvGraphicFramePr>
          <p:nvPr>
            <p:extLst>
              <p:ext uri="{D42A27DB-BD31-4B8C-83A1-F6EECF244321}">
                <p14:modId xmlns:p14="http://schemas.microsoft.com/office/powerpoint/2010/main" val="520701442"/>
              </p:ext>
            </p:extLst>
          </p:nvPr>
        </p:nvGraphicFramePr>
        <p:xfrm>
          <a:off x="320040" y="2770626"/>
          <a:ext cx="11548872" cy="3312050"/>
        </p:xfrm>
        <a:graphic>
          <a:graphicData uri="http://schemas.openxmlformats.org/drawingml/2006/table">
            <a:tbl>
              <a:tblPr firstRow="1" firstCol="1" bandRow="1"/>
              <a:tblGrid>
                <a:gridCol w="2887218">
                  <a:extLst>
                    <a:ext uri="{9D8B030D-6E8A-4147-A177-3AD203B41FA5}">
                      <a16:colId xmlns:a16="http://schemas.microsoft.com/office/drawing/2014/main" val="2231342574"/>
                    </a:ext>
                  </a:extLst>
                </a:gridCol>
                <a:gridCol w="2887218">
                  <a:extLst>
                    <a:ext uri="{9D8B030D-6E8A-4147-A177-3AD203B41FA5}">
                      <a16:colId xmlns:a16="http://schemas.microsoft.com/office/drawing/2014/main" val="1253369897"/>
                    </a:ext>
                  </a:extLst>
                </a:gridCol>
                <a:gridCol w="2887218">
                  <a:extLst>
                    <a:ext uri="{9D8B030D-6E8A-4147-A177-3AD203B41FA5}">
                      <a16:colId xmlns:a16="http://schemas.microsoft.com/office/drawing/2014/main" val="206280599"/>
                    </a:ext>
                  </a:extLst>
                </a:gridCol>
                <a:gridCol w="2887218">
                  <a:extLst>
                    <a:ext uri="{9D8B030D-6E8A-4147-A177-3AD203B41FA5}">
                      <a16:colId xmlns:a16="http://schemas.microsoft.com/office/drawing/2014/main" val="274666499"/>
                    </a:ext>
                  </a:extLst>
                </a:gridCol>
              </a:tblGrid>
              <a:tr h="473150">
                <a:tc>
                  <a:txBody>
                    <a:bodyPr/>
                    <a:lstStyle/>
                    <a:p>
                      <a:pPr marL="0" marR="0" indent="0" algn="ctr" fontAlgn="t">
                        <a:lnSpc>
                          <a:spcPct val="95000"/>
                        </a:lnSpc>
                        <a:spcBef>
                          <a:spcPts val="0"/>
                        </a:spcBef>
                        <a:spcAft>
                          <a:spcPts val="0"/>
                        </a:spcAft>
                        <a:tabLst>
                          <a:tab pos="182880" algn="l"/>
                        </a:tabLst>
                      </a:pPr>
                      <a:r>
                        <a:rPr lang="en-US" sz="2400" b="0" i="0" u="none" strike="noStrike" spc="-5" dirty="0">
                          <a:effectLst/>
                          <a:latin typeface="Times New Roman" panose="02020603050405020304" pitchFamily="18" charset="0"/>
                          <a:ea typeface="SimSun" panose="02010600030101010101" pitchFamily="2" charset="-122"/>
                        </a:rPr>
                        <a:t>Class</a:t>
                      </a:r>
                      <a:endParaRPr lang="en-US" sz="4800" b="0" i="0" u="none" strike="noStrike" dirty="0">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Precision</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Recall</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F1-Score</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4801066"/>
                  </a:ext>
                </a:extLst>
              </a:tr>
              <a:tr h="473150">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Downstairs</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0.93</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0.92</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0.92</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9240106"/>
                  </a:ext>
                </a:extLst>
              </a:tr>
              <a:tr h="473150">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Jogging</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1.00</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7350490"/>
                  </a:ext>
                </a:extLst>
              </a:tr>
              <a:tr h="473150">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Sitting</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0.98</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8928180"/>
                  </a:ext>
                </a:extLst>
              </a:tr>
              <a:tr h="473150">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Standing</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1329341"/>
                  </a:ext>
                </a:extLst>
              </a:tr>
              <a:tr h="473150">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Upstairs</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0.92</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0.91</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0.92</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6404497"/>
                  </a:ext>
                </a:extLst>
              </a:tr>
              <a:tr h="473150">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Walking</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a:effectLst/>
                          <a:latin typeface="Times New Roman" panose="02020603050405020304" pitchFamily="18" charset="0"/>
                          <a:ea typeface="SimSun" panose="02010600030101010101" pitchFamily="2" charset="-122"/>
                        </a:rPr>
                        <a:t>0.99</a:t>
                      </a:r>
                      <a:endParaRPr lang="en-US" sz="4800" b="0" i="0" u="none" strike="noStrike">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dirty="0">
                          <a:effectLst/>
                          <a:latin typeface="Times New Roman" panose="02020603050405020304" pitchFamily="18" charset="0"/>
                          <a:ea typeface="SimSun" panose="02010600030101010101" pitchFamily="2" charset="-122"/>
                        </a:rPr>
                        <a:t>0.99</a:t>
                      </a:r>
                      <a:endParaRPr lang="en-US" sz="4800" b="0" i="0" u="none" strike="noStrike" dirty="0">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fontAlgn="t">
                        <a:lnSpc>
                          <a:spcPct val="95000"/>
                        </a:lnSpc>
                        <a:spcBef>
                          <a:spcPts val="0"/>
                        </a:spcBef>
                        <a:spcAft>
                          <a:spcPts val="0"/>
                        </a:spcAft>
                        <a:tabLst>
                          <a:tab pos="182880" algn="l"/>
                        </a:tabLst>
                      </a:pPr>
                      <a:r>
                        <a:rPr lang="en-US" sz="2400" b="0" i="0" u="none" strike="noStrike" spc="-5" dirty="0">
                          <a:effectLst/>
                          <a:latin typeface="Times New Roman" panose="02020603050405020304" pitchFamily="18" charset="0"/>
                          <a:ea typeface="SimSun" panose="02010600030101010101" pitchFamily="2" charset="-122"/>
                        </a:rPr>
                        <a:t>0.99</a:t>
                      </a:r>
                      <a:endParaRPr lang="en-US" sz="4800" b="0" i="0" u="none" strike="noStrike" dirty="0">
                        <a:effectLst/>
                        <a:latin typeface="Arial" panose="020B0604020202020204" pitchFamily="34" charset="0"/>
                      </a:endParaRPr>
                    </a:p>
                  </a:txBody>
                  <a:tcPr marL="182175" marR="182175" marT="2530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2403960"/>
                  </a:ext>
                </a:extLst>
              </a:tr>
            </a:tbl>
          </a:graphicData>
        </a:graphic>
      </p:graphicFrame>
    </p:spTree>
    <p:extLst>
      <p:ext uri="{BB962C8B-B14F-4D97-AF65-F5344CB8AC3E}">
        <p14:creationId xmlns:p14="http://schemas.microsoft.com/office/powerpoint/2010/main" val="413781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8B556-3A95-4F69-AC49-81E4C14F70C3}"/>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spcBef>
                <a:spcPct val="0"/>
              </a:spcBef>
            </a:pPr>
            <a:r>
              <a:rPr lang="en-US" sz="5400" kern="1200">
                <a:solidFill>
                  <a:schemeClr val="tx1"/>
                </a:solidFill>
                <a:latin typeface="+mj-lt"/>
                <a:ea typeface="+mj-ea"/>
                <a:cs typeface="+mj-cs"/>
              </a:rPr>
              <a:t>Result Analysis (HAR Model)</a:t>
            </a:r>
          </a:p>
        </p:txBody>
      </p:sp>
      <p:sp>
        <p:nvSpPr>
          <p:cNvPr id="3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4EE37C5-5880-4E21-BFA0-207BAB365810}"/>
              </a:ext>
            </a:extLst>
          </p:cNvPr>
          <p:cNvSpPr>
            <a:spLocks noGrp="1"/>
          </p:cNvSpPr>
          <p:nvPr>
            <p:ph type="sldNum" idx="12"/>
          </p:nvPr>
        </p:nvSpPr>
        <p:spPr>
          <a:xfrm>
            <a:off x="10591800" y="6356350"/>
            <a:ext cx="762000" cy="365125"/>
          </a:xfrm>
        </p:spPr>
        <p:txBody>
          <a:bodyPr vert="horz" lIns="91440" tIns="45720" rIns="91440" bIns="45720" rtlCol="0" anchor="ctr">
            <a:normAutofit/>
          </a:bodyPr>
          <a:lstStyle/>
          <a:p>
            <a:pPr>
              <a:spcAft>
                <a:spcPts val="600"/>
              </a:spcAft>
              <a:buClrTx/>
              <a:buSzTx/>
              <a:defRPr/>
            </a:pPr>
            <a:fld id="{00000000-1234-1234-1234-123412341234}" type="slidenum">
              <a:rPr lang="en-US" kern="1200">
                <a:solidFill>
                  <a:srgbClr val="FFFFFF"/>
                </a:solidFill>
                <a:ea typeface="+mn-ea"/>
                <a:cs typeface="+mn-cs"/>
              </a:rPr>
              <a:pPr>
                <a:spcAft>
                  <a:spcPts val="600"/>
                </a:spcAft>
                <a:buClrTx/>
                <a:buSzTx/>
                <a:defRPr/>
              </a:pPr>
              <a:t>14</a:t>
            </a:fld>
            <a:endParaRPr lang="en-US" kern="1200">
              <a:solidFill>
                <a:srgbClr val="FFFFFF"/>
              </a:solidFill>
              <a:ea typeface="+mn-ea"/>
              <a:cs typeface="+mn-cs"/>
            </a:endParaRPr>
          </a:p>
        </p:txBody>
      </p:sp>
      <p:pic>
        <p:nvPicPr>
          <p:cNvPr id="10" name="image31.png">
            <a:extLst>
              <a:ext uri="{FF2B5EF4-FFF2-40B4-BE49-F238E27FC236}">
                <a16:creationId xmlns:a16="http://schemas.microsoft.com/office/drawing/2014/main" id="{46E1D3E2-53DA-47E7-9660-3729A230F33A}"/>
              </a:ext>
            </a:extLst>
          </p:cNvPr>
          <p:cNvPicPr/>
          <p:nvPr/>
        </p:nvPicPr>
        <p:blipFill>
          <a:blip r:embed="rId2"/>
          <a:srcRect/>
          <a:stretch>
            <a:fillRect/>
          </a:stretch>
        </p:blipFill>
        <p:spPr>
          <a:xfrm>
            <a:off x="5514690" y="795333"/>
            <a:ext cx="6354756" cy="5491068"/>
          </a:xfrm>
          <a:prstGeom prst="rect">
            <a:avLst/>
          </a:prstGeom>
          <a:ln/>
        </p:spPr>
      </p:pic>
    </p:spTree>
    <p:extLst>
      <p:ext uri="{BB962C8B-B14F-4D97-AF65-F5344CB8AC3E}">
        <p14:creationId xmlns:p14="http://schemas.microsoft.com/office/powerpoint/2010/main" val="271975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kern="1200" spc="-50" baseline="0" dirty="0">
                <a:latin typeface="+mj-lt"/>
                <a:ea typeface="+mj-ea"/>
                <a:cs typeface="+mj-cs"/>
              </a:rPr>
              <a:t>Result Analysis (Obesity Prediction)</a:t>
            </a:r>
            <a:endParaRPr lang="en-US"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graphicFrame>
        <p:nvGraphicFramePr>
          <p:cNvPr id="2" name="Table 1">
            <a:extLst>
              <a:ext uri="{FF2B5EF4-FFF2-40B4-BE49-F238E27FC236}">
                <a16:creationId xmlns:a16="http://schemas.microsoft.com/office/drawing/2014/main" id="{7142F5F5-8B9B-4CDD-99D2-8F206353907C}"/>
              </a:ext>
            </a:extLst>
          </p:cNvPr>
          <p:cNvGraphicFramePr>
            <a:graphicFrameLocks noGrp="1"/>
          </p:cNvGraphicFramePr>
          <p:nvPr>
            <p:extLst>
              <p:ext uri="{D42A27DB-BD31-4B8C-83A1-F6EECF244321}">
                <p14:modId xmlns:p14="http://schemas.microsoft.com/office/powerpoint/2010/main" val="895123334"/>
              </p:ext>
            </p:extLst>
          </p:nvPr>
        </p:nvGraphicFramePr>
        <p:xfrm>
          <a:off x="876525" y="1276094"/>
          <a:ext cx="10115550" cy="4310598"/>
        </p:xfrm>
        <a:graphic>
          <a:graphicData uri="http://schemas.openxmlformats.org/drawingml/2006/table">
            <a:tbl>
              <a:tblPr firstRow="1" firstCol="1" bandRow="1">
                <a:tableStyleId>{5C22544A-7EE6-4342-B048-85BDC9FD1C3A}</a:tableStyleId>
              </a:tblPr>
              <a:tblGrid>
                <a:gridCol w="2200050">
                  <a:extLst>
                    <a:ext uri="{9D8B030D-6E8A-4147-A177-3AD203B41FA5}">
                      <a16:colId xmlns:a16="http://schemas.microsoft.com/office/drawing/2014/main" val="4232818357"/>
                    </a:ext>
                  </a:extLst>
                </a:gridCol>
                <a:gridCol w="2295525">
                  <a:extLst>
                    <a:ext uri="{9D8B030D-6E8A-4147-A177-3AD203B41FA5}">
                      <a16:colId xmlns:a16="http://schemas.microsoft.com/office/drawing/2014/main" val="2914769833"/>
                    </a:ext>
                  </a:extLst>
                </a:gridCol>
                <a:gridCol w="2886075">
                  <a:extLst>
                    <a:ext uri="{9D8B030D-6E8A-4147-A177-3AD203B41FA5}">
                      <a16:colId xmlns:a16="http://schemas.microsoft.com/office/drawing/2014/main" val="2572748036"/>
                    </a:ext>
                  </a:extLst>
                </a:gridCol>
                <a:gridCol w="2733900">
                  <a:extLst>
                    <a:ext uri="{9D8B030D-6E8A-4147-A177-3AD203B41FA5}">
                      <a16:colId xmlns:a16="http://schemas.microsoft.com/office/drawing/2014/main" val="3260577790"/>
                    </a:ext>
                  </a:extLst>
                </a:gridCol>
              </a:tblGrid>
              <a:tr h="401538">
                <a:tc>
                  <a:txBody>
                    <a:bodyPr/>
                    <a:lstStyle/>
                    <a:p>
                      <a:pPr marL="0" marR="0" indent="0" algn="ctr">
                        <a:lnSpc>
                          <a:spcPct val="95000"/>
                        </a:lnSpc>
                        <a:spcBef>
                          <a:spcPts val="0"/>
                        </a:spcBef>
                        <a:spcAft>
                          <a:spcPts val="0"/>
                        </a:spcAft>
                        <a:tabLst>
                          <a:tab pos="182880" algn="l"/>
                        </a:tabLst>
                      </a:pPr>
                      <a:r>
                        <a:rPr lang="en-US" sz="1800" spc="-5" dirty="0">
                          <a:effectLst/>
                        </a:rPr>
                        <a:t>Participant No.</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Gender</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Predicted Weight</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Actual Weight</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32584854"/>
                  </a:ext>
                </a:extLst>
              </a:tr>
              <a:tr h="203715">
                <a:tc>
                  <a:txBody>
                    <a:bodyPr/>
                    <a:lstStyle/>
                    <a:p>
                      <a:pPr marL="0" marR="0" indent="0" algn="ctr">
                        <a:lnSpc>
                          <a:spcPct val="95000"/>
                        </a:lnSpc>
                        <a:spcBef>
                          <a:spcPts val="0"/>
                        </a:spcBef>
                        <a:spcAft>
                          <a:spcPts val="0"/>
                        </a:spcAft>
                        <a:tabLst>
                          <a:tab pos="182880" algn="l"/>
                        </a:tabLst>
                      </a:pPr>
                      <a:r>
                        <a:rPr lang="en-US" sz="1800" spc="-5" dirty="0">
                          <a:effectLst/>
                        </a:rPr>
                        <a:t>1</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M</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76.8</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78</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29351681"/>
                  </a:ext>
                </a:extLst>
              </a:tr>
              <a:tr h="203715">
                <a:tc>
                  <a:txBody>
                    <a:bodyPr/>
                    <a:lstStyle/>
                    <a:p>
                      <a:pPr marL="0" marR="0" indent="0" algn="ctr">
                        <a:lnSpc>
                          <a:spcPct val="95000"/>
                        </a:lnSpc>
                        <a:spcBef>
                          <a:spcPts val="0"/>
                        </a:spcBef>
                        <a:spcAft>
                          <a:spcPts val="0"/>
                        </a:spcAft>
                        <a:tabLst>
                          <a:tab pos="182880" algn="l"/>
                        </a:tabLst>
                      </a:pPr>
                      <a:r>
                        <a:rPr lang="en-US" sz="1800" spc="-5">
                          <a:effectLst/>
                        </a:rPr>
                        <a:t>2</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M</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82.2</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80</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68220548"/>
                  </a:ext>
                </a:extLst>
              </a:tr>
              <a:tr h="203715">
                <a:tc>
                  <a:txBody>
                    <a:bodyPr/>
                    <a:lstStyle/>
                    <a:p>
                      <a:pPr marL="0" marR="0" indent="0" algn="ctr">
                        <a:lnSpc>
                          <a:spcPct val="95000"/>
                        </a:lnSpc>
                        <a:spcBef>
                          <a:spcPts val="0"/>
                        </a:spcBef>
                        <a:spcAft>
                          <a:spcPts val="0"/>
                        </a:spcAft>
                        <a:tabLst>
                          <a:tab pos="182880" algn="l"/>
                        </a:tabLst>
                      </a:pPr>
                      <a:r>
                        <a:rPr lang="en-US" sz="1800" spc="-5">
                          <a:effectLst/>
                        </a:rPr>
                        <a:t>3</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M</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62.8</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66</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91946599"/>
                  </a:ext>
                </a:extLst>
              </a:tr>
              <a:tr h="203715">
                <a:tc>
                  <a:txBody>
                    <a:bodyPr/>
                    <a:lstStyle/>
                    <a:p>
                      <a:pPr marL="0" marR="0" indent="0" algn="ctr">
                        <a:lnSpc>
                          <a:spcPct val="95000"/>
                        </a:lnSpc>
                        <a:spcBef>
                          <a:spcPts val="0"/>
                        </a:spcBef>
                        <a:spcAft>
                          <a:spcPts val="0"/>
                        </a:spcAft>
                        <a:tabLst>
                          <a:tab pos="182880" algn="l"/>
                        </a:tabLst>
                      </a:pPr>
                      <a:r>
                        <a:rPr lang="en-US" sz="1800" spc="-5">
                          <a:effectLst/>
                        </a:rPr>
                        <a:t>4</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M</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55.9</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59</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7092888"/>
                  </a:ext>
                </a:extLst>
              </a:tr>
              <a:tr h="203715">
                <a:tc>
                  <a:txBody>
                    <a:bodyPr/>
                    <a:lstStyle/>
                    <a:p>
                      <a:pPr marL="0" marR="0" indent="0" algn="ctr">
                        <a:lnSpc>
                          <a:spcPct val="95000"/>
                        </a:lnSpc>
                        <a:spcBef>
                          <a:spcPts val="0"/>
                        </a:spcBef>
                        <a:spcAft>
                          <a:spcPts val="0"/>
                        </a:spcAft>
                        <a:tabLst>
                          <a:tab pos="182880" algn="l"/>
                        </a:tabLst>
                      </a:pPr>
                      <a:r>
                        <a:rPr lang="en-US" sz="1800" spc="-5">
                          <a:effectLst/>
                        </a:rPr>
                        <a:t>5</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F</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76.3</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78</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90346915"/>
                  </a:ext>
                </a:extLst>
              </a:tr>
              <a:tr h="203715">
                <a:tc>
                  <a:txBody>
                    <a:bodyPr/>
                    <a:lstStyle/>
                    <a:p>
                      <a:pPr marL="0" marR="0" indent="0" algn="ctr">
                        <a:lnSpc>
                          <a:spcPct val="95000"/>
                        </a:lnSpc>
                        <a:spcBef>
                          <a:spcPts val="0"/>
                        </a:spcBef>
                        <a:spcAft>
                          <a:spcPts val="0"/>
                        </a:spcAft>
                        <a:tabLst>
                          <a:tab pos="182880" algn="l"/>
                        </a:tabLst>
                      </a:pPr>
                      <a:r>
                        <a:rPr lang="en-US" sz="1800" spc="-5">
                          <a:effectLst/>
                        </a:rPr>
                        <a:t>6</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F</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56.7</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54</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93472656"/>
                  </a:ext>
                </a:extLst>
              </a:tr>
              <a:tr h="203715">
                <a:tc>
                  <a:txBody>
                    <a:bodyPr/>
                    <a:lstStyle/>
                    <a:p>
                      <a:pPr marL="0" marR="0" indent="0" algn="ctr">
                        <a:lnSpc>
                          <a:spcPct val="95000"/>
                        </a:lnSpc>
                        <a:spcBef>
                          <a:spcPts val="0"/>
                        </a:spcBef>
                        <a:spcAft>
                          <a:spcPts val="0"/>
                        </a:spcAft>
                        <a:tabLst>
                          <a:tab pos="182880" algn="l"/>
                        </a:tabLst>
                      </a:pPr>
                      <a:r>
                        <a:rPr lang="en-US" sz="1800" spc="-5">
                          <a:effectLst/>
                        </a:rPr>
                        <a:t>7</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M</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78.9</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81</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10245697"/>
                  </a:ext>
                </a:extLst>
              </a:tr>
              <a:tr h="203715">
                <a:tc>
                  <a:txBody>
                    <a:bodyPr/>
                    <a:lstStyle/>
                    <a:p>
                      <a:pPr marL="0" marR="0" indent="0" algn="ctr">
                        <a:lnSpc>
                          <a:spcPct val="95000"/>
                        </a:lnSpc>
                        <a:spcBef>
                          <a:spcPts val="0"/>
                        </a:spcBef>
                        <a:spcAft>
                          <a:spcPts val="0"/>
                        </a:spcAft>
                        <a:tabLst>
                          <a:tab pos="182880" algn="l"/>
                        </a:tabLst>
                      </a:pPr>
                      <a:r>
                        <a:rPr lang="en-US" sz="1800" spc="-5">
                          <a:effectLst/>
                        </a:rPr>
                        <a:t>8</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M</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75.6</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72</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786613252"/>
                  </a:ext>
                </a:extLst>
              </a:tr>
              <a:tr h="203715">
                <a:tc>
                  <a:txBody>
                    <a:bodyPr/>
                    <a:lstStyle/>
                    <a:p>
                      <a:pPr marL="0" marR="0" indent="0" algn="ctr">
                        <a:lnSpc>
                          <a:spcPct val="95000"/>
                        </a:lnSpc>
                        <a:spcBef>
                          <a:spcPts val="0"/>
                        </a:spcBef>
                        <a:spcAft>
                          <a:spcPts val="0"/>
                        </a:spcAft>
                        <a:tabLst>
                          <a:tab pos="182880" algn="l"/>
                        </a:tabLst>
                      </a:pPr>
                      <a:r>
                        <a:rPr lang="en-US" sz="1800" spc="-5">
                          <a:effectLst/>
                        </a:rPr>
                        <a:t>9</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F</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60.5</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56</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321917319"/>
                  </a:ext>
                </a:extLst>
              </a:tr>
              <a:tr h="203715">
                <a:tc>
                  <a:txBody>
                    <a:bodyPr/>
                    <a:lstStyle/>
                    <a:p>
                      <a:pPr marL="0" marR="0" indent="0" algn="ctr">
                        <a:lnSpc>
                          <a:spcPct val="95000"/>
                        </a:lnSpc>
                        <a:spcBef>
                          <a:spcPts val="0"/>
                        </a:spcBef>
                        <a:spcAft>
                          <a:spcPts val="0"/>
                        </a:spcAft>
                        <a:tabLst>
                          <a:tab pos="182880" algn="l"/>
                        </a:tabLst>
                      </a:pPr>
                      <a:r>
                        <a:rPr lang="en-US" sz="1800" spc="-5">
                          <a:effectLst/>
                        </a:rPr>
                        <a:t>10</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M</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68.1</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66</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92596700"/>
                  </a:ext>
                </a:extLst>
              </a:tr>
              <a:tr h="203715">
                <a:tc>
                  <a:txBody>
                    <a:bodyPr/>
                    <a:lstStyle/>
                    <a:p>
                      <a:pPr marL="0" marR="0" indent="0" algn="ctr">
                        <a:lnSpc>
                          <a:spcPct val="95000"/>
                        </a:lnSpc>
                        <a:spcBef>
                          <a:spcPts val="0"/>
                        </a:spcBef>
                        <a:spcAft>
                          <a:spcPts val="0"/>
                        </a:spcAft>
                        <a:tabLst>
                          <a:tab pos="182880" algn="l"/>
                        </a:tabLst>
                      </a:pPr>
                      <a:r>
                        <a:rPr lang="en-US" sz="1800" spc="-5">
                          <a:effectLst/>
                        </a:rPr>
                        <a:t>11</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F</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52.3</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50</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61584854"/>
                  </a:ext>
                </a:extLst>
              </a:tr>
              <a:tr h="203715">
                <a:tc>
                  <a:txBody>
                    <a:bodyPr/>
                    <a:lstStyle/>
                    <a:p>
                      <a:pPr marL="0" marR="0" indent="0" algn="ctr">
                        <a:lnSpc>
                          <a:spcPct val="95000"/>
                        </a:lnSpc>
                        <a:spcBef>
                          <a:spcPts val="0"/>
                        </a:spcBef>
                        <a:spcAft>
                          <a:spcPts val="0"/>
                        </a:spcAft>
                        <a:tabLst>
                          <a:tab pos="182880" algn="l"/>
                        </a:tabLst>
                      </a:pPr>
                      <a:r>
                        <a:rPr lang="en-US" sz="1800" spc="-5">
                          <a:effectLst/>
                        </a:rPr>
                        <a:t>12</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F</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59.8</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61</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6003001"/>
                  </a:ext>
                </a:extLst>
              </a:tr>
              <a:tr h="203715">
                <a:tc>
                  <a:txBody>
                    <a:bodyPr/>
                    <a:lstStyle/>
                    <a:p>
                      <a:pPr marL="0" marR="0" indent="0" algn="ctr">
                        <a:lnSpc>
                          <a:spcPct val="95000"/>
                        </a:lnSpc>
                        <a:spcBef>
                          <a:spcPts val="0"/>
                        </a:spcBef>
                        <a:spcAft>
                          <a:spcPts val="0"/>
                        </a:spcAft>
                        <a:tabLst>
                          <a:tab pos="182880" algn="l"/>
                        </a:tabLst>
                      </a:pPr>
                      <a:r>
                        <a:rPr lang="en-US" sz="1800" spc="-5">
                          <a:effectLst/>
                        </a:rPr>
                        <a:t>13</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F</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66.8</a:t>
                      </a:r>
                      <a:endParaRPr lang="en-US" sz="2000" spc="-5"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65</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83713794"/>
                  </a:ext>
                </a:extLst>
              </a:tr>
              <a:tr h="203715">
                <a:tc>
                  <a:txBody>
                    <a:bodyPr/>
                    <a:lstStyle/>
                    <a:p>
                      <a:pPr marL="0" marR="0" indent="0" algn="ctr">
                        <a:lnSpc>
                          <a:spcPct val="95000"/>
                        </a:lnSpc>
                        <a:spcBef>
                          <a:spcPts val="0"/>
                        </a:spcBef>
                        <a:spcAft>
                          <a:spcPts val="0"/>
                        </a:spcAft>
                        <a:tabLst>
                          <a:tab pos="182880" algn="l"/>
                        </a:tabLst>
                      </a:pPr>
                      <a:r>
                        <a:rPr lang="en-US" sz="1800" spc="-5">
                          <a:effectLst/>
                        </a:rPr>
                        <a:t>14</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M</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86.9</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85</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55127285"/>
                  </a:ext>
                </a:extLst>
              </a:tr>
              <a:tr h="203715">
                <a:tc>
                  <a:txBody>
                    <a:bodyPr/>
                    <a:lstStyle/>
                    <a:p>
                      <a:pPr marL="0" marR="0" indent="0" algn="ctr">
                        <a:lnSpc>
                          <a:spcPct val="95000"/>
                        </a:lnSpc>
                        <a:spcBef>
                          <a:spcPts val="0"/>
                        </a:spcBef>
                        <a:spcAft>
                          <a:spcPts val="0"/>
                        </a:spcAft>
                        <a:tabLst>
                          <a:tab pos="182880" algn="l"/>
                        </a:tabLst>
                      </a:pPr>
                      <a:r>
                        <a:rPr lang="en-US" sz="1800" spc="-5">
                          <a:effectLst/>
                        </a:rPr>
                        <a:t>15</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M</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a:effectLst/>
                        </a:rPr>
                        <a:t>70.0</a:t>
                      </a:r>
                      <a:endParaRPr lang="en-US" sz="2000" spc="-5">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95000"/>
                        </a:lnSpc>
                        <a:spcBef>
                          <a:spcPts val="0"/>
                        </a:spcBef>
                        <a:spcAft>
                          <a:spcPts val="0"/>
                        </a:spcAft>
                        <a:tabLst>
                          <a:tab pos="182880" algn="l"/>
                        </a:tabLst>
                      </a:pPr>
                      <a:r>
                        <a:rPr lang="en-US" sz="1800" spc="-5" dirty="0">
                          <a:effectLst/>
                        </a:rPr>
                        <a:t>72</a:t>
                      </a:r>
                      <a:endParaRPr lang="en-US" sz="2000" spc="-5"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44305310"/>
                  </a:ext>
                </a:extLst>
              </a:tr>
            </a:tbl>
          </a:graphicData>
        </a:graphic>
      </p:graphicFrame>
    </p:spTree>
    <p:extLst>
      <p:ext uri="{BB962C8B-B14F-4D97-AF65-F5344CB8AC3E}">
        <p14:creationId xmlns:p14="http://schemas.microsoft.com/office/powerpoint/2010/main" val="1878311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D220A-8C32-4A7A-BF2C-02ACCB96F091}"/>
              </a:ext>
            </a:extLst>
          </p:cNvPr>
          <p:cNvSpPr>
            <a:spLocks noGrp="1"/>
          </p:cNvSpPr>
          <p:nvPr>
            <p:ph type="title"/>
          </p:nvPr>
        </p:nvSpPr>
        <p:spPr>
          <a:xfrm>
            <a:off x="11097" y="0"/>
            <a:ext cx="1895272" cy="1325563"/>
          </a:xfrm>
        </p:spPr>
        <p:txBody>
          <a:bodyPr/>
          <a:lstStyle/>
          <a:p>
            <a:r>
              <a:rPr lang="en-US" dirty="0"/>
              <a:t>App UI</a:t>
            </a:r>
          </a:p>
        </p:txBody>
      </p:sp>
      <p:sp>
        <p:nvSpPr>
          <p:cNvPr id="4" name="Slide Number Placeholder 3">
            <a:extLst>
              <a:ext uri="{FF2B5EF4-FFF2-40B4-BE49-F238E27FC236}">
                <a16:creationId xmlns:a16="http://schemas.microsoft.com/office/drawing/2014/main" id="{D9A68148-F7FF-404C-92C7-579782CAB4B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6E0296D2-6FA8-44E2-9920-5C1484435BA2}"/>
              </a:ext>
            </a:extLst>
          </p:cNvPr>
          <p:cNvPicPr/>
          <p:nvPr/>
        </p:nvPicPr>
        <p:blipFill rotWithShape="1">
          <a:blip r:embed="rId2" cstate="print">
            <a:extLst>
              <a:ext uri="{28A0092B-C50C-407E-A947-70E740481C1C}">
                <a14:useLocalDpi xmlns:a14="http://schemas.microsoft.com/office/drawing/2010/main" val="0"/>
              </a:ext>
            </a:extLst>
          </a:blip>
          <a:srcRect r="10077" b="9720"/>
          <a:stretch/>
        </p:blipFill>
        <p:spPr bwMode="auto">
          <a:xfrm>
            <a:off x="2078918" y="913602"/>
            <a:ext cx="3180377" cy="5542054"/>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F7528A53-7EE9-4B6F-BC83-148EEA014E6C}"/>
              </a:ext>
            </a:extLst>
          </p:cNvPr>
          <p:cNvPicPr/>
          <p:nvPr/>
        </p:nvPicPr>
        <p:blipFill rotWithShape="1">
          <a:blip r:embed="rId3" cstate="print">
            <a:extLst>
              <a:ext uri="{28A0092B-C50C-407E-A947-70E740481C1C}">
                <a14:useLocalDpi xmlns:a14="http://schemas.microsoft.com/office/drawing/2010/main" val="0"/>
              </a:ext>
            </a:extLst>
          </a:blip>
          <a:srcRect r="8871" b="9164"/>
          <a:stretch/>
        </p:blipFill>
        <p:spPr bwMode="auto">
          <a:xfrm>
            <a:off x="5259295" y="913602"/>
            <a:ext cx="3180378" cy="557927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F797A4C-1915-48F7-91EC-3A9597531AE4}"/>
              </a:ext>
            </a:extLst>
          </p:cNvPr>
          <p:cNvPicPr/>
          <p:nvPr/>
        </p:nvPicPr>
        <p:blipFill rotWithShape="1">
          <a:blip r:embed="rId4" cstate="print">
            <a:extLst>
              <a:ext uri="{28A0092B-C50C-407E-A947-70E740481C1C}">
                <a14:useLocalDpi xmlns:a14="http://schemas.microsoft.com/office/drawing/2010/main" val="0"/>
              </a:ext>
            </a:extLst>
          </a:blip>
          <a:srcRect r="9767" b="10313"/>
          <a:stretch/>
        </p:blipFill>
        <p:spPr bwMode="auto">
          <a:xfrm>
            <a:off x="8268746" y="913602"/>
            <a:ext cx="3085054" cy="55420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642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1F8-0E63-4B0C-9D51-1A2050649915}"/>
              </a:ext>
            </a:extLst>
          </p:cNvPr>
          <p:cNvSpPr>
            <a:spLocks noGrp="1"/>
          </p:cNvSpPr>
          <p:nvPr>
            <p:ph type="title"/>
          </p:nvPr>
        </p:nvSpPr>
        <p:spPr>
          <a:xfrm>
            <a:off x="-1" y="1"/>
            <a:ext cx="1857983" cy="972766"/>
          </a:xfrm>
        </p:spPr>
        <p:txBody>
          <a:bodyPr/>
          <a:lstStyle/>
          <a:p>
            <a:r>
              <a:rPr lang="en-US" dirty="0"/>
              <a:t>App UI</a:t>
            </a:r>
          </a:p>
        </p:txBody>
      </p:sp>
      <p:sp>
        <p:nvSpPr>
          <p:cNvPr id="4" name="Slide Number Placeholder 3">
            <a:extLst>
              <a:ext uri="{FF2B5EF4-FFF2-40B4-BE49-F238E27FC236}">
                <a16:creationId xmlns:a16="http://schemas.microsoft.com/office/drawing/2014/main" id="{75CB5172-3A44-4A5F-B986-6198A7B0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Picture 4">
            <a:extLst>
              <a:ext uri="{FF2B5EF4-FFF2-40B4-BE49-F238E27FC236}">
                <a16:creationId xmlns:a16="http://schemas.microsoft.com/office/drawing/2014/main" id="{F09B2C9C-5888-4F2F-B105-64E7747FCF48}"/>
              </a:ext>
            </a:extLst>
          </p:cNvPr>
          <p:cNvPicPr/>
          <p:nvPr/>
        </p:nvPicPr>
        <p:blipFill rotWithShape="1">
          <a:blip r:embed="rId2">
            <a:extLst>
              <a:ext uri="{28A0092B-C50C-407E-A947-70E740481C1C}">
                <a14:useLocalDpi xmlns:a14="http://schemas.microsoft.com/office/drawing/2010/main" val="0"/>
              </a:ext>
            </a:extLst>
          </a:blip>
          <a:srcRect r="8248" b="14154"/>
          <a:stretch/>
        </p:blipFill>
        <p:spPr bwMode="auto">
          <a:xfrm>
            <a:off x="928990" y="972766"/>
            <a:ext cx="2952346" cy="4880617"/>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38F1D7FD-975A-4688-AB36-AE35812172C7}"/>
              </a:ext>
            </a:extLst>
          </p:cNvPr>
          <p:cNvPicPr/>
          <p:nvPr/>
        </p:nvPicPr>
        <p:blipFill rotWithShape="1">
          <a:blip r:embed="rId3">
            <a:extLst>
              <a:ext uri="{28A0092B-C50C-407E-A947-70E740481C1C}">
                <a14:useLocalDpi xmlns:a14="http://schemas.microsoft.com/office/drawing/2010/main" val="0"/>
              </a:ext>
            </a:extLst>
          </a:blip>
          <a:srcRect l="7411" r="15513" b="11375"/>
          <a:stretch/>
        </p:blipFill>
        <p:spPr bwMode="auto">
          <a:xfrm>
            <a:off x="4429732" y="942486"/>
            <a:ext cx="2515817" cy="5059480"/>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1C27A077-18F1-420E-8451-BE327F34C90F}"/>
              </a:ext>
            </a:extLst>
          </p:cNvPr>
          <p:cNvPicPr/>
          <p:nvPr/>
        </p:nvPicPr>
        <p:blipFill rotWithShape="1">
          <a:blip r:embed="rId4">
            <a:extLst>
              <a:ext uri="{28A0092B-C50C-407E-A947-70E740481C1C}">
                <a14:useLocalDpi xmlns:a14="http://schemas.microsoft.com/office/drawing/2010/main" val="0"/>
              </a:ext>
            </a:extLst>
          </a:blip>
          <a:srcRect l="6651" t="-1" r="14278" b="14114"/>
          <a:stretch/>
        </p:blipFill>
        <p:spPr bwMode="auto">
          <a:xfrm>
            <a:off x="7795824" y="972766"/>
            <a:ext cx="2515817" cy="48806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5711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1F8-0E63-4B0C-9D51-1A2050649915}"/>
              </a:ext>
            </a:extLst>
          </p:cNvPr>
          <p:cNvSpPr>
            <a:spLocks noGrp="1"/>
          </p:cNvSpPr>
          <p:nvPr>
            <p:ph type="title"/>
          </p:nvPr>
        </p:nvSpPr>
        <p:spPr>
          <a:xfrm>
            <a:off x="-1" y="1"/>
            <a:ext cx="1857983" cy="972766"/>
          </a:xfrm>
        </p:spPr>
        <p:txBody>
          <a:bodyPr/>
          <a:lstStyle/>
          <a:p>
            <a:r>
              <a:rPr lang="en-US" dirty="0"/>
              <a:t>App UI</a:t>
            </a:r>
          </a:p>
        </p:txBody>
      </p:sp>
      <p:sp>
        <p:nvSpPr>
          <p:cNvPr id="4" name="Slide Number Placeholder 3">
            <a:extLst>
              <a:ext uri="{FF2B5EF4-FFF2-40B4-BE49-F238E27FC236}">
                <a16:creationId xmlns:a16="http://schemas.microsoft.com/office/drawing/2014/main" id="{75CB5172-3A44-4A5F-B986-6198A7B0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9" name="Picture 8">
            <a:extLst>
              <a:ext uri="{FF2B5EF4-FFF2-40B4-BE49-F238E27FC236}">
                <a16:creationId xmlns:a16="http://schemas.microsoft.com/office/drawing/2014/main" id="{04B7106E-7466-4790-98B8-7D30D31B2569}"/>
              </a:ext>
            </a:extLst>
          </p:cNvPr>
          <p:cNvPicPr/>
          <p:nvPr/>
        </p:nvPicPr>
        <p:blipFill rotWithShape="1">
          <a:blip r:embed="rId2">
            <a:extLst>
              <a:ext uri="{28A0092B-C50C-407E-A947-70E740481C1C}">
                <a14:useLocalDpi xmlns:a14="http://schemas.microsoft.com/office/drawing/2010/main" val="0"/>
              </a:ext>
            </a:extLst>
          </a:blip>
          <a:srcRect l="5061" r="16530" b="11861"/>
          <a:stretch/>
        </p:blipFill>
        <p:spPr bwMode="auto">
          <a:xfrm>
            <a:off x="1115059" y="1136650"/>
            <a:ext cx="2475865" cy="476885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BF069A8-4A1D-41B0-BF89-5D207500232A}"/>
              </a:ext>
            </a:extLst>
          </p:cNvPr>
          <p:cNvPicPr/>
          <p:nvPr/>
        </p:nvPicPr>
        <p:blipFill rotWithShape="1">
          <a:blip r:embed="rId3">
            <a:extLst>
              <a:ext uri="{28A0092B-C50C-407E-A947-70E740481C1C}">
                <a14:useLocalDpi xmlns:a14="http://schemas.microsoft.com/office/drawing/2010/main" val="0"/>
              </a:ext>
            </a:extLst>
          </a:blip>
          <a:srcRect l="8284" r="15700" b="13369"/>
          <a:stretch/>
        </p:blipFill>
        <p:spPr bwMode="auto">
          <a:xfrm>
            <a:off x="4454917" y="1123219"/>
            <a:ext cx="2373900" cy="4857845"/>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FF4239B5-772C-43BA-8DBC-000C8C45A701}"/>
              </a:ext>
            </a:extLst>
          </p:cNvPr>
          <p:cNvPicPr/>
          <p:nvPr/>
        </p:nvPicPr>
        <p:blipFill rotWithShape="1">
          <a:blip r:embed="rId4">
            <a:extLst>
              <a:ext uri="{28A0092B-C50C-407E-A947-70E740481C1C}">
                <a14:useLocalDpi xmlns:a14="http://schemas.microsoft.com/office/drawing/2010/main" val="0"/>
              </a:ext>
            </a:extLst>
          </a:blip>
          <a:srcRect l="-151" t="-83" r="12885" b="10857"/>
          <a:stretch/>
        </p:blipFill>
        <p:spPr bwMode="auto">
          <a:xfrm>
            <a:off x="7692810" y="1136650"/>
            <a:ext cx="2637964" cy="4857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21028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1F8-0E63-4B0C-9D51-1A2050649915}"/>
              </a:ext>
            </a:extLst>
          </p:cNvPr>
          <p:cNvSpPr>
            <a:spLocks noGrp="1"/>
          </p:cNvSpPr>
          <p:nvPr>
            <p:ph type="title"/>
          </p:nvPr>
        </p:nvSpPr>
        <p:spPr>
          <a:xfrm>
            <a:off x="95249" y="0"/>
            <a:ext cx="1857983" cy="972766"/>
          </a:xfrm>
        </p:spPr>
        <p:txBody>
          <a:bodyPr/>
          <a:lstStyle/>
          <a:p>
            <a:r>
              <a:rPr lang="en-US" dirty="0"/>
              <a:t>App UI</a:t>
            </a:r>
          </a:p>
        </p:txBody>
      </p:sp>
      <p:sp>
        <p:nvSpPr>
          <p:cNvPr id="4" name="Slide Number Placeholder 3">
            <a:extLst>
              <a:ext uri="{FF2B5EF4-FFF2-40B4-BE49-F238E27FC236}">
                <a16:creationId xmlns:a16="http://schemas.microsoft.com/office/drawing/2014/main" id="{75CB5172-3A44-4A5F-B986-6198A7B0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7" name="Picture 6">
            <a:extLst>
              <a:ext uri="{FF2B5EF4-FFF2-40B4-BE49-F238E27FC236}">
                <a16:creationId xmlns:a16="http://schemas.microsoft.com/office/drawing/2014/main" id="{61256579-D2B3-44C3-94C6-D32AE0C2D3A5}"/>
              </a:ext>
            </a:extLst>
          </p:cNvPr>
          <p:cNvPicPr/>
          <p:nvPr/>
        </p:nvPicPr>
        <p:blipFill rotWithShape="1">
          <a:blip r:embed="rId2">
            <a:extLst>
              <a:ext uri="{28A0092B-C50C-407E-A947-70E740481C1C}">
                <a14:useLocalDpi xmlns:a14="http://schemas.microsoft.com/office/drawing/2010/main" val="0"/>
              </a:ext>
            </a:extLst>
          </a:blip>
          <a:srcRect r="11595" b="13836"/>
          <a:stretch/>
        </p:blipFill>
        <p:spPr bwMode="auto">
          <a:xfrm>
            <a:off x="1381125" y="972766"/>
            <a:ext cx="2876550" cy="5008934"/>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23D527D5-1A27-418E-85D5-A056F9FEB181}"/>
              </a:ext>
            </a:extLst>
          </p:cNvPr>
          <p:cNvPicPr/>
          <p:nvPr/>
        </p:nvPicPr>
        <p:blipFill rotWithShape="1">
          <a:blip r:embed="rId3">
            <a:extLst>
              <a:ext uri="{28A0092B-C50C-407E-A947-70E740481C1C}">
                <a14:useLocalDpi xmlns:a14="http://schemas.microsoft.com/office/drawing/2010/main" val="0"/>
              </a:ext>
            </a:extLst>
          </a:blip>
          <a:srcRect l="6184" t="-84" r="19404" b="15654"/>
          <a:stretch/>
        </p:blipFill>
        <p:spPr bwMode="auto">
          <a:xfrm>
            <a:off x="4867274" y="972766"/>
            <a:ext cx="2524125" cy="5008934"/>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90BD082-EAC7-4C88-A1D0-CC05767FA4C8}"/>
              </a:ext>
            </a:extLst>
          </p:cNvPr>
          <p:cNvPicPr/>
          <p:nvPr/>
        </p:nvPicPr>
        <p:blipFill rotWithShape="1">
          <a:blip r:embed="rId4">
            <a:extLst>
              <a:ext uri="{28A0092B-C50C-407E-A947-70E740481C1C}">
                <a14:useLocalDpi xmlns:a14="http://schemas.microsoft.com/office/drawing/2010/main" val="0"/>
              </a:ext>
            </a:extLst>
          </a:blip>
          <a:srcRect l="4762" t="-170" r="24216" b="16811"/>
          <a:stretch/>
        </p:blipFill>
        <p:spPr bwMode="auto">
          <a:xfrm>
            <a:off x="8113475" y="885825"/>
            <a:ext cx="2697400" cy="50820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5036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Team Members</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
        <p:nvSpPr>
          <p:cNvPr id="6" name="TextBox 5">
            <a:extLst>
              <a:ext uri="{FF2B5EF4-FFF2-40B4-BE49-F238E27FC236}">
                <a16:creationId xmlns:a16="http://schemas.microsoft.com/office/drawing/2014/main" id="{8EAC8ADB-82E1-4DFD-A22B-B58CDCDD4DA6}"/>
              </a:ext>
            </a:extLst>
          </p:cNvPr>
          <p:cNvSpPr txBox="1"/>
          <p:nvPr/>
        </p:nvSpPr>
        <p:spPr>
          <a:xfrm>
            <a:off x="2816766" y="1555494"/>
            <a:ext cx="4132729" cy="738664"/>
          </a:xfrm>
          <a:prstGeom prst="rect">
            <a:avLst/>
          </a:prstGeom>
          <a:noFill/>
        </p:spPr>
        <p:txBody>
          <a:bodyPr wrap="square" rtlCol="0">
            <a:spAutoFit/>
          </a:bodyPr>
          <a:lstStyle/>
          <a:p>
            <a:r>
              <a:rPr lang="en-US" b="1" dirty="0"/>
              <a:t>Khorshed Alam</a:t>
            </a:r>
          </a:p>
          <a:p>
            <a:r>
              <a:rPr lang="en-US" dirty="0"/>
              <a:t>CSE, East Delta University.</a:t>
            </a:r>
          </a:p>
          <a:p>
            <a:endParaRPr lang="en-US" dirty="0"/>
          </a:p>
        </p:txBody>
      </p:sp>
      <p:sp>
        <p:nvSpPr>
          <p:cNvPr id="7" name="TextBox 6">
            <a:extLst>
              <a:ext uri="{FF2B5EF4-FFF2-40B4-BE49-F238E27FC236}">
                <a16:creationId xmlns:a16="http://schemas.microsoft.com/office/drawing/2014/main" id="{F3A8FCFF-1EEA-4EDF-A51E-10F5E902BD7C}"/>
              </a:ext>
            </a:extLst>
          </p:cNvPr>
          <p:cNvSpPr txBox="1"/>
          <p:nvPr/>
        </p:nvSpPr>
        <p:spPr>
          <a:xfrm>
            <a:off x="2834528" y="3169177"/>
            <a:ext cx="4132729" cy="523220"/>
          </a:xfrm>
          <a:prstGeom prst="rect">
            <a:avLst/>
          </a:prstGeom>
          <a:noFill/>
        </p:spPr>
        <p:txBody>
          <a:bodyPr wrap="square" rtlCol="0">
            <a:spAutoFit/>
          </a:bodyPr>
          <a:lstStyle/>
          <a:p>
            <a:r>
              <a:rPr lang="en-US" b="1" dirty="0" err="1"/>
              <a:t>Diganta</a:t>
            </a:r>
            <a:r>
              <a:rPr lang="en-US" b="1" dirty="0"/>
              <a:t> Chowdhury</a:t>
            </a:r>
          </a:p>
          <a:p>
            <a:r>
              <a:rPr lang="en-US" dirty="0"/>
              <a:t>CSE, East Delta University</a:t>
            </a:r>
          </a:p>
        </p:txBody>
      </p:sp>
      <p:sp>
        <p:nvSpPr>
          <p:cNvPr id="8" name="TextBox 7">
            <a:extLst>
              <a:ext uri="{FF2B5EF4-FFF2-40B4-BE49-F238E27FC236}">
                <a16:creationId xmlns:a16="http://schemas.microsoft.com/office/drawing/2014/main" id="{06EAA7B9-619A-46B8-8378-6535960F643F}"/>
              </a:ext>
            </a:extLst>
          </p:cNvPr>
          <p:cNvSpPr txBox="1"/>
          <p:nvPr/>
        </p:nvSpPr>
        <p:spPr>
          <a:xfrm>
            <a:off x="2834528" y="4948583"/>
            <a:ext cx="4132729" cy="523220"/>
          </a:xfrm>
          <a:prstGeom prst="rect">
            <a:avLst/>
          </a:prstGeom>
          <a:noFill/>
        </p:spPr>
        <p:txBody>
          <a:bodyPr wrap="square" rtlCol="0">
            <a:spAutoFit/>
          </a:bodyPr>
          <a:lstStyle/>
          <a:p>
            <a:r>
              <a:rPr lang="en-US" b="1" dirty="0" err="1"/>
              <a:t>Promila</a:t>
            </a:r>
            <a:r>
              <a:rPr lang="en-US" b="1" dirty="0"/>
              <a:t> Haque</a:t>
            </a:r>
          </a:p>
          <a:p>
            <a:r>
              <a:rPr lang="en-US" dirty="0"/>
              <a:t>Faculty Member, East Delta University</a:t>
            </a:r>
          </a:p>
        </p:txBody>
      </p:sp>
      <p:pic>
        <p:nvPicPr>
          <p:cNvPr id="9" name="Picture 8">
            <a:extLst>
              <a:ext uri="{FF2B5EF4-FFF2-40B4-BE49-F238E27FC236}">
                <a16:creationId xmlns:a16="http://schemas.microsoft.com/office/drawing/2014/main" id="{EE315DD7-EFA6-4F7D-B8D6-4D4206C2AEFE}"/>
              </a:ext>
            </a:extLst>
          </p:cNvPr>
          <p:cNvPicPr>
            <a:picLocks noChangeAspect="1"/>
          </p:cNvPicPr>
          <p:nvPr/>
        </p:nvPicPr>
        <p:blipFill>
          <a:blip r:embed="rId4"/>
          <a:srcRect/>
          <a:stretch/>
        </p:blipFill>
        <p:spPr>
          <a:xfrm>
            <a:off x="1252259" y="4809597"/>
            <a:ext cx="1331258" cy="1331258"/>
          </a:xfrm>
          <a:prstGeom prst="rect">
            <a:avLst/>
          </a:prstGeom>
        </p:spPr>
      </p:pic>
      <p:pic>
        <p:nvPicPr>
          <p:cNvPr id="10" name="Picture 9">
            <a:extLst>
              <a:ext uri="{FF2B5EF4-FFF2-40B4-BE49-F238E27FC236}">
                <a16:creationId xmlns:a16="http://schemas.microsoft.com/office/drawing/2014/main" id="{C380BB2A-890D-4676-B900-ECA4F4BD7121}"/>
              </a:ext>
            </a:extLst>
          </p:cNvPr>
          <p:cNvPicPr>
            <a:picLocks noChangeAspect="1"/>
          </p:cNvPicPr>
          <p:nvPr/>
        </p:nvPicPr>
        <p:blipFill>
          <a:blip r:embed="rId5"/>
          <a:srcRect/>
          <a:stretch/>
        </p:blipFill>
        <p:spPr>
          <a:xfrm>
            <a:off x="1252259" y="3073206"/>
            <a:ext cx="1331258" cy="1422593"/>
          </a:xfrm>
          <a:prstGeom prst="rect">
            <a:avLst/>
          </a:prstGeom>
        </p:spPr>
      </p:pic>
      <p:pic>
        <p:nvPicPr>
          <p:cNvPr id="11" name="Picture 10" descr="A person sitting at a table&#10;&#10;Description automatically generated">
            <a:extLst>
              <a:ext uri="{FF2B5EF4-FFF2-40B4-BE49-F238E27FC236}">
                <a16:creationId xmlns:a16="http://schemas.microsoft.com/office/drawing/2014/main" id="{B31019A8-C3CC-44D1-A131-849EC0B002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2259" y="1345676"/>
            <a:ext cx="1331258" cy="1342966"/>
          </a:xfrm>
          <a:prstGeom prst="rect">
            <a:avLst/>
          </a:prstGeom>
        </p:spPr>
      </p:pic>
    </p:spTree>
    <p:extLst>
      <p:ext uri="{BB962C8B-B14F-4D97-AF65-F5344CB8AC3E}">
        <p14:creationId xmlns:p14="http://schemas.microsoft.com/office/powerpoint/2010/main" val="2330846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EA1F8-0E63-4B0C-9D51-1A2050649915}"/>
              </a:ext>
            </a:extLst>
          </p:cNvPr>
          <p:cNvSpPr>
            <a:spLocks noGrp="1"/>
          </p:cNvSpPr>
          <p:nvPr>
            <p:ph type="title"/>
          </p:nvPr>
        </p:nvSpPr>
        <p:spPr>
          <a:xfrm>
            <a:off x="95249" y="0"/>
            <a:ext cx="1857983" cy="972766"/>
          </a:xfrm>
        </p:spPr>
        <p:txBody>
          <a:bodyPr/>
          <a:lstStyle/>
          <a:p>
            <a:r>
              <a:rPr lang="en-US" dirty="0"/>
              <a:t>App UI</a:t>
            </a:r>
          </a:p>
        </p:txBody>
      </p:sp>
      <p:sp>
        <p:nvSpPr>
          <p:cNvPr id="4" name="Slide Number Placeholder 3">
            <a:extLst>
              <a:ext uri="{FF2B5EF4-FFF2-40B4-BE49-F238E27FC236}">
                <a16:creationId xmlns:a16="http://schemas.microsoft.com/office/drawing/2014/main" id="{75CB5172-3A44-4A5F-B986-6198A7B0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9" name="Picture 8">
            <a:extLst>
              <a:ext uri="{FF2B5EF4-FFF2-40B4-BE49-F238E27FC236}">
                <a16:creationId xmlns:a16="http://schemas.microsoft.com/office/drawing/2014/main" id="{AEEBA823-9094-4CB4-B77C-1ED390A2B486}"/>
              </a:ext>
            </a:extLst>
          </p:cNvPr>
          <p:cNvPicPr/>
          <p:nvPr/>
        </p:nvPicPr>
        <p:blipFill rotWithShape="1">
          <a:blip r:embed="rId2">
            <a:extLst>
              <a:ext uri="{28A0092B-C50C-407E-A947-70E740481C1C}">
                <a14:useLocalDpi xmlns:a14="http://schemas.microsoft.com/office/drawing/2010/main" val="0"/>
              </a:ext>
            </a:extLst>
          </a:blip>
          <a:srcRect l="6047" r="22387" b="16469"/>
          <a:stretch/>
        </p:blipFill>
        <p:spPr bwMode="auto">
          <a:xfrm>
            <a:off x="2303117" y="877279"/>
            <a:ext cx="2784450" cy="5103442"/>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9FA0666E-9B69-4093-B7D4-919B267822FC}"/>
              </a:ext>
            </a:extLst>
          </p:cNvPr>
          <p:cNvPicPr/>
          <p:nvPr/>
        </p:nvPicPr>
        <p:blipFill rotWithShape="1">
          <a:blip r:embed="rId3">
            <a:extLst>
              <a:ext uri="{28A0092B-C50C-407E-A947-70E740481C1C}">
                <a14:useLocalDpi xmlns:a14="http://schemas.microsoft.com/office/drawing/2010/main" val="0"/>
              </a:ext>
            </a:extLst>
          </a:blip>
          <a:srcRect l="7832" r="19364" b="14310"/>
          <a:stretch/>
        </p:blipFill>
        <p:spPr bwMode="auto">
          <a:xfrm>
            <a:off x="5975313" y="877279"/>
            <a:ext cx="2635287" cy="51034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70885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kern="1200" spc="-50" baseline="0" dirty="0">
                <a:latin typeface="+mj-lt"/>
                <a:ea typeface="+mj-ea"/>
                <a:cs typeface="+mj-cs"/>
              </a:rPr>
              <a:t>References</a:t>
            </a:r>
            <a:endParaRPr lang="en-US"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
        <p:nvSpPr>
          <p:cNvPr id="8" name="TextBox 7">
            <a:extLst>
              <a:ext uri="{FF2B5EF4-FFF2-40B4-BE49-F238E27FC236}">
                <a16:creationId xmlns:a16="http://schemas.microsoft.com/office/drawing/2014/main" id="{D4460839-A70C-4502-9044-C6CC3143EF19}"/>
              </a:ext>
            </a:extLst>
          </p:cNvPr>
          <p:cNvSpPr txBox="1"/>
          <p:nvPr/>
        </p:nvSpPr>
        <p:spPr>
          <a:xfrm>
            <a:off x="674808" y="1266209"/>
            <a:ext cx="10678992" cy="4247317"/>
          </a:xfrm>
          <a:prstGeom prst="rect">
            <a:avLst/>
          </a:prstGeom>
          <a:noFill/>
        </p:spPr>
        <p:txBody>
          <a:bodyPr wrap="square">
            <a:spAutoFit/>
          </a:bodyPr>
          <a:lstStyle/>
          <a:p>
            <a:pPr algn="just"/>
            <a:r>
              <a:rPr lang="en-US" sz="1800" i="0" dirty="0">
                <a:solidFill>
                  <a:srgbClr val="222222"/>
                </a:solidFill>
                <a:effectLst/>
                <a:latin typeface="Times New Roman" panose="02020603050405020304" pitchFamily="18" charset="0"/>
                <a:cs typeface="Times New Roman" panose="02020603050405020304" pitchFamily="18" charset="0"/>
              </a:rPr>
              <a:t>[1]	F. </a:t>
            </a:r>
            <a:r>
              <a:rPr lang="en-US" sz="1800" i="0" dirty="0" err="1">
                <a:solidFill>
                  <a:srgbClr val="222222"/>
                </a:solidFill>
                <a:effectLst/>
                <a:latin typeface="Times New Roman" panose="02020603050405020304" pitchFamily="18" charset="0"/>
                <a:cs typeface="Times New Roman" panose="02020603050405020304" pitchFamily="18" charset="0"/>
              </a:rPr>
              <a:t>Ferdowsy</a:t>
            </a:r>
            <a:r>
              <a:rPr lang="en-US" sz="1800" i="0" dirty="0">
                <a:solidFill>
                  <a:srgbClr val="222222"/>
                </a:solidFill>
                <a:effectLst/>
                <a:latin typeface="Times New Roman" panose="02020603050405020304" pitchFamily="18" charset="0"/>
                <a:cs typeface="Times New Roman" panose="02020603050405020304" pitchFamily="18" charset="0"/>
              </a:rPr>
              <a:t>, K.S. </a:t>
            </a:r>
            <a:r>
              <a:rPr lang="en-US" sz="1800" i="0" dirty="0" err="1">
                <a:solidFill>
                  <a:srgbClr val="222222"/>
                </a:solidFill>
                <a:effectLst/>
                <a:latin typeface="Times New Roman" panose="02020603050405020304" pitchFamily="18" charset="0"/>
                <a:cs typeface="Times New Roman" panose="02020603050405020304" pitchFamily="18" charset="0"/>
              </a:rPr>
              <a:t>Alam</a:t>
            </a:r>
            <a:r>
              <a:rPr lang="en-US" sz="1800" i="0" dirty="0">
                <a:solidFill>
                  <a:srgbClr val="222222"/>
                </a:solidFill>
                <a:effectLst/>
                <a:latin typeface="Times New Roman" panose="02020603050405020304" pitchFamily="18" charset="0"/>
                <a:cs typeface="Times New Roman" panose="02020603050405020304" pitchFamily="18" charset="0"/>
              </a:rPr>
              <a:t> </a:t>
            </a:r>
            <a:r>
              <a:rPr lang="en-US" sz="1800" i="0" dirty="0" err="1">
                <a:solidFill>
                  <a:srgbClr val="222222"/>
                </a:solidFill>
                <a:effectLst/>
                <a:latin typeface="Times New Roman" panose="02020603050405020304" pitchFamily="18" charset="0"/>
                <a:cs typeface="Times New Roman" panose="02020603050405020304" pitchFamily="18" charset="0"/>
              </a:rPr>
              <a:t>Rahi</a:t>
            </a:r>
            <a:r>
              <a:rPr lang="en-US" sz="1800" i="0" dirty="0">
                <a:solidFill>
                  <a:srgbClr val="222222"/>
                </a:solidFill>
                <a:effectLst/>
                <a:latin typeface="Times New Roman" panose="02020603050405020304" pitchFamily="18" charset="0"/>
                <a:cs typeface="Times New Roman" panose="02020603050405020304" pitchFamily="18" charset="0"/>
              </a:rPr>
              <a:t>, Md. I. </a:t>
            </a:r>
            <a:r>
              <a:rPr lang="en-US" sz="1800" i="0" dirty="0" err="1">
                <a:solidFill>
                  <a:srgbClr val="222222"/>
                </a:solidFill>
                <a:effectLst/>
                <a:latin typeface="Times New Roman" panose="02020603050405020304" pitchFamily="18" charset="0"/>
                <a:cs typeface="Times New Roman" panose="02020603050405020304" pitchFamily="18" charset="0"/>
              </a:rPr>
              <a:t>Jabiullah</a:t>
            </a:r>
            <a:r>
              <a:rPr lang="en-US" sz="1800" i="0" dirty="0">
                <a:solidFill>
                  <a:srgbClr val="222222"/>
                </a:solidFill>
                <a:effectLst/>
                <a:latin typeface="Times New Roman" panose="02020603050405020304" pitchFamily="18" charset="0"/>
                <a:cs typeface="Times New Roman" panose="02020603050405020304" pitchFamily="18" charset="0"/>
              </a:rPr>
              <a:t>, Md. T. Habib, "A Machine Learning Approach for Obesity Risk Prediction," in Current Research in Prediction," in Current Research in Behavioral Sciences (CRBS) Vol-2, November 2021.</a:t>
            </a:r>
          </a:p>
          <a:p>
            <a:pPr algn="just"/>
            <a:r>
              <a:rPr lang="en-US" sz="1800" i="0" dirty="0">
                <a:solidFill>
                  <a:srgbClr val="222222"/>
                </a:solidFill>
                <a:effectLst/>
                <a:latin typeface="Times New Roman" panose="02020603050405020304" pitchFamily="18" charset="0"/>
                <a:cs typeface="Times New Roman" panose="02020603050405020304" pitchFamily="18" charset="0"/>
              </a:rPr>
              <a:t>[2]	S. A. </a:t>
            </a:r>
            <a:r>
              <a:rPr lang="en-US" sz="1800" i="0" dirty="0" err="1">
                <a:solidFill>
                  <a:srgbClr val="222222"/>
                </a:solidFill>
                <a:effectLst/>
                <a:latin typeface="Times New Roman" panose="02020603050405020304" pitchFamily="18" charset="0"/>
                <a:cs typeface="Times New Roman" panose="02020603050405020304" pitchFamily="18" charset="0"/>
              </a:rPr>
              <a:t>Thamrin</a:t>
            </a:r>
            <a:r>
              <a:rPr lang="en-US" sz="1800" i="0" dirty="0">
                <a:solidFill>
                  <a:srgbClr val="222222"/>
                </a:solidFill>
                <a:effectLst/>
                <a:latin typeface="Times New Roman" panose="02020603050405020304" pitchFamily="18" charset="0"/>
                <a:cs typeface="Times New Roman" panose="02020603050405020304" pitchFamily="18" charset="0"/>
              </a:rPr>
              <a:t>, D. S. </a:t>
            </a:r>
            <a:r>
              <a:rPr lang="en-US" sz="1800" i="0" dirty="0" err="1">
                <a:solidFill>
                  <a:srgbClr val="222222"/>
                </a:solidFill>
                <a:effectLst/>
                <a:latin typeface="Times New Roman" panose="02020603050405020304" pitchFamily="18" charset="0"/>
                <a:cs typeface="Times New Roman" panose="02020603050405020304" pitchFamily="18" charset="0"/>
              </a:rPr>
              <a:t>Arsyad</a:t>
            </a:r>
            <a:r>
              <a:rPr lang="en-US" sz="1800" i="0" dirty="0">
                <a:solidFill>
                  <a:srgbClr val="222222"/>
                </a:solidFill>
                <a:effectLst/>
                <a:latin typeface="Times New Roman" panose="02020603050405020304" pitchFamily="18" charset="0"/>
                <a:cs typeface="Times New Roman" panose="02020603050405020304" pitchFamily="18" charset="0"/>
              </a:rPr>
              <a:t>, H. </a:t>
            </a:r>
            <a:r>
              <a:rPr lang="en-US" sz="1800" i="0" dirty="0" err="1">
                <a:solidFill>
                  <a:srgbClr val="222222"/>
                </a:solidFill>
                <a:effectLst/>
                <a:latin typeface="Times New Roman" panose="02020603050405020304" pitchFamily="18" charset="0"/>
                <a:cs typeface="Times New Roman" panose="02020603050405020304" pitchFamily="18" charset="0"/>
              </a:rPr>
              <a:t>Kuswanto</a:t>
            </a:r>
            <a:r>
              <a:rPr lang="en-US" sz="1800" i="0" dirty="0">
                <a:solidFill>
                  <a:srgbClr val="222222"/>
                </a:solidFill>
                <a:effectLst/>
                <a:latin typeface="Times New Roman" panose="02020603050405020304" pitchFamily="18" charset="0"/>
                <a:cs typeface="Times New Roman" panose="02020603050405020304" pitchFamily="18" charset="0"/>
              </a:rPr>
              <a:t>, A. </a:t>
            </a:r>
            <a:r>
              <a:rPr lang="en-US" sz="1800" i="0" dirty="0" err="1">
                <a:solidFill>
                  <a:srgbClr val="222222"/>
                </a:solidFill>
                <a:effectLst/>
                <a:latin typeface="Times New Roman" panose="02020603050405020304" pitchFamily="18" charset="0"/>
                <a:cs typeface="Times New Roman" panose="02020603050405020304" pitchFamily="18" charset="0"/>
              </a:rPr>
              <a:t>Lawi</a:t>
            </a:r>
            <a:r>
              <a:rPr lang="en-US" sz="1800" i="0" dirty="0">
                <a:solidFill>
                  <a:srgbClr val="222222"/>
                </a:solidFill>
                <a:effectLst/>
                <a:latin typeface="Times New Roman" panose="02020603050405020304" pitchFamily="18" charset="0"/>
                <a:cs typeface="Times New Roman" panose="02020603050405020304" pitchFamily="18" charset="0"/>
              </a:rPr>
              <a:t>, S. Nasir "Predicting Obesity in Adults Using Machine Learning Techniques: An Analysis of Indonesian Basic Health Research 2018," in Frontiers in Nutrition, 2021.</a:t>
            </a:r>
          </a:p>
          <a:p>
            <a:pPr algn="just"/>
            <a:r>
              <a:rPr lang="en-US" sz="1800" i="0" dirty="0">
                <a:solidFill>
                  <a:srgbClr val="222222"/>
                </a:solidFill>
                <a:effectLst/>
                <a:latin typeface="Times New Roman" panose="02020603050405020304" pitchFamily="18" charset="0"/>
                <a:cs typeface="Times New Roman" panose="02020603050405020304" pitchFamily="18" charset="0"/>
              </a:rPr>
              <a:t>[3]	Z. Gulzar, A. </a:t>
            </a:r>
            <a:r>
              <a:rPr lang="en-US" sz="1800" i="0" dirty="0" err="1">
                <a:solidFill>
                  <a:srgbClr val="222222"/>
                </a:solidFill>
                <a:effectLst/>
                <a:latin typeface="Times New Roman" panose="02020603050405020304" pitchFamily="18" charset="0"/>
                <a:cs typeface="Times New Roman" panose="02020603050405020304" pitchFamily="18" charset="0"/>
              </a:rPr>
              <a:t>Leema</a:t>
            </a:r>
            <a:r>
              <a:rPr lang="en-US" sz="1800" i="0" dirty="0">
                <a:solidFill>
                  <a:srgbClr val="222222"/>
                </a:solidFill>
                <a:effectLst/>
                <a:latin typeface="Times New Roman" panose="02020603050405020304" pitchFamily="18" charset="0"/>
                <a:cs typeface="Times New Roman" panose="02020603050405020304" pitchFamily="18" charset="0"/>
              </a:rPr>
              <a:t>, "Human Activity Recognition using Machine Learning Classification Techniques," in International Journal of Innovative Technology and Exploring Engineering (IJITEE), pp: 3252- 3258, Vol-9 Issue-2, December 2019.</a:t>
            </a:r>
          </a:p>
          <a:p>
            <a:pPr algn="just"/>
            <a:r>
              <a:rPr lang="en-US" sz="1800" i="0" dirty="0">
                <a:solidFill>
                  <a:srgbClr val="222222"/>
                </a:solidFill>
                <a:effectLst/>
                <a:latin typeface="Times New Roman" panose="02020603050405020304" pitchFamily="18" charset="0"/>
                <a:cs typeface="Times New Roman" panose="02020603050405020304" pitchFamily="18" charset="0"/>
              </a:rPr>
              <a:t>[4]	G. Forbes, S. Massie and S. Craw, "</a:t>
            </a:r>
            <a:r>
              <a:rPr lang="en-US" sz="1800" i="0" dirty="0" err="1">
                <a:solidFill>
                  <a:srgbClr val="222222"/>
                </a:solidFill>
                <a:effectLst/>
                <a:latin typeface="Times New Roman" panose="02020603050405020304" pitchFamily="18" charset="0"/>
                <a:cs typeface="Times New Roman" panose="02020603050405020304" pitchFamily="18" charset="0"/>
              </a:rPr>
              <a:t>WiFi</a:t>
            </a:r>
            <a:r>
              <a:rPr lang="en-US" sz="1800" i="0" dirty="0">
                <a:solidFill>
                  <a:srgbClr val="222222"/>
                </a:solidFill>
                <a:effectLst/>
                <a:latin typeface="Times New Roman" panose="02020603050405020304" pitchFamily="18" charset="0"/>
                <a:cs typeface="Times New Roman" panose="02020603050405020304" pitchFamily="18" charset="0"/>
              </a:rPr>
              <a:t>-based Human Activity Recognition using Raspberry Pi," 2020 in IEEE 32nd International Conference on Tools with Artificial Intelligence (ICTAI), 2020, pp. 722-730, </a:t>
            </a:r>
            <a:r>
              <a:rPr lang="en-US" sz="1800" i="0" dirty="0" err="1">
                <a:solidFill>
                  <a:srgbClr val="222222"/>
                </a:solidFill>
                <a:effectLst/>
                <a:latin typeface="Times New Roman" panose="02020603050405020304" pitchFamily="18" charset="0"/>
                <a:cs typeface="Times New Roman" panose="02020603050405020304" pitchFamily="18" charset="0"/>
              </a:rPr>
              <a:t>doi</a:t>
            </a:r>
            <a:r>
              <a:rPr lang="en-US" sz="1800" i="0" dirty="0">
                <a:solidFill>
                  <a:srgbClr val="222222"/>
                </a:solidFill>
                <a:effectLst/>
                <a:latin typeface="Times New Roman" panose="02020603050405020304" pitchFamily="18" charset="0"/>
                <a:cs typeface="Times New Roman" panose="02020603050405020304" pitchFamily="18" charset="0"/>
              </a:rPr>
              <a:t>: 10.1109/ICTAI50040.2020.00115.</a:t>
            </a:r>
          </a:p>
          <a:p>
            <a:pPr algn="just"/>
            <a:r>
              <a:rPr lang="en-US" sz="1800" i="0" dirty="0">
                <a:solidFill>
                  <a:srgbClr val="222222"/>
                </a:solidFill>
                <a:effectLst/>
                <a:latin typeface="Times New Roman" panose="02020603050405020304" pitchFamily="18" charset="0"/>
                <a:cs typeface="Times New Roman" panose="02020603050405020304" pitchFamily="18" charset="0"/>
              </a:rPr>
              <a:t>[5]	L. </a:t>
            </a:r>
            <a:r>
              <a:rPr lang="en-US" sz="1800" i="0" dirty="0" err="1">
                <a:solidFill>
                  <a:srgbClr val="222222"/>
                </a:solidFill>
                <a:effectLst/>
                <a:latin typeface="Times New Roman" panose="02020603050405020304" pitchFamily="18" charset="0"/>
                <a:cs typeface="Times New Roman" panose="02020603050405020304" pitchFamily="18" charset="0"/>
              </a:rPr>
              <a:t>Latha</a:t>
            </a:r>
            <a:r>
              <a:rPr lang="en-US" sz="1800" i="0" dirty="0">
                <a:solidFill>
                  <a:srgbClr val="222222"/>
                </a:solidFill>
                <a:effectLst/>
                <a:latin typeface="Times New Roman" panose="02020603050405020304" pitchFamily="18" charset="0"/>
                <a:cs typeface="Times New Roman" panose="02020603050405020304" pitchFamily="18" charset="0"/>
              </a:rPr>
              <a:t>, Cynthia Jayapal, G. Seetha Lakshmi, </a:t>
            </a:r>
            <a:r>
              <a:rPr lang="en-US" sz="1800" i="0" dirty="0" err="1">
                <a:solidFill>
                  <a:srgbClr val="222222"/>
                </a:solidFill>
                <a:effectLst/>
                <a:latin typeface="Times New Roman" panose="02020603050405020304" pitchFamily="18" charset="0"/>
                <a:cs typeface="Times New Roman" panose="02020603050405020304" pitchFamily="18" charset="0"/>
              </a:rPr>
              <a:t>Raajshre</a:t>
            </a:r>
            <a:r>
              <a:rPr lang="en-US" sz="1800" i="0" dirty="0">
                <a:solidFill>
                  <a:srgbClr val="222222"/>
                </a:solidFill>
                <a:effectLst/>
                <a:latin typeface="Times New Roman" panose="02020603050405020304" pitchFamily="18" charset="0"/>
                <a:cs typeface="Times New Roman" panose="02020603050405020304" pitchFamily="18" charset="0"/>
              </a:rPr>
              <a:t> B, "Human Activity Recognition Using Smartphone Sensors," in Special Issue on Computing Technology and Information Management, </a:t>
            </a:r>
            <a:r>
              <a:rPr lang="en-US" sz="1800" i="0" dirty="0" err="1">
                <a:solidFill>
                  <a:srgbClr val="222222"/>
                </a:solidFill>
                <a:effectLst/>
                <a:latin typeface="Times New Roman" panose="02020603050405020304" pitchFamily="18" charset="0"/>
                <a:cs typeface="Times New Roman" panose="02020603050405020304" pitchFamily="18" charset="0"/>
              </a:rPr>
              <a:t>Webology</a:t>
            </a:r>
            <a:r>
              <a:rPr lang="en-US" sz="1800" i="0" dirty="0">
                <a:solidFill>
                  <a:srgbClr val="222222"/>
                </a:solidFill>
                <a:effectLst/>
                <a:latin typeface="Times New Roman" panose="02020603050405020304" pitchFamily="18" charset="0"/>
                <a:cs typeface="Times New Roman" panose="02020603050405020304" pitchFamily="18" charset="0"/>
              </a:rPr>
              <a:t>, Vol-18, 2021</a:t>
            </a:r>
          </a:p>
        </p:txBody>
      </p:sp>
    </p:spTree>
    <p:extLst>
      <p:ext uri="{BB962C8B-B14F-4D97-AF65-F5344CB8AC3E}">
        <p14:creationId xmlns:p14="http://schemas.microsoft.com/office/powerpoint/2010/main" val="138760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42ca3cec21_0_86"/>
          <p:cNvSpPr txBox="1">
            <a:spLocks noGrp="1"/>
          </p:cNvSpPr>
          <p:nvPr>
            <p:ph type="title"/>
          </p:nvPr>
        </p:nvSpPr>
        <p:spPr>
          <a:xfrm>
            <a:off x="804862" y="1629275"/>
            <a:ext cx="10582275" cy="27056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3200" b="1" dirty="0"/>
              <a:t>Any Questions?</a:t>
            </a:r>
            <a:endParaRPr sz="3200" b="1" dirty="0"/>
          </a:p>
        </p:txBody>
      </p:sp>
      <p:pic>
        <p:nvPicPr>
          <p:cNvPr id="188" name="Google Shape;188;g242ca3cec21_0_86"/>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89" name="Google Shape;189;g242ca3cec21_0_8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25659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42ca3cec21_0_86"/>
          <p:cNvSpPr txBox="1">
            <a:spLocks noGrp="1"/>
          </p:cNvSpPr>
          <p:nvPr>
            <p:ph type="title"/>
          </p:nvPr>
        </p:nvSpPr>
        <p:spPr>
          <a:xfrm>
            <a:off x="804862" y="1629275"/>
            <a:ext cx="10582275" cy="27056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sz="2400" dirty="0"/>
              <a:t>If you need the </a:t>
            </a:r>
            <a:r>
              <a:rPr lang="en-US" sz="2400" b="1" dirty="0"/>
              <a:t>dataset</a:t>
            </a:r>
            <a:r>
              <a:rPr lang="en-US" sz="2400" dirty="0"/>
              <a:t> and </a:t>
            </a:r>
            <a:r>
              <a:rPr lang="en-US" sz="2400" b="1" dirty="0"/>
              <a:t>source code</a:t>
            </a:r>
            <a:br>
              <a:rPr lang="en-US" sz="2400" dirty="0"/>
            </a:br>
            <a:r>
              <a:rPr lang="en-US" sz="2400" dirty="0"/>
              <a:t>Please do Contact with me </a:t>
            </a:r>
            <a:br>
              <a:rPr lang="en-US" sz="2400" dirty="0"/>
            </a:br>
            <a:r>
              <a:rPr lang="en-US" sz="2400" dirty="0"/>
              <a:t>Email: khorshed@ieee.org</a:t>
            </a:r>
            <a:endParaRPr sz="2400" dirty="0"/>
          </a:p>
        </p:txBody>
      </p:sp>
      <p:pic>
        <p:nvPicPr>
          <p:cNvPr id="188" name="Google Shape;188;g242ca3cec21_0_86"/>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89" name="Google Shape;189;g242ca3cec21_0_8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42ca3cec21_0_86"/>
          <p:cNvSpPr txBox="1">
            <a:spLocks noGrp="1"/>
          </p:cNvSpPr>
          <p:nvPr>
            <p:ph type="title"/>
          </p:nvPr>
        </p:nvSpPr>
        <p:spPr>
          <a:xfrm>
            <a:off x="838200" y="26770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Thank You</a:t>
            </a:r>
            <a:endParaRPr b="1"/>
          </a:p>
        </p:txBody>
      </p:sp>
      <p:pic>
        <p:nvPicPr>
          <p:cNvPr id="188" name="Google Shape;188;g242ca3cec21_0_86"/>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89" name="Google Shape;189;g242ca3cec21_0_8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extLst>
      <p:ext uri="{BB962C8B-B14F-4D97-AF65-F5344CB8AC3E}">
        <p14:creationId xmlns:p14="http://schemas.microsoft.com/office/powerpoint/2010/main" val="3951191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a:t>Contents of the Presentation</a:t>
            </a:r>
            <a:r>
              <a:rPr lang="en-US" dirty="0"/>
              <a:t> </a:t>
            </a:r>
            <a:endParaRPr dirty="0"/>
          </a:p>
        </p:txBody>
      </p:sp>
      <p:sp>
        <p:nvSpPr>
          <p:cNvPr id="93" name="Google Shape;93;p2"/>
          <p:cNvSpPr txBox="1">
            <a:spLocks noGrp="1"/>
          </p:cNvSpPr>
          <p:nvPr>
            <p:ph type="body" idx="1"/>
          </p:nvPr>
        </p:nvSpPr>
        <p:spPr>
          <a:xfrm>
            <a:off x="733425" y="1435100"/>
            <a:ext cx="10515600" cy="4351200"/>
          </a:xfrm>
          <a:prstGeom prst="rect">
            <a:avLst/>
          </a:prstGeom>
          <a:noFill/>
          <a:ln>
            <a:noFill/>
          </a:ln>
        </p:spPr>
        <p:txBody>
          <a:bodyPr spcFirstLastPara="1" wrap="square" lIns="91425" tIns="45700" rIns="91425" bIns="45700" anchor="t" anchorCtr="0">
            <a:normAutofit/>
          </a:bodyPr>
          <a:lstStyle/>
          <a:p>
            <a:r>
              <a:rPr lang="en-US" dirty="0"/>
              <a:t>Problem Domain</a:t>
            </a:r>
            <a:endParaRPr dirty="0"/>
          </a:p>
          <a:p>
            <a:pPr>
              <a:spcBef>
                <a:spcPts val="0"/>
              </a:spcBef>
            </a:pPr>
            <a:r>
              <a:rPr lang="en-US" dirty="0"/>
              <a:t>Contribution</a:t>
            </a:r>
          </a:p>
          <a:p>
            <a:pPr>
              <a:spcBef>
                <a:spcPts val="0"/>
              </a:spcBef>
            </a:pPr>
            <a:r>
              <a:rPr lang="en-US" dirty="0"/>
              <a:t>Related Work</a:t>
            </a:r>
            <a:endParaRPr dirty="0"/>
          </a:p>
          <a:p>
            <a:pPr>
              <a:spcBef>
                <a:spcPts val="0"/>
              </a:spcBef>
            </a:pPr>
            <a:r>
              <a:rPr lang="en-US" dirty="0"/>
              <a:t>Methodology</a:t>
            </a:r>
            <a:endParaRPr dirty="0"/>
          </a:p>
          <a:p>
            <a:pPr>
              <a:spcBef>
                <a:spcPts val="0"/>
              </a:spcBef>
            </a:pPr>
            <a:r>
              <a:rPr lang="en-US" dirty="0"/>
              <a:t>Database Formation</a:t>
            </a:r>
          </a:p>
          <a:p>
            <a:pPr>
              <a:spcBef>
                <a:spcPts val="0"/>
              </a:spcBef>
            </a:pPr>
            <a:r>
              <a:rPr lang="en-US" dirty="0"/>
              <a:t>Model Development</a:t>
            </a:r>
          </a:p>
          <a:p>
            <a:pPr>
              <a:spcBef>
                <a:spcPts val="0"/>
              </a:spcBef>
            </a:pPr>
            <a:r>
              <a:rPr lang="en-US" dirty="0"/>
              <a:t>Obesity Prediction</a:t>
            </a:r>
            <a:endParaRPr dirty="0"/>
          </a:p>
          <a:p>
            <a:pPr>
              <a:spcBef>
                <a:spcPts val="0"/>
              </a:spcBef>
            </a:pPr>
            <a:r>
              <a:rPr lang="en-US" dirty="0"/>
              <a:t>Result Analysis</a:t>
            </a:r>
            <a:endParaRPr dirty="0"/>
          </a:p>
          <a:p>
            <a:pPr>
              <a:spcBef>
                <a:spcPts val="0"/>
              </a:spcBef>
            </a:pPr>
            <a:r>
              <a:rPr lang="en-US" dirty="0"/>
              <a:t>References </a:t>
            </a:r>
            <a:endParaRPr dirty="0"/>
          </a:p>
        </p:txBody>
      </p:sp>
      <p:pic>
        <p:nvPicPr>
          <p:cNvPr id="94" name="Google Shape;94;p2"/>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95" name="Google Shape;95;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Problem Domain</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0" name="Google Shape;110;g242ca3cec21_0_10"/>
          <p:cNvSpPr txBox="1">
            <a:spLocks noGrp="1"/>
          </p:cNvSpPr>
          <p:nvPr>
            <p:ph type="body" idx="1"/>
          </p:nvPr>
        </p:nvSpPr>
        <p:spPr>
          <a:xfrm>
            <a:off x="799875" y="1152525"/>
            <a:ext cx="10515600" cy="4717800"/>
          </a:xfrm>
          <a:prstGeom prst="rect">
            <a:avLst/>
          </a:prstGeom>
          <a:noFill/>
          <a:ln>
            <a:noFill/>
          </a:ln>
        </p:spPr>
        <p:txBody>
          <a:bodyPr spcFirstLastPara="1" wrap="square" lIns="91425" tIns="45700" rIns="91425" bIns="45700" anchor="t" anchorCtr="0">
            <a:normAutofit/>
          </a:bodyPr>
          <a:lstStyle/>
          <a:p>
            <a:pPr algn="just">
              <a:buFont typeface="Arial" panose="020B0604020202020204" pitchFamily="34" charset="0"/>
              <a:buChar char="•"/>
            </a:pPr>
            <a:r>
              <a:rPr lang="en-US" sz="1800" b="1" i="0" dirty="0">
                <a:effectLst/>
                <a:latin typeface="Söhne"/>
              </a:rPr>
              <a:t>Obesity Definition and Prevalence</a:t>
            </a:r>
            <a:r>
              <a:rPr lang="en-US" sz="1800" b="0" i="0" dirty="0">
                <a:effectLst/>
                <a:latin typeface="Söhne"/>
              </a:rPr>
              <a:t>: Obesity is a condition characterized by excessive body fat. Since 1975, global obesity rates have tripled, making it a major health concern.</a:t>
            </a:r>
          </a:p>
          <a:p>
            <a:pPr algn="just">
              <a:buFont typeface="Arial" panose="020B0604020202020204" pitchFamily="34" charset="0"/>
              <a:buChar char="•"/>
            </a:pPr>
            <a:r>
              <a:rPr lang="en-US" sz="1800" b="1" i="0" dirty="0">
                <a:effectLst/>
                <a:latin typeface="Söhne"/>
              </a:rPr>
              <a:t>Impact on Health and Mortality</a:t>
            </a:r>
            <a:r>
              <a:rPr lang="en-US" sz="1800" b="0" i="0" dirty="0">
                <a:effectLst/>
                <a:latin typeface="Söhne"/>
              </a:rPr>
              <a:t>: Obesity and overweight are linked to higher death rates than being underweight. Over 4 million deaths annually are attributed to overweight or obesity.</a:t>
            </a:r>
          </a:p>
          <a:p>
            <a:pPr algn="just">
              <a:buFont typeface="Arial" panose="020B0604020202020204" pitchFamily="34" charset="0"/>
              <a:buChar char="•"/>
            </a:pPr>
            <a:r>
              <a:rPr lang="en-US" sz="1800" b="1" i="0" dirty="0">
                <a:effectLst/>
                <a:latin typeface="Söhne"/>
              </a:rPr>
              <a:t>Prevalence in Overpopulated Countries</a:t>
            </a:r>
            <a:r>
              <a:rPr lang="en-US" sz="1800" b="0" i="0" dirty="0">
                <a:effectLst/>
                <a:latin typeface="Söhne"/>
              </a:rPr>
              <a:t>: Countries like India, Bangladesh, and Pakistan face significant obesity and overweight issues.</a:t>
            </a:r>
          </a:p>
          <a:p>
            <a:pPr algn="just">
              <a:buFont typeface="Arial" panose="020B0604020202020204" pitchFamily="34" charset="0"/>
              <a:buChar char="•"/>
            </a:pPr>
            <a:r>
              <a:rPr lang="en-US" sz="1800" b="1" i="0" dirty="0">
                <a:effectLst/>
                <a:latin typeface="Söhne"/>
              </a:rPr>
              <a:t>Associated Health Risks</a:t>
            </a:r>
            <a:r>
              <a:rPr lang="en-US" sz="1800" b="0" i="0" dirty="0">
                <a:effectLst/>
                <a:latin typeface="Söhne"/>
              </a:rPr>
              <a:t>: Obesity increases the risk of diseases such as heart disease, diabetes, high blood pressure, and various cancers.</a:t>
            </a:r>
          </a:p>
          <a:p>
            <a:pPr algn="just">
              <a:buFont typeface="Arial" panose="020B0604020202020204" pitchFamily="34" charset="0"/>
              <a:buChar char="•"/>
            </a:pPr>
            <a:r>
              <a:rPr lang="en-US" sz="1800" b="1" i="0" dirty="0">
                <a:effectLst/>
                <a:latin typeface="Söhne"/>
              </a:rPr>
              <a:t>Causes of Obesity</a:t>
            </a:r>
            <a:r>
              <a:rPr lang="en-US" sz="1800" b="0" i="0" dirty="0">
                <a:effectLst/>
                <a:latin typeface="Söhne"/>
              </a:rPr>
              <a:t>: It is caused by the consumption of excessive energy, particularly from fats and sugars, and a lack of physical activity.</a:t>
            </a:r>
          </a:p>
          <a:p>
            <a:pPr algn="just">
              <a:buFont typeface="Arial" panose="020B0604020202020204" pitchFamily="34" charset="0"/>
              <a:buChar char="•"/>
            </a:pPr>
            <a:r>
              <a:rPr lang="en-US" sz="1800" b="1" i="0" dirty="0">
                <a:effectLst/>
                <a:latin typeface="Söhne"/>
              </a:rPr>
              <a:t>Prevention and Treatment</a:t>
            </a:r>
            <a:r>
              <a:rPr lang="en-US" sz="1800" b="0" i="0" dirty="0">
                <a:effectLst/>
                <a:latin typeface="Söhne"/>
              </a:rPr>
              <a:t>: Managing obesity involves reducing energy intake from fats, engaging in physical activities, and consuming more vegetables.</a:t>
            </a:r>
          </a:p>
          <a:p>
            <a:pPr algn="just">
              <a:buFont typeface="Arial" panose="020B0604020202020204" pitchFamily="34" charset="0"/>
              <a:buChar char="•"/>
            </a:pPr>
            <a:r>
              <a:rPr lang="en-US" sz="1800" b="1" i="0" dirty="0">
                <a:effectLst/>
                <a:latin typeface="Söhne"/>
              </a:rPr>
              <a:t>Measuring Obesity with BMI</a:t>
            </a:r>
            <a:r>
              <a:rPr lang="en-US" sz="1800" b="0" i="0" dirty="0">
                <a:effectLst/>
                <a:latin typeface="Söhne"/>
              </a:rPr>
              <a:t>: Body Mass Index (BMI) is used to measure obesity, with a BMI over 25 indicating overweight and over 30 indicating obesity.</a:t>
            </a:r>
          </a:p>
        </p:txBody>
      </p:sp>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Contributions</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0" name="Google Shape;110;g242ca3cec21_0_10"/>
          <p:cNvSpPr txBox="1">
            <a:spLocks noGrp="1"/>
          </p:cNvSpPr>
          <p:nvPr>
            <p:ph type="body" idx="1"/>
          </p:nvPr>
        </p:nvSpPr>
        <p:spPr>
          <a:xfrm>
            <a:off x="799875" y="1519125"/>
            <a:ext cx="10515600" cy="4351200"/>
          </a:xfrm>
          <a:prstGeom prst="rect">
            <a:avLst/>
          </a:prstGeom>
          <a:noFill/>
          <a:ln>
            <a:noFill/>
          </a:ln>
        </p:spPr>
        <p:txBody>
          <a:bodyPr spcFirstLastPara="1" wrap="square" lIns="91425" tIns="45700" rIns="91425" bIns="45700" anchor="t" anchorCtr="0">
            <a:normAutofit lnSpcReduction="10000"/>
          </a:bodyPr>
          <a:lstStyle/>
          <a:p>
            <a:pPr marL="0" marR="0" indent="0" algn="just">
              <a:lnSpc>
                <a:spcPct val="95000"/>
              </a:lnSpc>
              <a:spcBef>
                <a:spcPts val="0"/>
              </a:spcBef>
              <a:spcAft>
                <a:spcPts val="600"/>
              </a:spcAft>
              <a:buNone/>
              <a:tabLst>
                <a:tab pos="182880" algn="l"/>
              </a:tabLst>
            </a:pPr>
            <a:r>
              <a:rPr lang="en-US" sz="1800" b="1" spc="-5" dirty="0">
                <a:effectLst/>
                <a:latin typeface="Times New Roman" panose="02020603050405020304" pitchFamily="18" charset="0"/>
                <a:ea typeface="SimSun" panose="02010600030101010101" pitchFamily="2" charset="-122"/>
              </a:rPr>
              <a:t>The</a:t>
            </a:r>
            <a:r>
              <a:rPr lang="x-none" sz="1800" b="1" spc="-5" dirty="0">
                <a:effectLst/>
                <a:latin typeface="Times New Roman" panose="02020603050405020304" pitchFamily="18" charset="0"/>
                <a:ea typeface="SimSun" panose="02010600030101010101" pitchFamily="2" charset="-122"/>
              </a:rPr>
              <a:t> contributions in this research are as follows:</a:t>
            </a:r>
            <a:endParaRPr lang="en-US" sz="1800" b="1"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Authors</a:t>
            </a:r>
            <a:r>
              <a:rPr lang="x-none" sz="1800" spc="-5" dirty="0">
                <a:effectLst/>
                <a:latin typeface="Times New Roman" panose="02020603050405020304" pitchFamily="18" charset="0"/>
                <a:ea typeface="SimSun" panose="02010600030101010101" pitchFamily="2" charset="-122"/>
              </a:rPr>
              <a:t> focus on Human Activity Recognition (HAR) technology to precisely capture human movement patterns, which is vital for understanding and combating obesity. The</a:t>
            </a:r>
            <a:r>
              <a:rPr lang="en-US" sz="1800" spc="-5" dirty="0">
                <a:effectLst/>
                <a:latin typeface="Times New Roman" panose="02020603050405020304" pitchFamily="18" charset="0"/>
                <a:ea typeface="SimSun" panose="02010600030101010101" pitchFamily="2" charset="-122"/>
              </a:rPr>
              <a:t> proposed</a:t>
            </a:r>
            <a:r>
              <a:rPr lang="x-none" sz="1800" spc="-5" dirty="0">
                <a:effectLst/>
                <a:latin typeface="Times New Roman" panose="02020603050405020304" pitchFamily="18" charset="0"/>
                <a:ea typeface="SimSun" panose="02010600030101010101" pitchFamily="2" charset="-122"/>
              </a:rPr>
              <a:t> Human Activity Recognition model in this study is based on a Stacked Long Short-Term Memory (LSTM), which offers </a:t>
            </a:r>
            <a:r>
              <a:rPr lang="en-US" sz="1800" spc="-5" dirty="0">
                <a:effectLst/>
                <a:latin typeface="Times New Roman" panose="02020603050405020304" pitchFamily="18" charset="0"/>
                <a:ea typeface="SimSun" panose="02010600030101010101" pitchFamily="2" charset="-122"/>
              </a:rPr>
              <a:t>99%</a:t>
            </a:r>
            <a:r>
              <a:rPr lang="x-none" sz="1800" spc="-5" dirty="0">
                <a:effectLst/>
                <a:latin typeface="Times New Roman" panose="02020603050405020304" pitchFamily="18" charset="0"/>
                <a:ea typeface="SimSun" panose="02010600030101010101" pitchFamily="2" charset="-122"/>
              </a:rPr>
              <a:t> accuracy for predicting </a:t>
            </a:r>
            <a:r>
              <a:rPr lang="en-US" sz="1800" spc="-5" dirty="0">
                <a:effectLst/>
                <a:latin typeface="Times New Roman" panose="02020603050405020304" pitchFamily="18" charset="0"/>
                <a:ea typeface="SimSun" panose="02010600030101010101" pitchFamily="2" charset="-122"/>
              </a:rPr>
              <a:t>physical activity</a:t>
            </a:r>
            <a:r>
              <a:rPr lang="x-none" sz="1800" spc="-5" dirty="0">
                <a:effectLst/>
                <a:latin typeface="Times New Roman" panose="02020603050405020304" pitchFamily="18" charset="0"/>
                <a:ea typeface="SimSun" panose="02010600030101010101" pitchFamily="2" charset="-122"/>
              </a:rPr>
              <a:t> across six classes as a time series problem.</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The</a:t>
            </a:r>
            <a:r>
              <a:rPr lang="x-none" sz="1800" spc="-5" dirty="0">
                <a:effectLst/>
                <a:latin typeface="Times New Roman" panose="02020603050405020304" pitchFamily="18" charset="0"/>
                <a:ea typeface="SimSun" panose="02010600030101010101" pitchFamily="2" charset="-122"/>
              </a:rPr>
              <a:t> proposed method computes the duration of each user's activities and the corresponding calorie expenditure, while also considering their dietary habits to estimate total calorie intake. By analyzing the calorie intake and expenditure, </a:t>
            </a:r>
            <a:r>
              <a:rPr lang="en-US" sz="1800" spc="-5" dirty="0">
                <a:effectLst/>
                <a:latin typeface="Times New Roman" panose="02020603050405020304" pitchFamily="18" charset="0"/>
                <a:ea typeface="SimSun" panose="02010600030101010101" pitchFamily="2" charset="-122"/>
              </a:rPr>
              <a:t>authors</a:t>
            </a:r>
            <a:r>
              <a:rPr lang="x-none" sz="1800" spc="-5" dirty="0">
                <a:effectLst/>
                <a:latin typeface="Times New Roman" panose="02020603050405020304" pitchFamily="18" charset="0"/>
                <a:ea typeface="SimSun" panose="02010600030101010101" pitchFamily="2" charset="-122"/>
              </a:rPr>
              <a:t> establish a meaningful connection between physical activity and BMI.</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x-none" sz="1800" spc="-5" dirty="0">
                <a:effectLst/>
                <a:latin typeface="Times New Roman" panose="02020603050405020304" pitchFamily="18" charset="0"/>
                <a:ea typeface="SimSun" panose="02010600030101010101" pitchFamily="2" charset="-122"/>
              </a:rPr>
              <a:t>Users can proactively plan for obesity prevention or anticipate the timeline for developing obesity within the next 12 months using </a:t>
            </a:r>
            <a:r>
              <a:rPr lang="en-US" sz="1800" spc="-5" dirty="0">
                <a:effectLst/>
                <a:latin typeface="Times New Roman" panose="02020603050405020304" pitchFamily="18" charset="0"/>
                <a:ea typeface="SimSun" panose="02010600030101010101" pitchFamily="2" charset="-122"/>
              </a:rPr>
              <a:t>proposed</a:t>
            </a:r>
            <a:r>
              <a:rPr lang="x-none" sz="1800" spc="-5" dirty="0">
                <a:effectLst/>
                <a:latin typeface="Times New Roman" panose="02020603050405020304" pitchFamily="18" charset="0"/>
                <a:ea typeface="SimSun" panose="02010600030101010101" pitchFamily="2" charset="-122"/>
              </a:rPr>
              <a:t> method. The system enables users to set short-term goals, such as 7 days, 15 days, and 30 days, with the application running seamlessly in the background. The application continuously monitors daily physical activities, including sitting, standing, walking, jogging, and stair climbing.</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en-US" sz="1800" spc="-5" dirty="0">
                <a:effectLst/>
                <a:latin typeface="Times New Roman" panose="02020603050405020304" pitchFamily="18" charset="0"/>
                <a:ea typeface="SimSun" panose="02010600030101010101" pitchFamily="2" charset="-122"/>
              </a:rPr>
              <a:t>Authors provide the result of 15 participants who used our solution to predict obesity. In Table III, we showed the predicted weight vs actual weight of each participants. By that we can see how well it performed.</a:t>
            </a:r>
          </a:p>
          <a:p>
            <a:pPr marL="342900" marR="0" lvl="0" indent="-342900" algn="just">
              <a:lnSpc>
                <a:spcPct val="95000"/>
              </a:lnSpc>
              <a:spcBef>
                <a:spcPts val="0"/>
              </a:spcBef>
              <a:spcAft>
                <a:spcPts val="600"/>
              </a:spcAft>
              <a:buFont typeface="Symbol" panose="05050102010706020507" pitchFamily="18" charset="2"/>
              <a:buChar char=""/>
              <a:tabLst>
                <a:tab pos="182880" algn="l"/>
              </a:tabLst>
            </a:pPr>
            <a:r>
              <a:rPr lang="x-none" sz="1800" spc="-5" dirty="0">
                <a:effectLst/>
                <a:latin typeface="Times New Roman" panose="02020603050405020304" pitchFamily="18" charset="0"/>
                <a:ea typeface="SimSun" panose="02010600030101010101" pitchFamily="2" charset="-122"/>
              </a:rPr>
              <a:t>The system not only provides BMI predictions for the upcoming one month, six months, and one-year periods but also predicts the likelihood of developing obesity over at least a year.</a:t>
            </a:r>
            <a:endParaRPr lang="en-US" sz="1800" spc="-5" dirty="0">
              <a:effectLst/>
              <a:latin typeface="Times New Roman" panose="02020603050405020304" pitchFamily="18" charset="0"/>
              <a:ea typeface="SimSun" panose="02010600030101010101" pitchFamily="2" charset="-122"/>
            </a:endParaRPr>
          </a:p>
        </p:txBody>
      </p:sp>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3609064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Related Work</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graphicFrame>
        <p:nvGraphicFramePr>
          <p:cNvPr id="8" name="Table 7">
            <a:extLst>
              <a:ext uri="{FF2B5EF4-FFF2-40B4-BE49-F238E27FC236}">
                <a16:creationId xmlns:a16="http://schemas.microsoft.com/office/drawing/2014/main" id="{A4721950-5A59-483A-A379-88EDF7876383}"/>
              </a:ext>
            </a:extLst>
          </p:cNvPr>
          <p:cNvGraphicFramePr>
            <a:graphicFrameLocks noGrp="1"/>
          </p:cNvGraphicFramePr>
          <p:nvPr>
            <p:extLst>
              <p:ext uri="{D42A27DB-BD31-4B8C-83A1-F6EECF244321}">
                <p14:modId xmlns:p14="http://schemas.microsoft.com/office/powerpoint/2010/main" val="1890980150"/>
              </p:ext>
            </p:extLst>
          </p:nvPr>
        </p:nvGraphicFramePr>
        <p:xfrm>
          <a:off x="477078" y="1272210"/>
          <a:ext cx="11237843" cy="4526560"/>
        </p:xfrm>
        <a:graphic>
          <a:graphicData uri="http://schemas.openxmlformats.org/drawingml/2006/table">
            <a:tbl>
              <a:tblPr firstRow="1" bandRow="1">
                <a:solidFill>
                  <a:schemeClr val="bg1"/>
                </a:solidFill>
              </a:tblPr>
              <a:tblGrid>
                <a:gridCol w="896328">
                  <a:extLst>
                    <a:ext uri="{9D8B030D-6E8A-4147-A177-3AD203B41FA5}">
                      <a16:colId xmlns:a16="http://schemas.microsoft.com/office/drawing/2014/main" val="3712895483"/>
                    </a:ext>
                  </a:extLst>
                </a:gridCol>
                <a:gridCol w="5647835">
                  <a:extLst>
                    <a:ext uri="{9D8B030D-6E8A-4147-A177-3AD203B41FA5}">
                      <a16:colId xmlns:a16="http://schemas.microsoft.com/office/drawing/2014/main" val="1866865832"/>
                    </a:ext>
                  </a:extLst>
                </a:gridCol>
                <a:gridCol w="4693680">
                  <a:extLst>
                    <a:ext uri="{9D8B030D-6E8A-4147-A177-3AD203B41FA5}">
                      <a16:colId xmlns:a16="http://schemas.microsoft.com/office/drawing/2014/main" val="224038620"/>
                    </a:ext>
                  </a:extLst>
                </a:gridCol>
              </a:tblGrid>
              <a:tr h="565760">
                <a:tc>
                  <a:txBody>
                    <a:bodyPr/>
                    <a:lstStyle/>
                    <a:p>
                      <a:pPr algn="just" fontAlgn="b"/>
                      <a:r>
                        <a:rPr lang="en-US" sz="1200" b="0" cap="none" spc="0">
                          <a:solidFill>
                            <a:schemeClr val="bg1"/>
                          </a:solidFill>
                          <a:effectLst/>
                          <a:latin typeface="Times New Roman" panose="02020603050405020304" pitchFamily="18" charset="0"/>
                          <a:cs typeface="Times New Roman" panose="02020603050405020304" pitchFamily="18" charset="0"/>
                        </a:rPr>
                        <a:t>Paper Reference</a:t>
                      </a:r>
                    </a:p>
                  </a:txBody>
                  <a:tcPr marL="83161" marR="11390" marT="63970" marB="63970"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just" fontAlgn="b"/>
                      <a:r>
                        <a:rPr lang="en-US" sz="1200" b="0" cap="none" spc="0">
                          <a:solidFill>
                            <a:schemeClr val="bg1"/>
                          </a:solidFill>
                          <a:effectLst/>
                          <a:latin typeface="Times New Roman" panose="02020603050405020304" pitchFamily="18" charset="0"/>
                          <a:cs typeface="Times New Roman" panose="02020603050405020304" pitchFamily="18" charset="0"/>
                        </a:rPr>
                        <a:t>Work and Methodology</a:t>
                      </a:r>
                    </a:p>
                  </a:txBody>
                  <a:tcPr marL="83161" marR="11390" marT="63970" marB="63970"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just" fontAlgn="b"/>
                      <a:r>
                        <a:rPr lang="en-US" sz="1200" b="0" cap="none" spc="0">
                          <a:solidFill>
                            <a:schemeClr val="bg1"/>
                          </a:solidFill>
                          <a:effectLst/>
                          <a:latin typeface="Times New Roman" panose="02020603050405020304" pitchFamily="18" charset="0"/>
                          <a:cs typeface="Times New Roman" panose="02020603050405020304" pitchFamily="18" charset="0"/>
                        </a:rPr>
                        <a:t>Limitations</a:t>
                      </a:r>
                    </a:p>
                  </a:txBody>
                  <a:tcPr marL="83161" marR="11390" marT="63970" marB="63970"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864918355"/>
                  </a:ext>
                </a:extLst>
              </a:tr>
              <a:tr h="842367">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[1]</a:t>
                      </a:r>
                    </a:p>
                  </a:txBody>
                  <a:tcPr marL="83161" marR="11390" marT="63970" marB="6397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Developed a machine-learning-based approach for predicting obesity risk. </a:t>
                      </a:r>
                    </a:p>
                    <a:p>
                      <a:pPr algn="just" fontAlgn="base"/>
                      <a:r>
                        <a:rPr lang="en-US" sz="1200" b="1" cap="none" spc="0" dirty="0">
                          <a:solidFill>
                            <a:schemeClr val="tx1"/>
                          </a:solidFill>
                          <a:effectLst/>
                          <a:latin typeface="Times New Roman" panose="02020603050405020304" pitchFamily="18" charset="0"/>
                          <a:cs typeface="Times New Roman" panose="02020603050405020304" pitchFamily="18" charset="0"/>
                        </a:rPr>
                        <a:t>Machine learning algorithms</a:t>
                      </a:r>
                      <a:r>
                        <a:rPr lang="en-US" sz="1200" cap="none" spc="0" dirty="0">
                          <a:solidFill>
                            <a:schemeClr val="tx1"/>
                          </a:solidFill>
                          <a:effectLst/>
                          <a:latin typeface="Times New Roman" panose="02020603050405020304" pitchFamily="18" charset="0"/>
                          <a:cs typeface="Times New Roman" panose="02020603050405020304" pitchFamily="18" charset="0"/>
                        </a:rPr>
                        <a:t>: k-NN, MLP, logistic regression, Naïve Bayes, and decision trees. They have taken </a:t>
                      </a:r>
                      <a:r>
                        <a:rPr lang="en-US" sz="1200" b="1" cap="none" spc="0" dirty="0">
                          <a:solidFill>
                            <a:schemeClr val="tx1"/>
                          </a:solidFill>
                          <a:effectLst/>
                          <a:latin typeface="Times New Roman" panose="02020603050405020304" pitchFamily="18" charset="0"/>
                          <a:cs typeface="Times New Roman" panose="02020603050405020304" pitchFamily="18" charset="0"/>
                        </a:rPr>
                        <a:t>1100 data</a:t>
                      </a:r>
                      <a:r>
                        <a:rPr lang="en-US" sz="1200" cap="none" spc="0" dirty="0">
                          <a:solidFill>
                            <a:schemeClr val="tx1"/>
                          </a:solidFill>
                          <a:effectLst/>
                          <a:latin typeface="Times New Roman" panose="02020603050405020304" pitchFamily="18" charset="0"/>
                          <a:cs typeface="Times New Roman" panose="02020603050405020304" pitchFamily="18" charset="0"/>
                        </a:rPr>
                        <a:t> from many kinds of people where people are facing obesity or not including other information like food habits.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However, there were no solutions that could track the user's physical activity for an N amount of time and predict the risk of obesity in real time. The dataset is comparatively small to draw a conclusion.</a:t>
                      </a:r>
                    </a:p>
                  </a:txBody>
                  <a:tcPr marL="83161" marR="11390" marT="63970" marB="63970" anchor="ctr">
                    <a:lnL w="19050" cap="flat" cmpd="sng" algn="ctr">
                      <a:solidFill>
                        <a:schemeClr val="tx1"/>
                      </a:solidFill>
                      <a:prstDash val="solid"/>
                    </a:lnL>
                    <a:lnR w="19050" cap="flat" cmpd="sng" algn="ctr">
                      <a:solidFill>
                        <a:schemeClr val="tx1"/>
                      </a:solidFill>
                      <a:prstDash val="solid"/>
                    </a:lnR>
                    <a:lnT w="38100" cmpd="sng">
                      <a:noFill/>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348198502"/>
                  </a:ext>
                </a:extLst>
              </a:tr>
              <a:tr h="775335">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[2]</a:t>
                      </a:r>
                    </a:p>
                  </a:txBody>
                  <a:tcPr marL="83161" marR="11390" marT="63970" marB="6397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They used Logistic Regression and Naïve Bayes to classify the possible risk of obesity among adults.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There is no clear explanation of human physical activity tracking, only food consumption-based research, and no real-time software implementation. </a:t>
                      </a:r>
                    </a:p>
                  </a:txBody>
                  <a:tcPr marL="83161" marR="11390" marT="63970" marB="6397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235211961"/>
                  </a:ext>
                </a:extLst>
              </a:tr>
              <a:tr h="775335">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[3]</a:t>
                      </a:r>
                    </a:p>
                  </a:txBody>
                  <a:tcPr marL="83161" marR="11390" marT="63970" marB="6397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 study aims to construct the Human Activity Recognition model using machine learning methods such as KNN, SGD, Random Forest, Naive Bayes, and Logistic Regression.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There is no explanation for detecting jogging or running activity in humans.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12700" cmpd="sng">
                      <a:no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094828145"/>
                  </a:ext>
                </a:extLst>
              </a:tr>
              <a:tr h="775335">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[4]</a:t>
                      </a:r>
                    </a:p>
                  </a:txBody>
                  <a:tcPr marL="83161" marR="11390" marT="63970" marB="6397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 study is based on Channel State Information (CSI) for Human Activity Recognition. Wi-Fi hardware is a radio frequency-based approach to sensing.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Without Wi-Fi access, this solution does not work. And there is no explanation for detecting jogging or running activity in humans and no real-time software implementation.</a:t>
                      </a:r>
                    </a:p>
                  </a:txBody>
                  <a:tcPr marL="83161" marR="11390" marT="63970" marB="63970" anchor="ctr">
                    <a:lnL w="19050" cap="flat" cmpd="sng" algn="ctr">
                      <a:solidFill>
                        <a:schemeClr val="tx1"/>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611239338"/>
                  </a:ext>
                </a:extLst>
              </a:tr>
              <a:tr h="775335">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[5]</a:t>
                      </a:r>
                    </a:p>
                  </a:txBody>
                  <a:tcPr marL="83161" marR="11390" marT="63970" marB="6397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 study's [8] objective was to categorize potential human activities using logistic regression, support vector machines (SVM), random forests, decision trees, and gradient-boosted decision trees.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tc>
                  <a:txBody>
                    <a:bodyPr/>
                    <a:lstStyle/>
                    <a:p>
                      <a:pPr algn="just" fontAlgn="base"/>
                      <a:r>
                        <a:rPr lang="en-US" sz="1200" cap="none" spc="0" dirty="0">
                          <a:solidFill>
                            <a:schemeClr val="tx1"/>
                          </a:solidFill>
                          <a:effectLst/>
                          <a:latin typeface="Times New Roman" panose="02020603050405020304" pitchFamily="18" charset="0"/>
                          <a:cs typeface="Times New Roman" panose="02020603050405020304" pitchFamily="18" charset="0"/>
                        </a:rPr>
                        <a:t>There is no explanation for detecting jogging or running activity in humans.  </a:t>
                      </a:r>
                    </a:p>
                  </a:txBody>
                  <a:tcPr marL="83161" marR="11390" marT="63970" marB="63970" anchor="ctr">
                    <a:lnL w="19050" cap="flat" cmpd="sng" algn="ctr">
                      <a:solidFill>
                        <a:schemeClr val="tx1"/>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04860216"/>
                  </a:ext>
                </a:extLst>
              </a:tr>
            </a:tbl>
          </a:graphicData>
        </a:graphic>
      </p:graphicFrame>
    </p:spTree>
    <p:extLst>
      <p:ext uri="{BB962C8B-B14F-4D97-AF65-F5344CB8AC3E}">
        <p14:creationId xmlns:p14="http://schemas.microsoft.com/office/powerpoint/2010/main" val="230224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362553" y="2095500"/>
            <a:ext cx="3809397" cy="1333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Methodology</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pic>
        <p:nvPicPr>
          <p:cNvPr id="6" name="Picture 5" descr="A diagram of a program&#10;&#10;Description automatically generated">
            <a:extLst>
              <a:ext uri="{FF2B5EF4-FFF2-40B4-BE49-F238E27FC236}">
                <a16:creationId xmlns:a16="http://schemas.microsoft.com/office/drawing/2014/main" id="{D2001972-448E-4710-A58D-F1426496661E}"/>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086226" y="847724"/>
            <a:ext cx="7267576" cy="4449945"/>
          </a:xfrm>
          <a:prstGeom prst="rect">
            <a:avLst/>
          </a:prstGeom>
        </p:spPr>
      </p:pic>
    </p:spTree>
    <p:extLst>
      <p:ext uri="{BB962C8B-B14F-4D97-AF65-F5344CB8AC3E}">
        <p14:creationId xmlns:p14="http://schemas.microsoft.com/office/powerpoint/2010/main" val="2300534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Dataset</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0" name="Google Shape;110;g242ca3cec21_0_10"/>
          <p:cNvSpPr txBox="1">
            <a:spLocks noGrp="1"/>
          </p:cNvSpPr>
          <p:nvPr>
            <p:ph type="body" idx="1"/>
          </p:nvPr>
        </p:nvSpPr>
        <p:spPr>
          <a:xfrm>
            <a:off x="799875" y="1519125"/>
            <a:ext cx="10392000" cy="3863536"/>
          </a:xfrm>
          <a:prstGeom prst="rect">
            <a:avLst/>
          </a:prstGeom>
          <a:noFill/>
          <a:ln>
            <a:noFill/>
          </a:ln>
        </p:spPr>
        <p:txBody>
          <a:bodyPr spcFirstLastPara="1" wrap="square" lIns="91425" tIns="45700" rIns="91425" bIns="45700" anchor="t" anchorCtr="0">
            <a:normAutofit/>
          </a:bodyPr>
          <a:lstStyle/>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In this research, we have used a dataset called WISDM (Wireless Sensor Data Mining) [</a:t>
            </a:r>
            <a:r>
              <a:rPr lang="en-US" sz="1800" spc="-5" dirty="0">
                <a:effectLst/>
                <a:latin typeface="Times New Roman" panose="02020603050405020304" pitchFamily="18" charset="0"/>
                <a:ea typeface="SimSun" panose="02010600030101010101" pitchFamily="2" charset="-122"/>
              </a:rPr>
              <a:t>11</a:t>
            </a:r>
            <a:r>
              <a:rPr lang="x-none" sz="1800" spc="-5" dirty="0">
                <a:effectLst/>
                <a:latin typeface="Times New Roman" panose="02020603050405020304" pitchFamily="18" charset="0"/>
                <a:ea typeface="SimSun" panose="02010600030101010101" pitchFamily="2" charset="-122"/>
              </a:rPr>
              <a:t>] lab activity sensor dataset. </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The WISDM Lab in the Department of Computer and Information Science of Fordham University collected data from the accelerometer and gyroscope sensors in the smartphones and smartwatches of 36 subjects as they performed six diverse activities of daily living. </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The dataset contains raw time series data from the phone and watch’s accelerometer and gyroscope (X-, Y-, and Z-axis). </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The raw accelerometers consist of a value related to each of the three axes. There is a total of 1098207 entries, and the number of classes is six. </a:t>
            </a:r>
            <a:endParaRPr lang="en-US" sz="1800" spc="-5" dirty="0">
              <a:effectLst/>
              <a:latin typeface="Times New Roman" panose="02020603050405020304" pitchFamily="18" charset="0"/>
              <a:ea typeface="SimSun" panose="02010600030101010101" pitchFamily="2" charset="-122"/>
            </a:endParaRPr>
          </a:p>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The classes are </a:t>
            </a:r>
            <a:r>
              <a:rPr lang="x-none" sz="1800" b="1" spc="-5" dirty="0">
                <a:effectLst/>
                <a:latin typeface="Times New Roman" panose="02020603050405020304" pitchFamily="18" charset="0"/>
                <a:ea typeface="SimSun" panose="02010600030101010101" pitchFamily="2" charset="-122"/>
              </a:rPr>
              <a:t>sitting, standing, walking, jogging, upstairs, and downstairs</a:t>
            </a:r>
            <a:r>
              <a:rPr lang="x-none" sz="1800" spc="-5" dirty="0">
                <a:effectLst/>
                <a:latin typeface="Times New Roman" panose="02020603050405020304" pitchFamily="18" charset="0"/>
                <a:ea typeface="SimSun" panose="02010600030101010101" pitchFamily="2" charset="-122"/>
              </a:rPr>
              <a:t>. </a:t>
            </a:r>
            <a:endParaRPr lang="en-US" sz="1800" spc="-5" dirty="0">
              <a:effectLst/>
              <a:latin typeface="Times New Roman" panose="02020603050405020304" pitchFamily="18" charset="0"/>
              <a:ea typeface="SimSun" panose="02010600030101010101" pitchFamily="2" charset="-122"/>
            </a:endParaRPr>
          </a:p>
        </p:txBody>
      </p:sp>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135806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42ca3cec21_0_10"/>
          <p:cNvSpPr txBox="1">
            <a:spLocks noGrp="1"/>
          </p:cNvSpPr>
          <p:nvPr>
            <p:ph type="title"/>
          </p:nvPr>
        </p:nvSpPr>
        <p:spPr>
          <a:xfrm>
            <a:off x="799875" y="154425"/>
            <a:ext cx="10515600" cy="109097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kern="1200" spc="-50" baseline="0" dirty="0">
                <a:latin typeface="+mj-lt"/>
                <a:ea typeface="+mj-ea"/>
                <a:cs typeface="+mj-cs"/>
              </a:rPr>
              <a:t>Data Preprocessing</a:t>
            </a:r>
            <a:endParaRPr b="1" dirty="0"/>
          </a:p>
        </p:txBody>
      </p:sp>
      <p:pic>
        <p:nvPicPr>
          <p:cNvPr id="109" name="Google Shape;109;g242ca3cec21_0_10"/>
          <p:cNvPicPr preferRelativeResize="0"/>
          <p:nvPr/>
        </p:nvPicPr>
        <p:blipFill rotWithShape="1">
          <a:blip r:embed="rId3">
            <a:alphaModFix/>
          </a:blip>
          <a:srcRect/>
          <a:stretch/>
        </p:blipFill>
        <p:spPr>
          <a:xfrm>
            <a:off x="9183757" y="5382661"/>
            <a:ext cx="2531165" cy="1423780"/>
          </a:xfrm>
          <a:prstGeom prst="rect">
            <a:avLst/>
          </a:prstGeom>
          <a:noFill/>
          <a:ln>
            <a:noFill/>
          </a:ln>
        </p:spPr>
      </p:pic>
      <p:sp>
        <p:nvSpPr>
          <p:cNvPr id="111" name="Google Shape;111;g242ca3cec21_0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pic>
        <p:nvPicPr>
          <p:cNvPr id="10" name="image22.jpg" descr="A diagram of a number of squares&#10;&#10;Description automatically generated">
            <a:extLst>
              <a:ext uri="{FF2B5EF4-FFF2-40B4-BE49-F238E27FC236}">
                <a16:creationId xmlns:a16="http://schemas.microsoft.com/office/drawing/2014/main" id="{425832BE-55B9-4F27-BEE9-061A47DF8B51}"/>
              </a:ext>
            </a:extLst>
          </p:cNvPr>
          <p:cNvPicPr/>
          <p:nvPr/>
        </p:nvPicPr>
        <p:blipFill>
          <a:blip r:embed="rId4"/>
          <a:srcRect/>
          <a:stretch>
            <a:fillRect/>
          </a:stretch>
        </p:blipFill>
        <p:spPr>
          <a:xfrm>
            <a:off x="1619251" y="2936358"/>
            <a:ext cx="8734424" cy="2361312"/>
          </a:xfrm>
          <a:prstGeom prst="rect">
            <a:avLst/>
          </a:prstGeom>
          <a:ln/>
        </p:spPr>
      </p:pic>
      <p:sp>
        <p:nvSpPr>
          <p:cNvPr id="12" name="TextBox 11">
            <a:extLst>
              <a:ext uri="{FF2B5EF4-FFF2-40B4-BE49-F238E27FC236}">
                <a16:creationId xmlns:a16="http://schemas.microsoft.com/office/drawing/2014/main" id="{A1C33B46-321F-42F1-AE43-6680F7B393C9}"/>
              </a:ext>
            </a:extLst>
          </p:cNvPr>
          <p:cNvSpPr txBox="1"/>
          <p:nvPr/>
        </p:nvSpPr>
        <p:spPr>
          <a:xfrm>
            <a:off x="799875" y="1245395"/>
            <a:ext cx="10592250" cy="140807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SimSun" panose="02010600030101010101" pitchFamily="2" charset="-122"/>
              </a:rPr>
              <a:t>To get the maximum out of this dataset, we have performed pre-processing of our data. We have sorted the data according to user and timestamps. Then, we divided our dataset into sub-datasets. Each dataset carries 200 data points. Based on the maximum number of activity outcomes in the sub-dataset according to the timestep, the rest of the data are dropped. The total sub-dataset is 54,901. The number of train sub</a:t>
            </a:r>
            <a:r>
              <a:rPr lang="en-US" sz="1800" spc="-5" dirty="0">
                <a:effectLst/>
                <a:latin typeface="Times New Roman" panose="02020603050405020304" pitchFamily="18" charset="0"/>
                <a:ea typeface="SimSun" panose="02010600030101010101" pitchFamily="2" charset="-122"/>
              </a:rPr>
              <a:t>-</a:t>
            </a:r>
            <a:r>
              <a:rPr lang="x-none" sz="1800" spc="-5" dirty="0">
                <a:effectLst/>
                <a:latin typeface="Times New Roman" panose="02020603050405020304" pitchFamily="18" charset="0"/>
                <a:ea typeface="SimSun" panose="02010600030101010101" pitchFamily="2" charset="-122"/>
              </a:rPr>
              <a:t>dataset is 43920, and the Test sub-dataset is 10981.</a:t>
            </a:r>
            <a:endParaRPr lang="en-US" sz="18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7660104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1867</Words>
  <Application>Microsoft Office PowerPoint</Application>
  <PresentationFormat>Widescreen</PresentationFormat>
  <Paragraphs>262</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Söhne</vt:lpstr>
      <vt:lpstr>Symbol</vt:lpstr>
      <vt:lpstr>Times New Roman</vt:lpstr>
      <vt:lpstr>Office Theme</vt:lpstr>
      <vt:lpstr>2023 26th International Conference on Computer and Information Technology (ICCIT) Hosted By : LONG BEACH HOTEL, COX’S BAZAR</vt:lpstr>
      <vt:lpstr>Team Members</vt:lpstr>
      <vt:lpstr>Contents of the Presentation </vt:lpstr>
      <vt:lpstr>Problem Domain</vt:lpstr>
      <vt:lpstr>Contributions</vt:lpstr>
      <vt:lpstr>Related Work</vt:lpstr>
      <vt:lpstr>Methodology</vt:lpstr>
      <vt:lpstr>Dataset</vt:lpstr>
      <vt:lpstr>Data Preprocessing</vt:lpstr>
      <vt:lpstr>Model Architecture</vt:lpstr>
      <vt:lpstr>Obesity Prediction Phase</vt:lpstr>
      <vt:lpstr>Result Analysis (HAR Model)</vt:lpstr>
      <vt:lpstr>Result Analysis (HAR Model)</vt:lpstr>
      <vt:lpstr>Result Analysis (HAR Model)</vt:lpstr>
      <vt:lpstr>Result Analysis (Obesity Prediction)</vt:lpstr>
      <vt:lpstr>App UI</vt:lpstr>
      <vt:lpstr>App UI</vt:lpstr>
      <vt:lpstr>App UI</vt:lpstr>
      <vt:lpstr>App UI</vt:lpstr>
      <vt:lpstr>App UI</vt:lpstr>
      <vt:lpstr>References</vt:lpstr>
      <vt:lpstr>Any Questions?</vt:lpstr>
      <vt:lpstr>If you need the dataset and source code Please do Contact with me  Email: khorshed@ieee.org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26th International Conference on Computer and Information Technology (ICCIT) Hosted By : LONG BEACH HOTEL, COX’S BAZAR</dc:title>
  <dc:creator>mohdkhurshed130@gmail.com</dc:creator>
  <cp:lastModifiedBy>mohdkhurshed130@gmail.com</cp:lastModifiedBy>
  <cp:revision>4</cp:revision>
  <dcterms:created xsi:type="dcterms:W3CDTF">2023-11-19T16:55:58Z</dcterms:created>
  <dcterms:modified xsi:type="dcterms:W3CDTF">2023-12-14T05:39:24Z</dcterms:modified>
</cp:coreProperties>
</file>