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59"/>
  </p:normalViewPr>
  <p:slideViewPr>
    <p:cSldViewPr snapToGrid="0">
      <p:cViewPr varScale="1">
        <p:scale>
          <a:sx n="91" d="100"/>
          <a:sy n="91" d="100"/>
        </p:scale>
        <p:origin x="19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9DED-647D-17C2-16CC-9D7CD9F81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6C87A-4E3F-22EE-77B6-A07B4BB5F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766716-4E5E-8F22-6D08-4B268CE4B87D}"/>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009EEBA6-E8CD-A209-4F98-FBEC4EC37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37705-52D2-3C21-206C-F9D77099FBCC}"/>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1166357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89A6-45E5-6F46-0333-05C7AEAB0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9A7C0F-553F-E9C7-AD30-DED305D76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FE013-D3B4-5CCF-FA37-A951E9BC4F01}"/>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C9A84993-98C7-A353-5AFD-64E41039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D47FB-2BBE-5A91-626A-25BB3B51DE71}"/>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246245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42312-B69C-8F73-BC73-902D4C7CB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D546C9-9BAB-2969-DE4E-858E2F120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03FCDC-B69E-0FE5-E869-B1DDD6F65A50}"/>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BEA82F14-CA78-9596-1AEC-B7CF7B3EB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26BCA-E8E5-1254-907D-C0B3B354112D}"/>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419151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F307-6239-DE0D-0499-80B05DCEA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68623-8897-5CA1-6527-0CC4F83A9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4FEE6-2552-4645-6B69-CF54C62E3931}"/>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46A2EA54-15B9-25F5-BF3B-B0C150B75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E70BE-2556-09AE-D137-7F1C19AEF1CD}"/>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334667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AF77-9054-4D41-0EFC-7A91B10D06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9C8214-D620-6E9E-524C-D4021D35A7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886AC-DEF7-DC76-64D1-A18BEE0CF5E1}"/>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ACACECCE-D6DC-B634-66D2-2997B4D40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28204-9A15-A05E-35A2-2DC7FFCA7B97}"/>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2474466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BB38-3808-9787-8A96-3E6F410FA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FA9E6-CDFE-4FA2-EFA7-46AB386CB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66A7C-A697-821F-8893-E021FE3275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EF396-FE86-696C-82F7-84079508E9DF}"/>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6" name="Footer Placeholder 5">
            <a:extLst>
              <a:ext uri="{FF2B5EF4-FFF2-40B4-BE49-F238E27FC236}">
                <a16:creationId xmlns:a16="http://schemas.microsoft.com/office/drawing/2014/main" id="{2FD17989-F081-AB40-E051-B8A9322DFF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7879D-8CAC-6308-FC2B-2111A6A3775A}"/>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76120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8020-F885-9023-D901-8A4664D50A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60E1D-EE96-FA12-A1B1-CB6F19015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A24BD-C549-9C5B-7E75-D7B21ABD55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BADD98-71CD-68AB-8CE3-DBD85EEE0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44F9FC-B47D-DAA1-6374-E04AC7372C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D0E651-B6DB-8253-CEB1-24EB74331006}"/>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8" name="Footer Placeholder 7">
            <a:extLst>
              <a:ext uri="{FF2B5EF4-FFF2-40B4-BE49-F238E27FC236}">
                <a16:creationId xmlns:a16="http://schemas.microsoft.com/office/drawing/2014/main" id="{AF57F0B9-DF40-E1DA-9478-88CC4ADA0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544121-4030-0780-3F82-C7EB47EC2C6D}"/>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2584084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2F98-9867-EFF9-3AEF-E93CBB2564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00BEF-75AC-AFDA-AE9C-2647DD58AD80}"/>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4" name="Footer Placeholder 3">
            <a:extLst>
              <a:ext uri="{FF2B5EF4-FFF2-40B4-BE49-F238E27FC236}">
                <a16:creationId xmlns:a16="http://schemas.microsoft.com/office/drawing/2014/main" id="{74CE92FC-B668-012D-D31F-DEA3B7FBBD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F1A73-C436-7B0F-470C-75A58969AD77}"/>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505436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A8EB84-9C63-1E49-8021-027CF77E486A}"/>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3" name="Footer Placeholder 2">
            <a:extLst>
              <a:ext uri="{FF2B5EF4-FFF2-40B4-BE49-F238E27FC236}">
                <a16:creationId xmlns:a16="http://schemas.microsoft.com/office/drawing/2014/main" id="{A6E87743-B37D-A496-DA90-C0F82E6F9D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943B71-31FF-E4BF-541E-464A6007C43F}"/>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26786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F6BEE-2815-D58B-9D5D-B519AA5BC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A527E6-2E47-A78B-2F76-3C4E217F0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8D88F2-ED44-8DA5-7EB7-7661747CF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C81CD-B8DF-1214-C0BE-8DC7F742EBB7}"/>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6" name="Footer Placeholder 5">
            <a:extLst>
              <a:ext uri="{FF2B5EF4-FFF2-40B4-BE49-F238E27FC236}">
                <a16:creationId xmlns:a16="http://schemas.microsoft.com/office/drawing/2014/main" id="{400B5E42-A3A1-AF45-16C4-9A534F5597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FCA23-F549-26EC-0A15-978255C38086}"/>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175883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9842-3B69-98EF-09BE-DA1B9A11B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3B4FC7-DE74-221C-5FE1-911048880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75C90F-13CF-36B9-0424-97D73EA37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049BAB-5A98-6394-9618-828AE7A073A5}"/>
              </a:ext>
            </a:extLst>
          </p:cNvPr>
          <p:cNvSpPr>
            <a:spLocks noGrp="1"/>
          </p:cNvSpPr>
          <p:nvPr>
            <p:ph type="dt" sz="half" idx="10"/>
          </p:nvPr>
        </p:nvSpPr>
        <p:spPr/>
        <p:txBody>
          <a:bodyPr/>
          <a:lstStyle/>
          <a:p>
            <a:fld id="{D4C7D946-9B60-DE4E-B098-4CE2C4BD1DD7}" type="datetimeFigureOut">
              <a:rPr lang="en-US" smtClean="0"/>
              <a:t>7/29/25</a:t>
            </a:fld>
            <a:endParaRPr lang="en-US"/>
          </a:p>
        </p:txBody>
      </p:sp>
      <p:sp>
        <p:nvSpPr>
          <p:cNvPr id="6" name="Footer Placeholder 5">
            <a:extLst>
              <a:ext uri="{FF2B5EF4-FFF2-40B4-BE49-F238E27FC236}">
                <a16:creationId xmlns:a16="http://schemas.microsoft.com/office/drawing/2014/main" id="{C8B0AB5F-5643-71A5-DB1B-1F2ED316C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83F69-E43C-B550-37E5-4370FABCA138}"/>
              </a:ext>
            </a:extLst>
          </p:cNvPr>
          <p:cNvSpPr>
            <a:spLocks noGrp="1"/>
          </p:cNvSpPr>
          <p:nvPr>
            <p:ph type="sldNum" sz="quarter" idx="12"/>
          </p:nvPr>
        </p:nvSpPr>
        <p:spPr/>
        <p:txBody>
          <a:bodyPr/>
          <a:lstStyle/>
          <a:p>
            <a:fld id="{A1BA8A22-2368-D84D-9755-1478803020FD}" type="slidenum">
              <a:rPr lang="en-US" smtClean="0"/>
              <a:t>‹#›</a:t>
            </a:fld>
            <a:endParaRPr lang="en-US"/>
          </a:p>
        </p:txBody>
      </p:sp>
    </p:spTree>
    <p:extLst>
      <p:ext uri="{BB962C8B-B14F-4D97-AF65-F5344CB8AC3E}">
        <p14:creationId xmlns:p14="http://schemas.microsoft.com/office/powerpoint/2010/main" val="178135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4749E-B032-F5C9-D90E-D4301142F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94B3E4-C3EB-B9E0-F05C-71501298C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825C9-ADFB-045C-3ED1-99B123FE9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C7D946-9B60-DE4E-B098-4CE2C4BD1DD7}" type="datetimeFigureOut">
              <a:rPr lang="en-US" smtClean="0"/>
              <a:t>7/29/25</a:t>
            </a:fld>
            <a:endParaRPr lang="en-US"/>
          </a:p>
        </p:txBody>
      </p:sp>
      <p:sp>
        <p:nvSpPr>
          <p:cNvPr id="5" name="Footer Placeholder 4">
            <a:extLst>
              <a:ext uri="{FF2B5EF4-FFF2-40B4-BE49-F238E27FC236}">
                <a16:creationId xmlns:a16="http://schemas.microsoft.com/office/drawing/2014/main" id="{7C999EE1-5669-597B-2545-A416F9AF6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754067-2C2E-1AAB-844D-504107125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BA8A22-2368-D84D-9755-1478803020FD}" type="slidenum">
              <a:rPr lang="en-US" smtClean="0"/>
              <a:t>‹#›</a:t>
            </a:fld>
            <a:endParaRPr lang="en-US"/>
          </a:p>
        </p:txBody>
      </p:sp>
    </p:spTree>
    <p:extLst>
      <p:ext uri="{BB962C8B-B14F-4D97-AF65-F5344CB8AC3E}">
        <p14:creationId xmlns:p14="http://schemas.microsoft.com/office/powerpoint/2010/main" val="279305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3959-B885-9372-0FCB-7D0B4D2D7364}"/>
              </a:ext>
            </a:extLst>
          </p:cNvPr>
          <p:cNvSpPr>
            <a:spLocks noGrp="1"/>
          </p:cNvSpPr>
          <p:nvPr>
            <p:ph type="title"/>
          </p:nvPr>
        </p:nvSpPr>
        <p:spPr>
          <a:xfrm>
            <a:off x="838200" y="365125"/>
            <a:ext cx="10515600" cy="5767451"/>
          </a:xfrm>
        </p:spPr>
        <p:style>
          <a:lnRef idx="3">
            <a:schemeClr val="lt1"/>
          </a:lnRef>
          <a:fillRef idx="1">
            <a:schemeClr val="accent1"/>
          </a:fillRef>
          <a:effectRef idx="1">
            <a:schemeClr val="accent1"/>
          </a:effectRef>
          <a:fontRef idx="minor">
            <a:schemeClr val="lt1"/>
          </a:fontRef>
        </p:style>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Detecting Fraudulent Behavior in User Data.</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True caller Assignment.</a:t>
            </a: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br>
              <a:rPr lang="en-US" dirty="0">
                <a:solidFill>
                  <a:schemeClr val="bg1"/>
                </a:solidFill>
                <a:latin typeface="Times New Roman" panose="02020603050405020304" pitchFamily="18" charset="0"/>
                <a:cs typeface="Times New Roman" panose="02020603050405020304" pitchFamily="18" charset="0"/>
              </a:rPr>
            </a:br>
            <a:r>
              <a:rPr lang="en-US" sz="3000" dirty="0">
                <a:solidFill>
                  <a:schemeClr val="bg1"/>
                </a:solidFill>
                <a:latin typeface="Times New Roman" panose="02020603050405020304" pitchFamily="18" charset="0"/>
                <a:cs typeface="Times New Roman" panose="02020603050405020304" pitchFamily="18" charset="0"/>
              </a:rPr>
              <a:t>July 2024</a:t>
            </a:r>
            <a:br>
              <a:rPr lang="en-US" sz="3000" dirty="0">
                <a:solidFill>
                  <a:schemeClr val="bg1"/>
                </a:solidFill>
                <a:latin typeface="Times New Roman" panose="02020603050405020304" pitchFamily="18" charset="0"/>
                <a:cs typeface="Times New Roman" panose="02020603050405020304" pitchFamily="18" charset="0"/>
              </a:rPr>
            </a:br>
            <a:r>
              <a:rPr lang="en-US" sz="3000" dirty="0">
                <a:solidFill>
                  <a:schemeClr val="bg1"/>
                </a:solidFill>
                <a:latin typeface="Times New Roman" panose="02020603050405020304" pitchFamily="18" charset="0"/>
                <a:cs typeface="Times New Roman" panose="02020603050405020304" pitchFamily="18" charset="0"/>
              </a:rPr>
              <a:t>Arpita Das</a:t>
            </a:r>
          </a:p>
        </p:txBody>
      </p:sp>
    </p:spTree>
    <p:extLst>
      <p:ext uri="{BB962C8B-B14F-4D97-AF65-F5344CB8AC3E}">
        <p14:creationId xmlns:p14="http://schemas.microsoft.com/office/powerpoint/2010/main" val="248676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BA13-51C3-65E9-3DA3-F2EEC6A0E415}"/>
              </a:ext>
            </a:extLst>
          </p:cNvPr>
          <p:cNvSpPr>
            <a:spLocks noGrp="1"/>
          </p:cNvSpPr>
          <p:nvPr>
            <p:ph type="ctrTitle"/>
          </p:nvPr>
        </p:nvSpPr>
        <p:spPr>
          <a:xfrm>
            <a:off x="1121664" y="804189"/>
            <a:ext cx="9668256" cy="477837"/>
          </a:xfrm>
        </p:spPr>
        <p:txBody>
          <a:bodyPr>
            <a:noAutofit/>
          </a:bodyPr>
          <a:lstStyle/>
          <a:p>
            <a:pPr algn="l"/>
            <a:r>
              <a:rPr lang="en-US" sz="4000" dirty="0">
                <a:solidFill>
                  <a:schemeClr val="accent1"/>
                </a:solidFill>
                <a:latin typeface="Times New Roman" panose="02020603050405020304" pitchFamily="18" charset="0"/>
                <a:cs typeface="Times New Roman" panose="02020603050405020304" pitchFamily="18" charset="0"/>
              </a:rPr>
              <a:t>Problem Statement &amp; Scope.</a:t>
            </a:r>
          </a:p>
        </p:txBody>
      </p:sp>
      <p:sp>
        <p:nvSpPr>
          <p:cNvPr id="3" name="Subtitle 2">
            <a:extLst>
              <a:ext uri="{FF2B5EF4-FFF2-40B4-BE49-F238E27FC236}">
                <a16:creationId xmlns:a16="http://schemas.microsoft.com/office/drawing/2014/main" id="{A326C697-B270-06D1-5F1D-F8D5F7E03705}"/>
              </a:ext>
            </a:extLst>
          </p:cNvPr>
          <p:cNvSpPr>
            <a:spLocks noGrp="1"/>
          </p:cNvSpPr>
          <p:nvPr>
            <p:ph type="subTitle" idx="1"/>
          </p:nvPr>
        </p:nvSpPr>
        <p:spPr>
          <a:xfrm>
            <a:off x="1121664" y="1926336"/>
            <a:ext cx="9351264" cy="4255007"/>
          </a:xfrm>
        </p:spPr>
        <p:txBody>
          <a:bodyPr>
            <a:noAutofit/>
          </a:bodyPr>
          <a:lstStyle/>
          <a:p>
            <a:pPr algn="l"/>
            <a:r>
              <a:rPr lang="en-US" sz="2000" dirty="0">
                <a:latin typeface="Times New Roman" panose="02020603050405020304" pitchFamily="18" charset="0"/>
                <a:cs typeface="Times New Roman" panose="02020603050405020304" pitchFamily="18" charset="0"/>
              </a:rPr>
              <a:t>In the current system, there is limited visibility into how users interact  with the platform in short bursts — making it difficult to distinguish between genuine users and those exhibiting suspicious or bot-like behavior. Fraudulent actors can perform rapid, repeated actions like searches, calls, or messages, slipping through detection and potentially exploiting system loopholes. This not only puts system integrity at risk but can also lead to financial losses, degraded customer trust, and skewed analytics.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goal is to proactively detect anomalous behavioral patterns across user activity — such as unusually fast, repeated actions — by leveraging temporal analysis and scalable pattern recognition techniques. This will allow to flag potential misuse in near real-time, reduce fraud exposure, and empower business teams with actionable insights to improve platform security, user trust, and decision-making.</a:t>
            </a:r>
          </a:p>
        </p:txBody>
      </p:sp>
      <p:sp>
        <p:nvSpPr>
          <p:cNvPr id="5" name="Rectangle 4">
            <a:extLst>
              <a:ext uri="{FF2B5EF4-FFF2-40B4-BE49-F238E27FC236}">
                <a16:creationId xmlns:a16="http://schemas.microsoft.com/office/drawing/2014/main" id="{0EE54038-64C4-6FD4-FEC4-68F3563E9129}"/>
              </a:ext>
            </a:extLst>
          </p:cNvPr>
          <p:cNvSpPr/>
          <p:nvPr/>
        </p:nvSpPr>
        <p:spPr>
          <a:xfrm>
            <a:off x="1121664" y="4169662"/>
            <a:ext cx="9351264" cy="268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Aspirational State</a:t>
            </a:r>
          </a:p>
        </p:txBody>
      </p:sp>
      <p:sp>
        <p:nvSpPr>
          <p:cNvPr id="6" name="Rectangle 5">
            <a:extLst>
              <a:ext uri="{FF2B5EF4-FFF2-40B4-BE49-F238E27FC236}">
                <a16:creationId xmlns:a16="http://schemas.microsoft.com/office/drawing/2014/main" id="{80C0C518-10B3-3CBC-D293-85BE62F229C1}"/>
              </a:ext>
            </a:extLst>
          </p:cNvPr>
          <p:cNvSpPr/>
          <p:nvPr/>
        </p:nvSpPr>
        <p:spPr>
          <a:xfrm>
            <a:off x="1121664" y="1566667"/>
            <a:ext cx="9351264" cy="268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Current State</a:t>
            </a:r>
          </a:p>
        </p:txBody>
      </p:sp>
    </p:spTree>
    <p:extLst>
      <p:ext uri="{BB962C8B-B14F-4D97-AF65-F5344CB8AC3E}">
        <p14:creationId xmlns:p14="http://schemas.microsoft.com/office/powerpoint/2010/main" val="85723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A364-51BA-AA53-D65E-0279C2441BD8}"/>
              </a:ext>
            </a:extLst>
          </p:cNvPr>
          <p:cNvSpPr>
            <a:spLocks noGrp="1"/>
          </p:cNvSpPr>
          <p:nvPr>
            <p:ph type="title"/>
          </p:nvPr>
        </p:nvSpPr>
        <p:spPr/>
        <p:txBody>
          <a:bodyPr>
            <a:normAutofit/>
          </a:bodyPr>
          <a:lstStyle/>
          <a:p>
            <a:r>
              <a:rPr lang="en-US" dirty="0">
                <a:solidFill>
                  <a:schemeClr val="accent1"/>
                </a:solidFill>
                <a:latin typeface="Times New Roman" panose="02020603050405020304" pitchFamily="18" charset="0"/>
                <a:cs typeface="Times New Roman" panose="02020603050405020304" pitchFamily="18" charset="0"/>
              </a:rPr>
              <a:t>Observations from the True Caller Data.</a:t>
            </a: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This analysis is based on a sample dataset of 26,000 unique users, capturing their sign-up, search, call, and message activity logs.</a:t>
            </a:r>
          </a:p>
        </p:txBody>
      </p:sp>
      <p:sp>
        <p:nvSpPr>
          <p:cNvPr id="3" name="TextBox 2">
            <a:extLst>
              <a:ext uri="{FF2B5EF4-FFF2-40B4-BE49-F238E27FC236}">
                <a16:creationId xmlns:a16="http://schemas.microsoft.com/office/drawing/2014/main" id="{61D11D13-F615-5E53-DF03-B0E3B5B3A0B0}"/>
              </a:ext>
            </a:extLst>
          </p:cNvPr>
          <p:cNvSpPr txBox="1"/>
          <p:nvPr/>
        </p:nvSpPr>
        <p:spPr>
          <a:xfrm>
            <a:off x="3752088" y="2032067"/>
            <a:ext cx="2343912" cy="3647152"/>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Used by approximately 94% of users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Steady rise from Mar 2 to Mar 29</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Peak on Apr 1 followed by sharp drop on Apr 4 and near-zero afterward</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Lower call volumes on weekends like Mar 9–10, Mar 16–17, Mar 23–24</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High engagement seen in 47 average calls per user.</a:t>
            </a:r>
          </a:p>
          <a:p>
            <a:pPr marL="285750" indent="-285750">
              <a:buFont typeface="Wingdings" pitchFamily="2" charset="2"/>
              <a:buChar char="§"/>
            </a:pPr>
            <a:endParaRPr lang="en-US" sz="15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CE66FE-834E-22E5-53FD-88F41B8A514F}"/>
              </a:ext>
            </a:extLst>
          </p:cNvPr>
          <p:cNvSpPr/>
          <p:nvPr/>
        </p:nvSpPr>
        <p:spPr>
          <a:xfrm>
            <a:off x="6501384" y="1787700"/>
            <a:ext cx="2343912" cy="295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Messages Observations</a:t>
            </a:r>
          </a:p>
        </p:txBody>
      </p:sp>
      <p:sp>
        <p:nvSpPr>
          <p:cNvPr id="8" name="Rectangle 7">
            <a:extLst>
              <a:ext uri="{FF2B5EF4-FFF2-40B4-BE49-F238E27FC236}">
                <a16:creationId xmlns:a16="http://schemas.microsoft.com/office/drawing/2014/main" id="{CFEFB85C-2CBF-387B-C010-108974ABA3DC}"/>
              </a:ext>
            </a:extLst>
          </p:cNvPr>
          <p:cNvSpPr/>
          <p:nvPr/>
        </p:nvSpPr>
        <p:spPr>
          <a:xfrm>
            <a:off x="3752088" y="1796689"/>
            <a:ext cx="2343912" cy="295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Call Observations</a:t>
            </a:r>
          </a:p>
        </p:txBody>
      </p:sp>
      <p:sp>
        <p:nvSpPr>
          <p:cNvPr id="9" name="Rectangle 8">
            <a:extLst>
              <a:ext uri="{FF2B5EF4-FFF2-40B4-BE49-F238E27FC236}">
                <a16:creationId xmlns:a16="http://schemas.microsoft.com/office/drawing/2014/main" id="{9F2E0D44-C321-1F68-F929-F76E6605C076}"/>
              </a:ext>
            </a:extLst>
          </p:cNvPr>
          <p:cNvSpPr/>
          <p:nvPr/>
        </p:nvSpPr>
        <p:spPr>
          <a:xfrm>
            <a:off x="9153144" y="1787700"/>
            <a:ext cx="2343912" cy="295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Search Observations</a:t>
            </a:r>
          </a:p>
        </p:txBody>
      </p:sp>
      <p:sp>
        <p:nvSpPr>
          <p:cNvPr id="10" name="Rectangle 9">
            <a:extLst>
              <a:ext uri="{FF2B5EF4-FFF2-40B4-BE49-F238E27FC236}">
                <a16:creationId xmlns:a16="http://schemas.microsoft.com/office/drawing/2014/main" id="{51B502B3-9042-A2C2-C090-E0A881DD2251}"/>
              </a:ext>
            </a:extLst>
          </p:cNvPr>
          <p:cNvSpPr/>
          <p:nvPr/>
        </p:nvSpPr>
        <p:spPr>
          <a:xfrm>
            <a:off x="838200" y="1787700"/>
            <a:ext cx="2343913" cy="2956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Signup Observations</a:t>
            </a:r>
          </a:p>
        </p:txBody>
      </p:sp>
      <p:sp>
        <p:nvSpPr>
          <p:cNvPr id="11" name="TextBox 10">
            <a:extLst>
              <a:ext uri="{FF2B5EF4-FFF2-40B4-BE49-F238E27FC236}">
                <a16:creationId xmlns:a16="http://schemas.microsoft.com/office/drawing/2014/main" id="{49510FAA-A7CC-69A4-03F3-FFBFA57E5FFA}"/>
              </a:ext>
            </a:extLst>
          </p:cNvPr>
          <p:cNvSpPr txBox="1"/>
          <p:nvPr/>
        </p:nvSpPr>
        <p:spPr>
          <a:xfrm>
            <a:off x="838201" y="2092345"/>
            <a:ext cx="2343912" cy="290848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26K unique users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Top countries:</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Italy</a:t>
            </a:r>
            <a:r>
              <a:rPr lang="en-US" sz="1500" dirty="0">
                <a:latin typeface="Times New Roman" panose="02020603050405020304" pitchFamily="18" charset="0"/>
                <a:cs typeface="Times New Roman" panose="02020603050405020304" pitchFamily="18" charset="0"/>
              </a:rPr>
              <a:t> (43%), 🇬🇧 </a:t>
            </a:r>
            <a:r>
              <a:rPr lang="en-US" sz="1500" i="1" dirty="0">
                <a:latin typeface="Times New Roman" panose="02020603050405020304" pitchFamily="18" charset="0"/>
                <a:cs typeface="Times New Roman" panose="02020603050405020304" pitchFamily="18" charset="0"/>
              </a:rPr>
              <a:t>UK</a:t>
            </a:r>
            <a:r>
              <a:rPr lang="en-US" sz="1500" dirty="0">
                <a:latin typeface="Times New Roman" panose="02020603050405020304" pitchFamily="18" charset="0"/>
                <a:cs typeface="Times New Roman" panose="02020603050405020304" pitchFamily="18" charset="0"/>
              </a:rPr>
              <a:t> (21%), 🇸🇪 </a:t>
            </a:r>
            <a:r>
              <a:rPr lang="en-US" sz="1500" i="1" dirty="0">
                <a:latin typeface="Times New Roman" panose="02020603050405020304" pitchFamily="18" charset="0"/>
                <a:cs typeface="Times New Roman" panose="02020603050405020304" pitchFamily="18" charset="0"/>
              </a:rPr>
              <a:t>Sweden</a:t>
            </a:r>
            <a:r>
              <a:rPr lang="en-US" sz="1500" dirty="0">
                <a:latin typeface="Times New Roman" panose="02020603050405020304" pitchFamily="18" charset="0"/>
                <a:cs typeface="Times New Roman" panose="02020603050405020304" pitchFamily="18" charset="0"/>
              </a:rPr>
              <a:t> (18%), 🇪🇸 </a:t>
            </a:r>
            <a:r>
              <a:rPr lang="en-US" sz="1500" i="1" dirty="0">
                <a:latin typeface="Times New Roman" panose="02020603050405020304" pitchFamily="18" charset="0"/>
                <a:cs typeface="Times New Roman" panose="02020603050405020304" pitchFamily="18" charset="0"/>
              </a:rPr>
              <a:t>Spain</a:t>
            </a:r>
            <a:r>
              <a:rPr lang="en-US" sz="1500" dirty="0">
                <a:latin typeface="Times New Roman" panose="02020603050405020304" pitchFamily="18" charset="0"/>
                <a:cs typeface="Times New Roman" panose="02020603050405020304" pitchFamily="18" charset="0"/>
              </a:rPr>
              <a:t> (11%), 🇫🇷 </a:t>
            </a:r>
            <a:r>
              <a:rPr lang="en-US" sz="1500" i="1" dirty="0">
                <a:latin typeface="Times New Roman" panose="02020603050405020304" pitchFamily="18" charset="0"/>
                <a:cs typeface="Times New Roman" panose="02020603050405020304" pitchFamily="18" charset="0"/>
              </a:rPr>
              <a:t>France</a:t>
            </a:r>
            <a:r>
              <a:rPr lang="en-US" sz="1500" dirty="0">
                <a:latin typeface="Times New Roman" panose="02020603050405020304" pitchFamily="18" charset="0"/>
                <a:cs typeface="Times New Roman" panose="02020603050405020304" pitchFamily="18" charset="0"/>
              </a:rPr>
              <a:t> (7%)</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Daily signups: ~480–500</a:t>
            </a:r>
            <a:br>
              <a:rPr lang="en-US" sz="1500" dirty="0">
                <a:latin typeface="Times New Roman" panose="02020603050405020304" pitchFamily="18" charset="0"/>
                <a:cs typeface="Times New Roman" panose="02020603050405020304" pitchFamily="18" charset="0"/>
              </a:rPr>
            </a:br>
            <a:r>
              <a:rPr lang="en-US" sz="1500" dirty="0">
                <a:latin typeface="Times New Roman" panose="02020603050405020304" pitchFamily="18" charset="0"/>
                <a:cs typeface="Times New Roman" panose="02020603050405020304" pitchFamily="18" charset="0"/>
              </a:rPr>
              <a:t>→ Consistent growth with minor day-to-day variations</a:t>
            </a:r>
          </a:p>
          <a:p>
            <a:pPr marL="285750" indent="-285750">
              <a:buFont typeface="Wingdings" pitchFamily="2" charset="2"/>
              <a:buChar char="§"/>
            </a:pPr>
            <a:endParaRPr lang="en-US" sz="15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497D92D-4E89-717E-93FA-007EF312ABCE}"/>
              </a:ext>
            </a:extLst>
          </p:cNvPr>
          <p:cNvSpPr txBox="1"/>
          <p:nvPr/>
        </p:nvSpPr>
        <p:spPr>
          <a:xfrm>
            <a:off x="9153144" y="2092345"/>
            <a:ext cx="2343912" cy="3877985"/>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Used by 100% of users – most common and earliest action</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Steady growth from Mar 2 to a peak on Mar 31</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Sharp drop on Apr 4, near-zero thereafter</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Noticeable dips on weekends like Mar 9–10, Mar 16–17, Mar 23–24</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Users explore actively with 33 searches on average</a:t>
            </a:r>
          </a:p>
          <a:p>
            <a:pPr marL="285750" indent="-285750">
              <a:buFont typeface="Wingdings" pitchFamily="2" charset="2"/>
              <a:buChar char="§"/>
            </a:pPr>
            <a:endParaRPr lang="en-US" sz="1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BA53F37-7FB3-1125-C411-8304CD256C2A}"/>
              </a:ext>
            </a:extLst>
          </p:cNvPr>
          <p:cNvSpPr txBox="1"/>
          <p:nvPr/>
        </p:nvSpPr>
        <p:spPr>
          <a:xfrm>
            <a:off x="6501384" y="2092345"/>
            <a:ext cx="2343912" cy="290848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square" rtlCol="0">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Used by ~32% of users — indicates selective, high-intent usage.</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Lowest engagement among all actions.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Peak at Mar 27; near-zero after Apr 4.</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Irregular pattern with dips around weekends.</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Messaging is minimal, averaging just 4 per user.</a:t>
            </a:r>
          </a:p>
        </p:txBody>
      </p:sp>
    </p:spTree>
    <p:extLst>
      <p:ext uri="{BB962C8B-B14F-4D97-AF65-F5344CB8AC3E}">
        <p14:creationId xmlns:p14="http://schemas.microsoft.com/office/powerpoint/2010/main" val="191418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7B8E-7062-D7DB-53C6-281BB8337559}"/>
              </a:ext>
            </a:extLst>
          </p:cNvPr>
          <p:cNvSpPr>
            <a:spLocks noGrp="1"/>
          </p:cNvSpPr>
          <p:nvPr>
            <p:ph type="title"/>
          </p:nvPr>
        </p:nvSpPr>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Detect </a:t>
            </a:r>
            <a:r>
              <a:rPr lang="en-US" sz="4000" dirty="0">
                <a:solidFill>
                  <a:srgbClr val="0070C0"/>
                </a:solidFill>
                <a:effectLst/>
                <a:latin typeface="Times New Roman" panose="02020603050405020304" pitchFamily="18" charset="0"/>
                <a:cs typeface="Times New Roman" panose="02020603050405020304" pitchFamily="18" charset="0"/>
              </a:rPr>
              <a:t>potential scraper pattern </a:t>
            </a:r>
            <a:r>
              <a:rPr lang="en-US" sz="4000" dirty="0">
                <a:solidFill>
                  <a:srgbClr val="0070C0"/>
                </a:solidFill>
                <a:latin typeface="Times New Roman" panose="02020603050405020304" pitchFamily="18" charset="0"/>
                <a:cs typeface="Times New Roman" panose="02020603050405020304" pitchFamily="18" charset="0"/>
              </a:rPr>
              <a:t>- Simplified Process Flow.</a:t>
            </a:r>
          </a:p>
        </p:txBody>
      </p:sp>
      <p:sp>
        <p:nvSpPr>
          <p:cNvPr id="3" name="Rectangle 2">
            <a:extLst>
              <a:ext uri="{FF2B5EF4-FFF2-40B4-BE49-F238E27FC236}">
                <a16:creationId xmlns:a16="http://schemas.microsoft.com/office/drawing/2014/main" id="{14265C83-63E9-8404-C126-4A74C3F7D9DD}"/>
              </a:ext>
            </a:extLst>
          </p:cNvPr>
          <p:cNvSpPr/>
          <p:nvPr/>
        </p:nvSpPr>
        <p:spPr>
          <a:xfrm>
            <a:off x="941596" y="1562452"/>
            <a:ext cx="10651822" cy="5049363"/>
          </a:xfrm>
          <a:prstGeom prst="rect">
            <a:avLst/>
          </a:prstGeom>
          <a:solidFill>
            <a:schemeClr val="bg2"/>
          </a:solid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D19C438-44DD-DDC4-661D-7586E9635B5C}"/>
              </a:ext>
            </a:extLst>
          </p:cNvPr>
          <p:cNvSpPr/>
          <p:nvPr/>
        </p:nvSpPr>
        <p:spPr>
          <a:xfrm>
            <a:off x="1011936" y="1992916"/>
            <a:ext cx="2395728" cy="10841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171450" indent="-171450">
              <a:buFont typeface="Arial" panose="020B0604020202020204" pitchFamily="34" charset="0"/>
              <a:buChar char="•"/>
            </a:pPr>
            <a:r>
              <a:rPr lang="en-US" sz="1200" dirty="0"/>
              <a:t>Load raw event data, convert timestamps to datetime format</a:t>
            </a:r>
          </a:p>
          <a:p>
            <a:pPr marL="171450" indent="-171450">
              <a:buFont typeface="Arial" panose="020B0604020202020204" pitchFamily="34" charset="0"/>
              <a:buChar char="•"/>
            </a:pPr>
            <a:r>
              <a:rPr lang="en-US" sz="1200" dirty="0"/>
              <a:t>Extract request frequency and user agent patterns</a:t>
            </a:r>
          </a:p>
          <a:p>
            <a:pPr algn="ctr"/>
            <a:endParaRPr lang="en-US" sz="1200" dirty="0"/>
          </a:p>
        </p:txBody>
      </p:sp>
      <p:sp>
        <p:nvSpPr>
          <p:cNvPr id="6" name="Rectangle 5">
            <a:extLst>
              <a:ext uri="{FF2B5EF4-FFF2-40B4-BE49-F238E27FC236}">
                <a16:creationId xmlns:a16="http://schemas.microsoft.com/office/drawing/2014/main" id="{890FA12D-6320-91E2-6E72-2ABA0E644C14}"/>
              </a:ext>
            </a:extLst>
          </p:cNvPr>
          <p:cNvSpPr/>
          <p:nvPr/>
        </p:nvSpPr>
        <p:spPr>
          <a:xfrm>
            <a:off x="1222248" y="1690688"/>
            <a:ext cx="1975104" cy="186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Preparations</a:t>
            </a:r>
          </a:p>
        </p:txBody>
      </p:sp>
      <p:sp>
        <p:nvSpPr>
          <p:cNvPr id="7" name="Rectangle 6">
            <a:extLst>
              <a:ext uri="{FF2B5EF4-FFF2-40B4-BE49-F238E27FC236}">
                <a16:creationId xmlns:a16="http://schemas.microsoft.com/office/drawing/2014/main" id="{3BC04864-10FE-E898-F3C8-672547967513}"/>
              </a:ext>
            </a:extLst>
          </p:cNvPr>
          <p:cNvSpPr/>
          <p:nvPr/>
        </p:nvSpPr>
        <p:spPr>
          <a:xfrm>
            <a:off x="3755136" y="1749007"/>
            <a:ext cx="5239514" cy="256977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E7257CA4-B818-3342-4C2F-0F9D8EC4DD19}"/>
              </a:ext>
            </a:extLst>
          </p:cNvPr>
          <p:cNvSpPr/>
          <p:nvPr/>
        </p:nvSpPr>
        <p:spPr>
          <a:xfrm>
            <a:off x="4149853" y="1890391"/>
            <a:ext cx="4450080" cy="3898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Pattern Suspecitivity</a:t>
            </a:r>
          </a:p>
        </p:txBody>
      </p:sp>
      <p:sp>
        <p:nvSpPr>
          <p:cNvPr id="9" name="Rectangle 8">
            <a:extLst>
              <a:ext uri="{FF2B5EF4-FFF2-40B4-BE49-F238E27FC236}">
                <a16:creationId xmlns:a16="http://schemas.microsoft.com/office/drawing/2014/main" id="{47646454-B50C-3F85-C37B-7E7450200C2E}"/>
              </a:ext>
            </a:extLst>
          </p:cNvPr>
          <p:cNvSpPr/>
          <p:nvPr/>
        </p:nvSpPr>
        <p:spPr>
          <a:xfrm>
            <a:off x="3978577" y="2368169"/>
            <a:ext cx="4855933" cy="538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Constant Time Gap</a:t>
            </a:r>
          </a:p>
          <a:p>
            <a:pPr algn="ctr"/>
            <a:r>
              <a:rPr lang="en-US" sz="900" dirty="0"/>
              <a:t>User performs actions at perfectly regular intervals (e.g., every 5 seconds), which may indicate bot-like or automated behavior.</a:t>
            </a:r>
          </a:p>
        </p:txBody>
      </p:sp>
      <p:sp>
        <p:nvSpPr>
          <p:cNvPr id="10" name="Rectangle 9">
            <a:extLst>
              <a:ext uri="{FF2B5EF4-FFF2-40B4-BE49-F238E27FC236}">
                <a16:creationId xmlns:a16="http://schemas.microsoft.com/office/drawing/2014/main" id="{40792E79-BE52-8007-2367-22FBE8AC302F}"/>
              </a:ext>
            </a:extLst>
          </p:cNvPr>
          <p:cNvSpPr/>
          <p:nvPr/>
        </p:nvSpPr>
        <p:spPr>
          <a:xfrm>
            <a:off x="3986784" y="3002505"/>
            <a:ext cx="4847726" cy="538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Mathematical Time Patterns</a:t>
            </a:r>
            <a:br>
              <a:rPr lang="en-US" sz="900" dirty="0"/>
            </a:br>
            <a:r>
              <a:rPr lang="en-US" sz="900" dirty="0"/>
              <a:t>Time gaps between actions increase in a fixed way—like steady steps (5s, 10s, 15s) or multiplying jumps (2s, 4s, 8s)—suggesting non-human patterns.</a:t>
            </a:r>
          </a:p>
        </p:txBody>
      </p:sp>
      <p:sp>
        <p:nvSpPr>
          <p:cNvPr id="11" name="Rectangle 10">
            <a:extLst>
              <a:ext uri="{FF2B5EF4-FFF2-40B4-BE49-F238E27FC236}">
                <a16:creationId xmlns:a16="http://schemas.microsoft.com/office/drawing/2014/main" id="{02148A5A-53B3-CEE7-6C4B-8F18E2D5399B}"/>
              </a:ext>
            </a:extLst>
          </p:cNvPr>
          <p:cNvSpPr/>
          <p:nvPr/>
        </p:nvSpPr>
        <p:spPr>
          <a:xfrm>
            <a:off x="3986783" y="3657830"/>
            <a:ext cx="4847725" cy="538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Low Variation in Gaps</a:t>
            </a:r>
            <a:br>
              <a:rPr lang="en-US" sz="900" dirty="0"/>
            </a:br>
            <a:r>
              <a:rPr lang="en-US" sz="900" dirty="0"/>
              <a:t>We calculate average (mean), most common (mode), and variation (standard deviation) in time gaps. If variation is very low, it's likely automation.</a:t>
            </a:r>
          </a:p>
        </p:txBody>
      </p:sp>
      <p:pic>
        <p:nvPicPr>
          <p:cNvPr id="13" name="Graphic 12" descr="Bullseye with solid fill">
            <a:extLst>
              <a:ext uri="{FF2B5EF4-FFF2-40B4-BE49-F238E27FC236}">
                <a16:creationId xmlns:a16="http://schemas.microsoft.com/office/drawing/2014/main" id="{D032E615-1509-901D-2362-49901B522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94114" y="2358103"/>
            <a:ext cx="252267" cy="252267"/>
          </a:xfrm>
          <a:prstGeom prst="rect">
            <a:avLst/>
          </a:prstGeom>
        </p:spPr>
      </p:pic>
      <p:pic>
        <p:nvPicPr>
          <p:cNvPr id="14" name="Graphic 13" descr="Bullseye with solid fill">
            <a:extLst>
              <a:ext uri="{FF2B5EF4-FFF2-40B4-BE49-F238E27FC236}">
                <a16:creationId xmlns:a16="http://schemas.microsoft.com/office/drawing/2014/main" id="{5923321F-A539-9E3D-7EE2-1F06DF1DA1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737883">
            <a:off x="5114762" y="3004832"/>
            <a:ext cx="252267" cy="252267"/>
          </a:xfrm>
          <a:prstGeom prst="rect">
            <a:avLst/>
          </a:prstGeom>
        </p:spPr>
      </p:pic>
      <p:pic>
        <p:nvPicPr>
          <p:cNvPr id="15" name="Graphic 14" descr="Bullseye with solid fill">
            <a:extLst>
              <a:ext uri="{FF2B5EF4-FFF2-40B4-BE49-F238E27FC236}">
                <a16:creationId xmlns:a16="http://schemas.microsoft.com/office/drawing/2014/main" id="{947CBA0B-838F-E20A-815E-87834C622E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7980" y="3657830"/>
            <a:ext cx="252267" cy="252267"/>
          </a:xfrm>
          <a:prstGeom prst="rect">
            <a:avLst/>
          </a:prstGeom>
        </p:spPr>
      </p:pic>
      <p:sp>
        <p:nvSpPr>
          <p:cNvPr id="16" name="Rectangle 15">
            <a:extLst>
              <a:ext uri="{FF2B5EF4-FFF2-40B4-BE49-F238E27FC236}">
                <a16:creationId xmlns:a16="http://schemas.microsoft.com/office/drawing/2014/main" id="{A437D0D8-9969-254E-3420-7848A24DABEF}"/>
              </a:ext>
            </a:extLst>
          </p:cNvPr>
          <p:cNvSpPr/>
          <p:nvPr/>
        </p:nvSpPr>
        <p:spPr>
          <a:xfrm>
            <a:off x="3755136" y="4406732"/>
            <a:ext cx="5239514" cy="1979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1C26588-96AB-520D-4137-B023F2304B9B}"/>
              </a:ext>
            </a:extLst>
          </p:cNvPr>
          <p:cNvSpPr/>
          <p:nvPr/>
        </p:nvSpPr>
        <p:spPr>
          <a:xfrm>
            <a:off x="3986783" y="4460166"/>
            <a:ext cx="4450080" cy="276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Heuristic Approach</a:t>
            </a:r>
          </a:p>
        </p:txBody>
      </p:sp>
      <p:sp>
        <p:nvSpPr>
          <p:cNvPr id="18" name="Rectangle 17">
            <a:extLst>
              <a:ext uri="{FF2B5EF4-FFF2-40B4-BE49-F238E27FC236}">
                <a16:creationId xmlns:a16="http://schemas.microsoft.com/office/drawing/2014/main" id="{D0D8D91B-2045-3A31-638D-C65E587411BB}"/>
              </a:ext>
            </a:extLst>
          </p:cNvPr>
          <p:cNvSpPr/>
          <p:nvPr/>
        </p:nvSpPr>
        <p:spPr>
          <a:xfrm>
            <a:off x="3978577" y="4824425"/>
            <a:ext cx="1244051" cy="14497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900" b="1" dirty="0"/>
              <a:t>Jump-Based Spikes</a:t>
            </a:r>
          </a:p>
          <a:p>
            <a:endParaRPr lang="en-US" sz="900" b="1" dirty="0"/>
          </a:p>
          <a:p>
            <a:endParaRPr lang="en-US" sz="900" b="1" dirty="0"/>
          </a:p>
          <a:p>
            <a:endParaRPr lang="en-US" sz="900" b="1" dirty="0"/>
          </a:p>
          <a:p>
            <a:r>
              <a:rPr lang="en-US" sz="900" dirty="0"/>
              <a:t>Picked top 2% most active users, then looked at  sudden jumps in activity to catch likely scrapers.</a:t>
            </a:r>
          </a:p>
        </p:txBody>
      </p:sp>
      <p:sp>
        <p:nvSpPr>
          <p:cNvPr id="19" name="Rectangle 18">
            <a:extLst>
              <a:ext uri="{FF2B5EF4-FFF2-40B4-BE49-F238E27FC236}">
                <a16:creationId xmlns:a16="http://schemas.microsoft.com/office/drawing/2014/main" id="{33ACD57D-5777-E4F5-7EDF-7AEDC3129354}"/>
              </a:ext>
            </a:extLst>
          </p:cNvPr>
          <p:cNvSpPr/>
          <p:nvPr/>
        </p:nvSpPr>
        <p:spPr>
          <a:xfrm>
            <a:off x="5369150" y="4836720"/>
            <a:ext cx="2086727" cy="14497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900" b="1" dirty="0"/>
              <a:t>Activity Mix</a:t>
            </a:r>
          </a:p>
          <a:p>
            <a:r>
              <a:rPr lang="en-US" sz="900" b="1" dirty="0"/>
              <a:t>Rule 1:</a:t>
            </a:r>
            <a:r>
              <a:rPr lang="en-US" sz="900" dirty="0"/>
              <a:t> High searches + low call/message → passive data scrapers</a:t>
            </a:r>
          </a:p>
          <a:p>
            <a:r>
              <a:rPr lang="en-US" sz="900" b="1" dirty="0"/>
              <a:t>Rule 2:</a:t>
            </a:r>
            <a:r>
              <a:rPr lang="en-US" sz="900" dirty="0"/>
              <a:t> High search + call + message + long tenure → large-scale scrapers</a:t>
            </a:r>
          </a:p>
          <a:p>
            <a:r>
              <a:rPr lang="en-US" sz="900" b="1" dirty="0"/>
              <a:t>Rule 3:</a:t>
            </a:r>
            <a:r>
              <a:rPr lang="en-US" sz="900" dirty="0"/>
              <a:t> High search + call + low message → fast lead collectors</a:t>
            </a:r>
          </a:p>
          <a:p>
            <a:r>
              <a:rPr lang="en-US" sz="900" b="1" dirty="0"/>
              <a:t>Rule 4:</a:t>
            </a:r>
            <a:r>
              <a:rPr lang="en-US" sz="900" dirty="0"/>
              <a:t> High search + message + low call → mass messages (bots)</a:t>
            </a:r>
          </a:p>
        </p:txBody>
      </p:sp>
      <p:sp>
        <p:nvSpPr>
          <p:cNvPr id="20" name="Rectangle 19">
            <a:extLst>
              <a:ext uri="{FF2B5EF4-FFF2-40B4-BE49-F238E27FC236}">
                <a16:creationId xmlns:a16="http://schemas.microsoft.com/office/drawing/2014/main" id="{184C9047-1A56-8A12-9036-CA42D713D7E5}"/>
              </a:ext>
            </a:extLst>
          </p:cNvPr>
          <p:cNvSpPr/>
          <p:nvPr/>
        </p:nvSpPr>
        <p:spPr>
          <a:xfrm>
            <a:off x="7571701" y="4836720"/>
            <a:ext cx="1244051" cy="144976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900" b="1" dirty="0"/>
              <a:t>Extreme User Profiling</a:t>
            </a:r>
          </a:p>
          <a:p>
            <a:endParaRPr lang="en-US" sz="900" b="1" dirty="0"/>
          </a:p>
          <a:p>
            <a:endParaRPr lang="en-US" sz="900" b="1" dirty="0"/>
          </a:p>
          <a:p>
            <a:endParaRPr lang="en-US" sz="900" b="1" dirty="0"/>
          </a:p>
          <a:p>
            <a:r>
              <a:rPr lang="en-US" sz="900" dirty="0"/>
              <a:t>Reviewed users in top 20 of extreme activity across any metric.</a:t>
            </a:r>
          </a:p>
        </p:txBody>
      </p:sp>
      <p:cxnSp>
        <p:nvCxnSpPr>
          <p:cNvPr id="27" name="Elbow Connector 26">
            <a:extLst>
              <a:ext uri="{FF2B5EF4-FFF2-40B4-BE49-F238E27FC236}">
                <a16:creationId xmlns:a16="http://schemas.microsoft.com/office/drawing/2014/main" id="{D92B0E02-45A8-97CE-6321-D511AA8ADCAE}"/>
              </a:ext>
            </a:extLst>
          </p:cNvPr>
          <p:cNvCxnSpPr/>
          <p:nvPr/>
        </p:nvCxnSpPr>
        <p:spPr>
          <a:xfrm>
            <a:off x="8994650" y="3077115"/>
            <a:ext cx="1190359" cy="101001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Elbow Connector 28">
            <a:extLst>
              <a:ext uri="{FF2B5EF4-FFF2-40B4-BE49-F238E27FC236}">
                <a16:creationId xmlns:a16="http://schemas.microsoft.com/office/drawing/2014/main" id="{3B08BD79-2449-66C2-D44D-303B4C20FC7E}"/>
              </a:ext>
            </a:extLst>
          </p:cNvPr>
          <p:cNvCxnSpPr/>
          <p:nvPr/>
        </p:nvCxnSpPr>
        <p:spPr>
          <a:xfrm flipV="1">
            <a:off x="8994650" y="4598320"/>
            <a:ext cx="1190359" cy="95098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CDDDB7F5-94E8-96C1-2514-BFBD570F0C0D}"/>
              </a:ext>
            </a:extLst>
          </p:cNvPr>
          <p:cNvSpPr/>
          <p:nvPr/>
        </p:nvSpPr>
        <p:spPr>
          <a:xfrm>
            <a:off x="10185009" y="3271887"/>
            <a:ext cx="1322363" cy="21248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Times New Roman" panose="02020603050405020304" pitchFamily="18" charset="0"/>
                <a:cs typeface="Times New Roman" panose="02020603050405020304" pitchFamily="18" charset="0"/>
              </a:rPr>
              <a:t>Final Suspected Users consolidations</a:t>
            </a:r>
          </a:p>
        </p:txBody>
      </p:sp>
      <p:cxnSp>
        <p:nvCxnSpPr>
          <p:cNvPr id="32" name="Elbow Connector 31">
            <a:extLst>
              <a:ext uri="{FF2B5EF4-FFF2-40B4-BE49-F238E27FC236}">
                <a16:creationId xmlns:a16="http://schemas.microsoft.com/office/drawing/2014/main" id="{3E49CAD7-8BD2-E187-26BF-6E58C79550FB}"/>
              </a:ext>
            </a:extLst>
          </p:cNvPr>
          <p:cNvCxnSpPr/>
          <p:nvPr/>
        </p:nvCxnSpPr>
        <p:spPr>
          <a:xfrm>
            <a:off x="2006991" y="3077115"/>
            <a:ext cx="1748145" cy="19477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B76080BB-BA2F-657C-44E2-424F1A460FC9}"/>
              </a:ext>
            </a:extLst>
          </p:cNvPr>
          <p:cNvCxnSpPr/>
          <p:nvPr/>
        </p:nvCxnSpPr>
        <p:spPr>
          <a:xfrm rot="16200000" flipH="1">
            <a:off x="1596176" y="3487929"/>
            <a:ext cx="2569775" cy="1748145"/>
          </a:xfrm>
          <a:prstGeom prst="bentConnector3">
            <a:avLst>
              <a:gd name="adj1" fmla="val 9981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36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6C24-F95E-771C-4293-7BCE0ABE283F}"/>
              </a:ext>
            </a:extLst>
          </p:cNvPr>
          <p:cNvSpPr>
            <a:spLocks noGrp="1"/>
          </p:cNvSpPr>
          <p:nvPr>
            <p:ph type="title"/>
          </p:nvPr>
        </p:nvSpPr>
        <p:spPr>
          <a:xfrm>
            <a:off x="532228" y="601010"/>
            <a:ext cx="11127544" cy="914400"/>
          </a:xfrm>
        </p:spPr>
        <p:txBody>
          <a:bodyPr>
            <a:noAutofit/>
          </a:bodyPr>
          <a:lstStyle/>
          <a:p>
            <a:br>
              <a:rPr lang="en-US" sz="4000" dirty="0">
                <a:solidFill>
                  <a:srgbClr val="0070C0"/>
                </a:solidFill>
                <a:latin typeface="Times New Roman" panose="02020603050405020304" pitchFamily="18" charset="0"/>
                <a:cs typeface="Times New Roman" panose="02020603050405020304" pitchFamily="18" charset="0"/>
              </a:rPr>
            </a:br>
            <a:br>
              <a:rPr lang="en-US" sz="4000" dirty="0">
                <a:solidFill>
                  <a:srgbClr val="0070C0"/>
                </a:solidFill>
                <a:latin typeface="Times New Roman" panose="02020603050405020304" pitchFamily="18" charset="0"/>
                <a:cs typeface="Times New Roman" panose="02020603050405020304" pitchFamily="18" charset="0"/>
              </a:rPr>
            </a:br>
            <a:r>
              <a:rPr lang="en-US" sz="4000" dirty="0">
                <a:solidFill>
                  <a:srgbClr val="0070C0"/>
                </a:solidFill>
                <a:latin typeface="Times New Roman" panose="02020603050405020304" pitchFamily="18" charset="0"/>
                <a:cs typeface="Times New Roman" panose="02020603050405020304" pitchFamily="18" charset="0"/>
              </a:rPr>
              <a:t>Scalability&amp; Key Detection Insights.</a:t>
            </a:r>
            <a:br>
              <a:rPr lang="en-US" sz="2000" dirty="0">
                <a:latin typeface="Times New Roman" panose="02020603050405020304" pitchFamily="18" charset="0"/>
                <a:cs typeface="Times New Roman" panose="02020603050405020304" pitchFamily="18" charset="0"/>
              </a:rPr>
            </a:br>
            <a:br>
              <a:rPr lang="en-US" sz="2000" dirty="0">
                <a:solidFill>
                  <a:srgbClr val="0070C0"/>
                </a:solidFill>
                <a:latin typeface="Times New Roman" panose="02020603050405020304" pitchFamily="18" charset="0"/>
                <a:cs typeface="Times New Roman" panose="02020603050405020304" pitchFamily="18" charset="0"/>
              </a:rPr>
            </a:br>
            <a:br>
              <a:rPr lang="en-US" sz="2000" dirty="0">
                <a:solidFill>
                  <a:srgbClr val="0070C0"/>
                </a:solidFill>
                <a:latin typeface="Times New Roman" panose="02020603050405020304" pitchFamily="18" charset="0"/>
                <a:cs typeface="Times New Roman" panose="02020603050405020304" pitchFamily="18" charset="0"/>
              </a:rPr>
            </a:br>
            <a:br>
              <a:rPr lang="en-US" sz="2000" dirty="0">
                <a:solidFill>
                  <a:srgbClr val="0070C0"/>
                </a:solidFill>
                <a:latin typeface="Times New Roman" panose="02020603050405020304" pitchFamily="18" charset="0"/>
                <a:cs typeface="Times New Roman" panose="02020603050405020304" pitchFamily="18" charset="0"/>
              </a:rPr>
            </a:br>
            <a:endParaRPr lang="en-US" sz="20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928468-431F-04BC-C866-8B10AB6774F5}"/>
              </a:ext>
            </a:extLst>
          </p:cNvPr>
          <p:cNvSpPr txBox="1"/>
          <p:nvPr/>
        </p:nvSpPr>
        <p:spPr>
          <a:xfrm>
            <a:off x="532228" y="1674055"/>
            <a:ext cx="10201421" cy="258532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While Italy accounts for ~43% of users, UK and Sweden show </a:t>
            </a:r>
            <a:r>
              <a:rPr lang="en-US" b="1" dirty="0">
                <a:solidFill>
                  <a:schemeClr val="bg1"/>
                </a:solidFill>
                <a:latin typeface="Times New Roman" panose="02020603050405020304" pitchFamily="18" charset="0"/>
                <a:cs typeface="Times New Roman" panose="02020603050405020304" pitchFamily="18" charset="0"/>
              </a:rPr>
              <a:t>similar levels of scraper suspects</a:t>
            </a:r>
            <a:r>
              <a:rPr lang="en-US" dirty="0">
                <a:solidFill>
                  <a:schemeClr val="bg1"/>
                </a:solidFill>
                <a:latin typeface="Times New Roman" panose="02020603050405020304" pitchFamily="18" charset="0"/>
                <a:cs typeface="Times New Roman" panose="02020603050405020304" pitchFamily="18" charset="0"/>
              </a:rPr>
              <a:t> (~25–27%), indicating </a:t>
            </a:r>
            <a:r>
              <a:rPr lang="en-US" b="1" dirty="0">
                <a:solidFill>
                  <a:schemeClr val="bg1"/>
                </a:solidFill>
                <a:latin typeface="Times New Roman" panose="02020603050405020304" pitchFamily="18" charset="0"/>
                <a:cs typeface="Times New Roman" panose="02020603050405020304" pitchFamily="18" charset="0"/>
              </a:rPr>
              <a:t>higher scraper density</a:t>
            </a:r>
            <a:r>
              <a:rPr lang="en-US" dirty="0">
                <a:solidFill>
                  <a:schemeClr val="bg1"/>
                </a:solidFill>
                <a:latin typeface="Times New Roman" panose="02020603050405020304" pitchFamily="18" charset="0"/>
                <a:cs typeface="Times New Roman" panose="02020603050405020304" pitchFamily="18" charset="0"/>
              </a:rPr>
              <a:t> in those regions.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These three countries—</a:t>
            </a:r>
            <a:r>
              <a:rPr lang="en-US" b="1" dirty="0">
                <a:solidFill>
                  <a:schemeClr val="bg1"/>
                </a:solidFill>
                <a:latin typeface="Times New Roman" panose="02020603050405020304" pitchFamily="18" charset="0"/>
                <a:cs typeface="Times New Roman" panose="02020603050405020304" pitchFamily="18" charset="0"/>
              </a:rPr>
              <a:t>Italy, Sweden, and UK</a:t>
            </a:r>
            <a:r>
              <a:rPr lang="en-US" dirty="0">
                <a:solidFill>
                  <a:schemeClr val="bg1"/>
                </a:solidFill>
                <a:latin typeface="Times New Roman" panose="02020603050405020304" pitchFamily="18" charset="0"/>
                <a:cs typeface="Times New Roman" panose="02020603050405020304" pitchFamily="18" charset="0"/>
              </a:rPr>
              <a:t>—are key hotspots for suspected scraper activity.</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Built a </a:t>
            </a:r>
            <a:r>
              <a:rPr lang="en-US" b="1" dirty="0">
                <a:solidFill>
                  <a:schemeClr val="bg1"/>
                </a:solidFill>
                <a:latin typeface="Times New Roman" panose="02020603050405020304" pitchFamily="18" charset="0"/>
                <a:cs typeface="Times New Roman" panose="02020603050405020304" pitchFamily="18" charset="0"/>
              </a:rPr>
              <a:t>scalable detection pipeline</a:t>
            </a:r>
            <a:r>
              <a:rPr lang="en-US" dirty="0">
                <a:solidFill>
                  <a:schemeClr val="bg1"/>
                </a:solidFill>
                <a:latin typeface="Times New Roman" panose="02020603050405020304" pitchFamily="18" charset="0"/>
                <a:cs typeface="Times New Roman" panose="02020603050405020304" pitchFamily="18" charset="0"/>
              </a:rPr>
              <a:t> using multiprocessing to handle larger datasets.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Identified </a:t>
            </a:r>
            <a:r>
              <a:rPr lang="en-US" b="1" dirty="0">
                <a:solidFill>
                  <a:schemeClr val="bg1"/>
                </a:solidFill>
                <a:latin typeface="Times New Roman" panose="02020603050405020304" pitchFamily="18" charset="0"/>
                <a:cs typeface="Times New Roman" panose="02020603050405020304" pitchFamily="18" charset="0"/>
              </a:rPr>
              <a:t>~300 scrapers from 26K users (~1.15%)</a:t>
            </a:r>
            <a:r>
              <a:rPr lang="en-US" dirty="0">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Detection thresholds are </a:t>
            </a:r>
            <a:r>
              <a:rPr lang="en-US" b="1" dirty="0">
                <a:solidFill>
                  <a:schemeClr val="bg1"/>
                </a:solidFill>
                <a:latin typeface="Times New Roman" panose="02020603050405020304" pitchFamily="18" charset="0"/>
                <a:cs typeface="Times New Roman" panose="02020603050405020304" pitchFamily="18" charset="0"/>
              </a:rPr>
              <a:t>dynamically calculated</a:t>
            </a:r>
            <a:r>
              <a:rPr lang="en-US" dirty="0">
                <a:solidFill>
                  <a:schemeClr val="bg1"/>
                </a:solidFill>
                <a:latin typeface="Times New Roman" panose="02020603050405020304" pitchFamily="18" charset="0"/>
                <a:cs typeface="Times New Roman" panose="02020603050405020304" pitchFamily="18" charset="0"/>
              </a:rPr>
              <a:t>, avoiding hardcoded logic.</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Some flagged users might be legit; adding more features can improve precision.</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Having access to </a:t>
            </a:r>
            <a:r>
              <a:rPr lang="en-US" b="1" dirty="0">
                <a:solidFill>
                  <a:schemeClr val="bg1"/>
                </a:solidFill>
                <a:latin typeface="Times New Roman" panose="02020603050405020304" pitchFamily="18" charset="0"/>
                <a:cs typeface="Times New Roman" panose="02020603050405020304" pitchFamily="18" charset="0"/>
              </a:rPr>
              <a:t>searched phone numbers</a:t>
            </a:r>
            <a:r>
              <a:rPr lang="en-US" dirty="0">
                <a:solidFill>
                  <a:schemeClr val="bg1"/>
                </a:solidFill>
                <a:latin typeface="Times New Roman" panose="02020603050405020304" pitchFamily="18" charset="0"/>
                <a:cs typeface="Times New Roman" panose="02020603050405020304" pitchFamily="18" charset="0"/>
              </a:rPr>
              <a:t> could help further distinguish bots.</a:t>
            </a:r>
          </a:p>
          <a:p>
            <a:endParaRPr lang="en-US" dirty="0"/>
          </a:p>
        </p:txBody>
      </p:sp>
    </p:spTree>
    <p:extLst>
      <p:ext uri="{BB962C8B-B14F-4D97-AF65-F5344CB8AC3E}">
        <p14:creationId xmlns:p14="http://schemas.microsoft.com/office/powerpoint/2010/main" val="182270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TotalTime>
  <Words>775</Words>
  <Application>Microsoft Macintosh PowerPoint</Application>
  <PresentationFormat>Widescreen</PresentationFormat>
  <Paragraphs>65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Times New Roman</vt:lpstr>
      <vt:lpstr>Wingdings</vt:lpstr>
      <vt:lpstr>Office Theme</vt:lpstr>
      <vt:lpstr>Detecting Fraudulent Behavior in User Data.   True caller Assignment.    July 2024 Arpita Das</vt:lpstr>
      <vt:lpstr>Problem Statement &amp; Scope.</vt:lpstr>
      <vt:lpstr>Observations from the True Caller Data. This analysis is based on a sample dataset of 26,000 unique users, capturing their sign-up, search, call, and message activity logs.</vt:lpstr>
      <vt:lpstr>Detect potential scraper pattern - Simplified Process Flow.</vt:lpstr>
      <vt:lpstr>  Scalability&amp; Key Detection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Arpita Das</dc:creator>
  <cp:lastModifiedBy>Arpita Das</cp:lastModifiedBy>
  <cp:revision>1</cp:revision>
  <dcterms:created xsi:type="dcterms:W3CDTF">2025-07-28T23:45:17Z</dcterms:created>
  <dcterms:modified xsi:type="dcterms:W3CDTF">2025-07-29T04:56:17Z</dcterms:modified>
</cp:coreProperties>
</file>