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ingh" userId="62bdb5e7499fd7a2" providerId="LiveId" clId="{4A1C9903-DF3E-49ED-BD3E-6A967E8479AA}"/>
    <pc:docChg chg="undo custSel addSld delSld modSld">
      <pc:chgData name="Nikhil Singh" userId="62bdb5e7499fd7a2" providerId="LiveId" clId="{4A1C9903-DF3E-49ED-BD3E-6A967E8479AA}" dt="2022-02-25T05:08:20.857" v="127" actId="2696"/>
      <pc:docMkLst>
        <pc:docMk/>
      </pc:docMkLst>
      <pc:sldChg chg="addSp delSp modSp mod">
        <pc:chgData name="Nikhil Singh" userId="62bdb5e7499fd7a2" providerId="LiveId" clId="{4A1C9903-DF3E-49ED-BD3E-6A967E8479AA}" dt="2022-02-25T05:05:53.250" v="109"/>
        <pc:sldMkLst>
          <pc:docMk/>
          <pc:sldMk cId="2023425166" sldId="256"/>
        </pc:sldMkLst>
        <pc:spChg chg="mod">
          <ac:chgData name="Nikhil Singh" userId="62bdb5e7499fd7a2" providerId="LiveId" clId="{4A1C9903-DF3E-49ED-BD3E-6A967E8479AA}" dt="2022-02-25T05:04:05.818" v="98" actId="207"/>
          <ac:spMkLst>
            <pc:docMk/>
            <pc:sldMk cId="2023425166" sldId="256"/>
            <ac:spMk id="2" creationId="{F95B9ECD-9D08-4C24-A538-30D4045019A2}"/>
          </ac:spMkLst>
        </pc:spChg>
        <pc:spChg chg="mod">
          <ac:chgData name="Nikhil Singh" userId="62bdb5e7499fd7a2" providerId="LiveId" clId="{4A1C9903-DF3E-49ED-BD3E-6A967E8479AA}" dt="2022-02-25T05:04:10.855" v="99" actId="207"/>
          <ac:spMkLst>
            <pc:docMk/>
            <pc:sldMk cId="2023425166" sldId="256"/>
            <ac:spMk id="3" creationId="{0EA9CCE5-2164-450B-8A70-D05E51558A3F}"/>
          </ac:spMkLst>
        </pc:spChg>
        <pc:picChg chg="add del mod">
          <ac:chgData name="Nikhil Singh" userId="62bdb5e7499fd7a2" providerId="LiveId" clId="{4A1C9903-DF3E-49ED-BD3E-6A967E8479AA}" dt="2022-02-25T05:05:53.250" v="109"/>
          <ac:picMkLst>
            <pc:docMk/>
            <pc:sldMk cId="2023425166" sldId="256"/>
            <ac:picMk id="1026" creationId="{69E59D81-058F-4C65-A398-E8ECE664AB43}"/>
          </ac:picMkLst>
        </pc:picChg>
      </pc:sldChg>
      <pc:sldChg chg="addSp delSp modSp mod">
        <pc:chgData name="Nikhil Singh" userId="62bdb5e7499fd7a2" providerId="LiveId" clId="{4A1C9903-DF3E-49ED-BD3E-6A967E8479AA}" dt="2022-02-25T05:08:02.143" v="115"/>
        <pc:sldMkLst>
          <pc:docMk/>
          <pc:sldMk cId="2526525700" sldId="257"/>
        </pc:sldMkLst>
        <pc:spChg chg="mod">
          <ac:chgData name="Nikhil Singh" userId="62bdb5e7499fd7a2" providerId="LiveId" clId="{4A1C9903-DF3E-49ED-BD3E-6A967E8479AA}" dt="2022-02-25T05:03:38.519" v="97" actId="313"/>
          <ac:spMkLst>
            <pc:docMk/>
            <pc:sldMk cId="2526525700" sldId="257"/>
            <ac:spMk id="2" creationId="{C21DAFBC-3A83-4319-B83B-589D910C17C3}"/>
          </ac:spMkLst>
        </pc:spChg>
        <pc:spChg chg="del mod">
          <ac:chgData name="Nikhil Singh" userId="62bdb5e7499fd7a2" providerId="LiveId" clId="{4A1C9903-DF3E-49ED-BD3E-6A967E8479AA}" dt="2022-02-25T05:08:02.143" v="115"/>
          <ac:spMkLst>
            <pc:docMk/>
            <pc:sldMk cId="2526525700" sldId="257"/>
            <ac:spMk id="3" creationId="{FBB6D8E3-7D9B-427E-908B-695ACEDAEC94}"/>
          </ac:spMkLst>
        </pc:spChg>
        <pc:picChg chg="add mod">
          <ac:chgData name="Nikhil Singh" userId="62bdb5e7499fd7a2" providerId="LiveId" clId="{4A1C9903-DF3E-49ED-BD3E-6A967E8479AA}" dt="2022-02-25T05:08:02.143" v="115"/>
          <ac:picMkLst>
            <pc:docMk/>
            <pc:sldMk cId="2526525700" sldId="257"/>
            <ac:picMk id="2050" creationId="{07E2B153-76E1-4D1C-922E-3931E381B468}"/>
          </ac:picMkLst>
        </pc:picChg>
      </pc:sldChg>
      <pc:sldChg chg="delSp modSp mod">
        <pc:chgData name="Nikhil Singh" userId="62bdb5e7499fd7a2" providerId="LiveId" clId="{4A1C9903-DF3E-49ED-BD3E-6A967E8479AA}" dt="2022-02-25T05:02:27.354" v="77" actId="27636"/>
        <pc:sldMkLst>
          <pc:docMk/>
          <pc:sldMk cId="97547371" sldId="258"/>
        </pc:sldMkLst>
        <pc:spChg chg="del">
          <ac:chgData name="Nikhil Singh" userId="62bdb5e7499fd7a2" providerId="LiveId" clId="{4A1C9903-DF3E-49ED-BD3E-6A967E8479AA}" dt="2022-02-25T04:53:11.757" v="58" actId="478"/>
          <ac:spMkLst>
            <pc:docMk/>
            <pc:sldMk cId="97547371" sldId="258"/>
            <ac:spMk id="2" creationId="{CE0E1B19-4AAA-45A1-B99F-0888B3EC357F}"/>
          </ac:spMkLst>
        </pc:spChg>
        <pc:spChg chg="mod">
          <ac:chgData name="Nikhil Singh" userId="62bdb5e7499fd7a2" providerId="LiveId" clId="{4A1C9903-DF3E-49ED-BD3E-6A967E8479AA}" dt="2022-02-25T05:02:27.354" v="77" actId="27636"/>
          <ac:spMkLst>
            <pc:docMk/>
            <pc:sldMk cId="97547371" sldId="258"/>
            <ac:spMk id="3" creationId="{935559C4-F9E0-494C-925F-2B47EB356D77}"/>
          </ac:spMkLst>
        </pc:spChg>
      </pc:sldChg>
      <pc:sldChg chg="modSp new del">
        <pc:chgData name="Nikhil Singh" userId="62bdb5e7499fd7a2" providerId="LiveId" clId="{4A1C9903-DF3E-49ED-BD3E-6A967E8479AA}" dt="2022-02-25T05:08:20.857" v="127" actId="2696"/>
        <pc:sldMkLst>
          <pc:docMk/>
          <pc:sldMk cId="1899469535" sldId="259"/>
        </pc:sldMkLst>
        <pc:spChg chg="mod">
          <ac:chgData name="Nikhil Singh" userId="62bdb5e7499fd7a2" providerId="LiveId" clId="{4A1C9903-DF3E-49ED-BD3E-6A967E8479AA}" dt="2022-02-25T05:02:37.843" v="80"/>
          <ac:spMkLst>
            <pc:docMk/>
            <pc:sldMk cId="1899469535" sldId="259"/>
            <ac:spMk id="2" creationId="{113A4A37-FCAC-4C72-A426-FA4422AFE3A5}"/>
          </ac:spMkLst>
        </pc:spChg>
        <pc:spChg chg="mod">
          <ac:chgData name="Nikhil Singh" userId="62bdb5e7499fd7a2" providerId="LiveId" clId="{4A1C9903-DF3E-49ED-BD3E-6A967E8479AA}" dt="2022-02-25T05:02:37.843" v="80"/>
          <ac:spMkLst>
            <pc:docMk/>
            <pc:sldMk cId="1899469535" sldId="259"/>
            <ac:spMk id="3" creationId="{8D16328A-B7C9-4785-873C-57CCD1875FE5}"/>
          </ac:spMkLst>
        </pc:spChg>
      </pc:sldChg>
      <pc:sldChg chg="modSp new mod">
        <pc:chgData name="Nikhil Singh" userId="62bdb5e7499fd7a2" providerId="LiveId" clId="{4A1C9903-DF3E-49ED-BD3E-6A967E8479AA}" dt="2022-02-25T05:07:51.995" v="114" actId="27636"/>
        <pc:sldMkLst>
          <pc:docMk/>
          <pc:sldMk cId="129930177" sldId="260"/>
        </pc:sldMkLst>
        <pc:spChg chg="mod">
          <ac:chgData name="Nikhil Singh" userId="62bdb5e7499fd7a2" providerId="LiveId" clId="{4A1C9903-DF3E-49ED-BD3E-6A967E8479AA}" dt="2022-02-25T05:07:51.995" v="114" actId="27636"/>
          <ac:spMkLst>
            <pc:docMk/>
            <pc:sldMk cId="129930177" sldId="260"/>
            <ac:spMk id="3" creationId="{7816460D-4DCA-4245-B999-322036AF61BA}"/>
          </ac:spMkLst>
        </pc:spChg>
      </pc:sldChg>
      <pc:sldChg chg="modSp new mod">
        <pc:chgData name="Nikhil Singh" userId="62bdb5e7499fd7a2" providerId="LiveId" clId="{4A1C9903-DF3E-49ED-BD3E-6A967E8479AA}" dt="2022-02-25T05:08:16.062" v="126" actId="20577"/>
        <pc:sldMkLst>
          <pc:docMk/>
          <pc:sldMk cId="1723473332" sldId="261"/>
        </pc:sldMkLst>
        <pc:spChg chg="mod">
          <ac:chgData name="Nikhil Singh" userId="62bdb5e7499fd7a2" providerId="LiveId" clId="{4A1C9903-DF3E-49ED-BD3E-6A967E8479AA}" dt="2022-02-25T05:08:16.062" v="126" actId="20577"/>
          <ac:spMkLst>
            <pc:docMk/>
            <pc:sldMk cId="1723473332" sldId="261"/>
            <ac:spMk id="2" creationId="{04FF9CBE-5E45-4143-A429-CC2002143A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315494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2BCBD-C842-4287-8DB8-94B11395C718}" type="datetimeFigureOut">
              <a:rPr lang="en-IN" smtClean="0"/>
              <a:t>25-02-2022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18954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6907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3011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164199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2686039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268330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1837194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85278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11852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66928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2BCBD-C842-4287-8DB8-94B11395C718}" type="datetimeFigureOut">
              <a:rPr lang="en-IN" smtClean="0"/>
              <a:t>25-02-2022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95145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2BCBD-C842-4287-8DB8-94B11395C718}" type="datetimeFigureOut">
              <a:rPr lang="en-IN" smtClean="0"/>
              <a:t>25-02-2022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269582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348329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261421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2BCBD-C842-4287-8DB8-94B11395C718}" type="datetimeFigureOut">
              <a:rPr lang="en-IN" smtClean="0"/>
              <a:t>25-02-2022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88593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2BCBD-C842-4287-8DB8-94B11395C718}" type="datetimeFigureOut">
              <a:rPr lang="en-IN" smtClean="0"/>
              <a:t>25-02-2022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41074-6415-4154-8DFD-D08E146C4CE8}" type="slidenum">
              <a:rPr lang="en-IN" smtClean="0"/>
              <a:t>‹#›</a:t>
            </a:fld>
            <a:endParaRPr lang="en-IN"/>
          </a:p>
        </p:txBody>
      </p:sp>
    </p:spTree>
    <p:extLst>
      <p:ext uri="{BB962C8B-B14F-4D97-AF65-F5344CB8AC3E}">
        <p14:creationId xmlns:p14="http://schemas.microsoft.com/office/powerpoint/2010/main" val="4085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2BCBD-C842-4287-8DB8-94B11395C718}" type="datetimeFigureOut">
              <a:rPr lang="en-IN" smtClean="0"/>
              <a:t>25-02-2022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241074-6415-4154-8DFD-D08E146C4CE8}" type="slidenum">
              <a:rPr lang="en-IN" smtClean="0"/>
              <a:t>‹#›</a:t>
            </a:fld>
            <a:endParaRPr lang="en-IN"/>
          </a:p>
        </p:txBody>
      </p:sp>
    </p:spTree>
    <p:extLst>
      <p:ext uri="{BB962C8B-B14F-4D97-AF65-F5344CB8AC3E}">
        <p14:creationId xmlns:p14="http://schemas.microsoft.com/office/powerpoint/2010/main" val="392143313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9ECD-9D08-4C24-A538-30D4045019A2}"/>
              </a:ext>
            </a:extLst>
          </p:cNvPr>
          <p:cNvSpPr>
            <a:spLocks noGrp="1"/>
          </p:cNvSpPr>
          <p:nvPr>
            <p:ph type="ctrTitle"/>
          </p:nvPr>
        </p:nvSpPr>
        <p:spPr/>
        <p:txBody>
          <a:bodyPr>
            <a:normAutofit/>
          </a:bodyPr>
          <a:lstStyle/>
          <a:p>
            <a:r>
              <a:rPr lang="en-IN" sz="3600" b="1" i="0" u="none" strike="noStrike" dirty="0">
                <a:solidFill>
                  <a:schemeClr val="accent1"/>
                </a:solidFill>
                <a:effectLst/>
                <a:latin typeface="Arial" panose="020B0604020202020204" pitchFamily="34" charset="0"/>
              </a:rPr>
              <a:t>Indian IT ACT Section - 43 A</a:t>
            </a:r>
            <a:endParaRPr lang="en-IN" sz="9600" dirty="0">
              <a:solidFill>
                <a:schemeClr val="accent1"/>
              </a:solidFill>
            </a:endParaRPr>
          </a:p>
        </p:txBody>
      </p:sp>
      <p:sp>
        <p:nvSpPr>
          <p:cNvPr id="3" name="Subtitle 2">
            <a:extLst>
              <a:ext uri="{FF2B5EF4-FFF2-40B4-BE49-F238E27FC236}">
                <a16:creationId xmlns:a16="http://schemas.microsoft.com/office/drawing/2014/main" id="{0EA9CCE5-2164-450B-8A70-D05E51558A3F}"/>
              </a:ext>
            </a:extLst>
          </p:cNvPr>
          <p:cNvSpPr>
            <a:spLocks noGrp="1"/>
          </p:cNvSpPr>
          <p:nvPr>
            <p:ph type="subTitle" idx="1"/>
          </p:nvPr>
        </p:nvSpPr>
        <p:spPr/>
        <p:txBody>
          <a:bodyPr/>
          <a:lstStyle/>
          <a:p>
            <a:r>
              <a:rPr lang="en-US" sz="1800" b="1" i="0" u="none" strike="noStrike" dirty="0">
                <a:effectLst/>
                <a:latin typeface="Arial" panose="020B0604020202020204" pitchFamily="34" charset="0"/>
              </a:rPr>
              <a:t> Compensation for failure to protect data</a:t>
            </a:r>
            <a:endParaRPr lang="en-US" dirty="0">
              <a:effectLst/>
            </a:endParaRPr>
          </a:p>
          <a:p>
            <a:endParaRPr lang="en-IN" dirty="0"/>
          </a:p>
        </p:txBody>
      </p:sp>
    </p:spTree>
    <p:extLst>
      <p:ext uri="{BB962C8B-B14F-4D97-AF65-F5344CB8AC3E}">
        <p14:creationId xmlns:p14="http://schemas.microsoft.com/office/powerpoint/2010/main" val="202342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AFBC-3A83-4319-B83B-589D910C17C3}"/>
              </a:ext>
            </a:extLst>
          </p:cNvPr>
          <p:cNvSpPr>
            <a:spLocks noGrp="1"/>
          </p:cNvSpPr>
          <p:nvPr>
            <p:ph type="title"/>
          </p:nvPr>
        </p:nvSpPr>
        <p:spPr/>
        <p:txBody>
          <a:bodyPr>
            <a:noAutofit/>
          </a:bodyPr>
          <a:lstStyle/>
          <a:p>
            <a:pPr algn="ctr">
              <a:lnSpc>
                <a:spcPct val="150000"/>
              </a:lnSpc>
            </a:pPr>
            <a:r>
              <a:rPr lang="en-US" sz="1400" b="1" i="1" u="none" strike="noStrike" dirty="0">
                <a:solidFill>
                  <a:schemeClr val="accent1"/>
                </a:solidFill>
                <a:effectLst/>
                <a:latin typeface="Verdana" panose="020B0604030504040204" pitchFamily="34" charset="0"/>
              </a:rPr>
              <a:t>“Where a </a:t>
            </a:r>
            <a:r>
              <a:rPr lang="en-US" sz="1400" b="1" i="1" u="sng" strike="noStrike" dirty="0">
                <a:solidFill>
                  <a:schemeClr val="accent1"/>
                </a:solidFill>
                <a:effectLst/>
                <a:latin typeface="Verdana" panose="020B0604030504040204" pitchFamily="34" charset="0"/>
              </a:rPr>
              <a:t>body corporate</a:t>
            </a:r>
            <a:r>
              <a:rPr lang="en-US" sz="1400" b="1" i="1" u="none" strike="noStrike" dirty="0">
                <a:solidFill>
                  <a:schemeClr val="accent1"/>
                </a:solidFill>
                <a:effectLst/>
                <a:latin typeface="Verdana" panose="020B0604030504040204" pitchFamily="34" charset="0"/>
              </a:rPr>
              <a:t>, possessing, dealing or handling any </a:t>
            </a:r>
            <a:r>
              <a:rPr lang="en-US" sz="1400" b="1" i="1" u="sng" strike="noStrike" dirty="0">
                <a:solidFill>
                  <a:schemeClr val="accent1"/>
                </a:solidFill>
                <a:effectLst/>
                <a:latin typeface="Verdana" panose="020B0604030504040204" pitchFamily="34" charset="0"/>
              </a:rPr>
              <a:t>sensitive personal data or  information</a:t>
            </a:r>
            <a:r>
              <a:rPr lang="en-US" sz="1400" b="1" i="1" u="none" strike="noStrike" dirty="0">
                <a:solidFill>
                  <a:schemeClr val="accent1"/>
                </a:solidFill>
                <a:effectLst/>
                <a:latin typeface="Verdana" panose="020B0604030504040204" pitchFamily="34" charset="0"/>
              </a:rPr>
              <a:t> in a computer resource which it owns, controls or operates, is negligent in implementing  and maintaining </a:t>
            </a:r>
            <a:r>
              <a:rPr lang="en-US" sz="1400" b="1" i="1" u="sng" strike="noStrike" dirty="0">
                <a:solidFill>
                  <a:schemeClr val="accent1"/>
                </a:solidFill>
                <a:effectLst/>
                <a:latin typeface="Verdana" panose="020B0604030504040204" pitchFamily="34" charset="0"/>
              </a:rPr>
              <a:t>reasonable security practices and procedures </a:t>
            </a:r>
            <a:r>
              <a:rPr lang="en-US" sz="1400" b="1" i="1" u="none" strike="noStrike" dirty="0">
                <a:solidFill>
                  <a:schemeClr val="accent1"/>
                </a:solidFill>
                <a:effectLst/>
                <a:latin typeface="Verdana" panose="020B0604030504040204" pitchFamily="34" charset="0"/>
              </a:rPr>
              <a:t>and thereby causes wrongful loss or  wrongful gain to any person, such body corporate shall be liable to pay damages by way of  compensation, not exceeding five crore rupees, to the person so affected</a:t>
            </a:r>
            <a:r>
              <a:rPr lang="en-US" sz="1400" b="1" i="1" dirty="0">
                <a:solidFill>
                  <a:schemeClr val="accent1"/>
                </a:solidFill>
                <a:latin typeface="Verdana" panose="020B0604030504040204" pitchFamily="34" charset="0"/>
              </a:rPr>
              <a:t>”</a:t>
            </a:r>
            <a:endParaRPr lang="en-IN" sz="1400" b="1" i="1" dirty="0">
              <a:solidFill>
                <a:schemeClr val="accent1"/>
              </a:solidFill>
            </a:endParaRPr>
          </a:p>
        </p:txBody>
      </p:sp>
      <p:pic>
        <p:nvPicPr>
          <p:cNvPr id="2050" name="Picture 2" descr="Comparative analysis of the IT Act, IPC and other Laws : Cyber Crime  Awareness Society">
            <a:extLst>
              <a:ext uri="{FF2B5EF4-FFF2-40B4-BE49-F238E27FC236}">
                <a16:creationId xmlns:a16="http://schemas.microsoft.com/office/drawing/2014/main" id="{07E2B153-76E1-4D1C-922E-3931E381B4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670" y="2595563"/>
            <a:ext cx="774602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2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512F-662F-409F-866B-D0D822A01C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16460D-4DCA-4245-B999-322036AF61BA}"/>
              </a:ext>
            </a:extLst>
          </p:cNvPr>
          <p:cNvSpPr>
            <a:spLocks noGrp="1"/>
          </p:cNvSpPr>
          <p:nvPr>
            <p:ph idx="1"/>
          </p:nvPr>
        </p:nvSpPr>
        <p:spPr/>
        <p:txBody>
          <a:bodyPr>
            <a:normAutofit fontScale="85000" lnSpcReduction="10000"/>
          </a:bodyPr>
          <a:lstStyle/>
          <a:p>
            <a:pPr marL="472288" rtl="0">
              <a:spcBef>
                <a:spcPts val="1409"/>
              </a:spcBef>
              <a:spcAft>
                <a:spcPts val="0"/>
              </a:spcAft>
            </a:pPr>
            <a:r>
              <a:rPr lang="en-US" sz="2000" b="0" i="0" u="none" strike="noStrike" dirty="0">
                <a:effectLst/>
                <a:latin typeface="Bahnschrift Light" panose="020B0502040204020203" pitchFamily="34" charset="0"/>
              </a:rPr>
              <a:t>Explanation: For the purposes of this section:</a:t>
            </a:r>
          </a:p>
          <a:p>
            <a:pPr marL="472288" rtl="0">
              <a:spcBef>
                <a:spcPts val="1409"/>
              </a:spcBef>
              <a:spcAft>
                <a:spcPts val="0"/>
              </a:spcAft>
            </a:pPr>
            <a:r>
              <a:rPr lang="en-US" sz="2000" b="0" i="0" u="none" strike="noStrike" dirty="0">
                <a:effectLst/>
                <a:latin typeface="Bahnschrift Light" panose="020B0502040204020203" pitchFamily="34" charset="0"/>
              </a:rPr>
              <a:t>(</a:t>
            </a:r>
            <a:r>
              <a:rPr lang="en-US" sz="2000" b="0" i="0" u="none" strike="noStrike" dirty="0" err="1">
                <a:effectLst/>
                <a:latin typeface="Bahnschrift Light" panose="020B0502040204020203" pitchFamily="34" charset="0"/>
              </a:rPr>
              <a:t>i</a:t>
            </a:r>
            <a:r>
              <a:rPr lang="en-US" sz="2000" b="0" i="0" u="none" strike="noStrike" dirty="0">
                <a:effectLst/>
                <a:latin typeface="Bahnschrift Light" panose="020B0502040204020203" pitchFamily="34" charset="0"/>
              </a:rPr>
              <a:t>) "body corporate" means any company and includes a firm, sole proprietorship or other  association of individuals engaged in commercial or professional activities </a:t>
            </a:r>
            <a:endParaRPr lang="en-US" dirty="0">
              <a:latin typeface="Bahnschrift Light" panose="020B0502040204020203" pitchFamily="34" charset="0"/>
            </a:endParaRPr>
          </a:p>
          <a:p>
            <a:pPr marL="472288" rtl="0">
              <a:spcBef>
                <a:spcPts val="1409"/>
              </a:spcBef>
              <a:spcAft>
                <a:spcPts val="0"/>
              </a:spcAft>
            </a:pPr>
            <a:r>
              <a:rPr lang="en-US" sz="2000" b="0" i="0" u="none" strike="noStrike" dirty="0">
                <a:effectLst/>
                <a:latin typeface="Bahnschrift Light" panose="020B0502040204020203" pitchFamily="34" charset="0"/>
              </a:rPr>
              <a:t>(ii) "reasonable security practices and procedures" means security practices and  procedures designed to protect such information from </a:t>
            </a:r>
            <a:r>
              <a:rPr lang="en-US" sz="2000" b="0" i="0" u="none" strike="noStrike" dirty="0" err="1">
                <a:effectLst/>
                <a:latin typeface="Bahnschrift Light" panose="020B0502040204020203" pitchFamily="34" charset="0"/>
              </a:rPr>
              <a:t>unauthorised</a:t>
            </a:r>
            <a:r>
              <a:rPr lang="en-US" sz="2000" b="0" i="0" u="none" strike="noStrike" dirty="0">
                <a:effectLst/>
                <a:latin typeface="Bahnschrift Light" panose="020B0502040204020203" pitchFamily="34" charset="0"/>
              </a:rPr>
              <a:t> access, damage,  use, modification, disclosure or impairment, as may be specified in an agreement  between the parties or as may be specified in any law for the time being in force and  in the absence of such agreement or any law, such reasonable security practices and  procedures, as may be prescribed by the Central Government in consultation with  such professional bodies or associations as it may deem fit. </a:t>
            </a:r>
          </a:p>
          <a:p>
            <a:pPr marL="472288" rtl="0">
              <a:spcBef>
                <a:spcPts val="1409"/>
              </a:spcBef>
              <a:spcAft>
                <a:spcPts val="0"/>
              </a:spcAft>
            </a:pPr>
            <a:r>
              <a:rPr lang="en-US" sz="2000" b="0" i="0" u="none" strike="noStrike" dirty="0">
                <a:effectLst/>
                <a:latin typeface="Bahnschrift Light" panose="020B0502040204020203" pitchFamily="34" charset="0"/>
              </a:rPr>
              <a:t>(iii) "sensitive personal data or information" means such personal information as may be  prescribed by the Central Government in consultation with such professional bodies or  associations as it may deem fit.</a:t>
            </a:r>
            <a:endParaRPr lang="en-IN" dirty="0">
              <a:latin typeface="Bahnschrift Light" panose="020B0502040204020203" pitchFamily="34" charset="0"/>
            </a:endParaRPr>
          </a:p>
          <a:p>
            <a:endParaRPr lang="en-US" dirty="0">
              <a:effectLst/>
              <a:latin typeface="Bahnschrift Light" panose="020B0502040204020203" pitchFamily="34" charset="0"/>
            </a:endParaRPr>
          </a:p>
          <a:p>
            <a:endParaRPr lang="en-IN" dirty="0"/>
          </a:p>
        </p:txBody>
      </p:sp>
    </p:spTree>
    <p:extLst>
      <p:ext uri="{BB962C8B-B14F-4D97-AF65-F5344CB8AC3E}">
        <p14:creationId xmlns:p14="http://schemas.microsoft.com/office/powerpoint/2010/main" val="12993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559C4-F9E0-494C-925F-2B47EB356D77}"/>
              </a:ext>
            </a:extLst>
          </p:cNvPr>
          <p:cNvSpPr>
            <a:spLocks noGrp="1"/>
          </p:cNvSpPr>
          <p:nvPr>
            <p:ph idx="1"/>
          </p:nvPr>
        </p:nvSpPr>
        <p:spPr>
          <a:xfrm>
            <a:off x="838200" y="409575"/>
            <a:ext cx="10515600" cy="5767388"/>
          </a:xfrm>
        </p:spPr>
        <p:txBody>
          <a:bodyPr>
            <a:normAutofit fontScale="92500" lnSpcReduction="10000"/>
          </a:bodyPr>
          <a:lstStyle/>
          <a:p>
            <a:pPr marL="0" indent="0">
              <a:lnSpc>
                <a:spcPct val="120000"/>
              </a:lnSpc>
              <a:buNone/>
            </a:pPr>
            <a:r>
              <a:rPr lang="en-US" sz="1400" dirty="0"/>
              <a:t>THE SCOPE OF THE RULES</a:t>
            </a:r>
          </a:p>
          <a:p>
            <a:pPr marL="0" indent="0">
              <a:lnSpc>
                <a:spcPct val="120000"/>
              </a:lnSpc>
              <a:buNone/>
            </a:pPr>
            <a:r>
              <a:rPr lang="en-US" sz="1400" dirty="0"/>
              <a:t>Section 43A applies to data or information “in a computer resource”. The Rules do not apply to information in the purely physical domain e.g. when information (whether or not such information is sensitive or personal) is collected in physical form and is not processed in / stored in / transmitted through an electronic/ computer media.  The Rules define “Personal Information and “Sensitive personal data or information” to mean as follows: “Personal Information” means any information that relates to a natural person, which, either directly or indirectly, in combination with other information available or likely to be available with a body corporate, is capable of identifying such person. “Sensitive personal data or information” means such personal information which consists of information relating to;— </a:t>
            </a:r>
          </a:p>
          <a:p>
            <a:pPr marL="0" indent="0">
              <a:lnSpc>
                <a:spcPct val="120000"/>
              </a:lnSpc>
              <a:buNone/>
            </a:pPr>
            <a:r>
              <a:rPr lang="en-US" sz="1400" dirty="0"/>
              <a:t>(</a:t>
            </a:r>
            <a:r>
              <a:rPr lang="en-US" sz="1400" dirty="0" err="1"/>
              <a:t>i</a:t>
            </a:r>
            <a:r>
              <a:rPr lang="en-US" sz="1400" dirty="0"/>
              <a:t>)          password; </a:t>
            </a:r>
          </a:p>
          <a:p>
            <a:pPr marL="0" indent="0">
              <a:lnSpc>
                <a:spcPct val="120000"/>
              </a:lnSpc>
              <a:buNone/>
            </a:pPr>
            <a:r>
              <a:rPr lang="en-US" sz="1400" dirty="0"/>
              <a:t>(ii)        financial information such as Bank account or credit card or debit card or other payment instrument details ; </a:t>
            </a:r>
          </a:p>
          <a:p>
            <a:pPr marL="0" indent="0">
              <a:lnSpc>
                <a:spcPct val="120000"/>
              </a:lnSpc>
              <a:buNone/>
            </a:pPr>
            <a:r>
              <a:rPr lang="en-US" sz="1400" dirty="0"/>
              <a:t>(iii)       physical, physiological and mental health condition; </a:t>
            </a:r>
          </a:p>
          <a:p>
            <a:pPr marL="0" indent="0">
              <a:lnSpc>
                <a:spcPct val="120000"/>
              </a:lnSpc>
              <a:buNone/>
            </a:pPr>
            <a:r>
              <a:rPr lang="en-US" sz="1400" dirty="0"/>
              <a:t>(iv)       sexual orientation; </a:t>
            </a:r>
          </a:p>
          <a:p>
            <a:pPr marL="0" indent="0">
              <a:lnSpc>
                <a:spcPct val="120000"/>
              </a:lnSpc>
              <a:buNone/>
            </a:pPr>
            <a:r>
              <a:rPr lang="en-US" sz="1400" dirty="0"/>
              <a:t>(v)         medical records and history; </a:t>
            </a:r>
          </a:p>
          <a:p>
            <a:pPr marL="0" indent="0">
              <a:lnSpc>
                <a:spcPct val="120000"/>
              </a:lnSpc>
              <a:buNone/>
            </a:pPr>
            <a:r>
              <a:rPr lang="en-US" sz="1400" dirty="0"/>
              <a:t>(vi)       Biometric information; </a:t>
            </a:r>
          </a:p>
          <a:p>
            <a:pPr marL="0" indent="0">
              <a:lnSpc>
                <a:spcPct val="120000"/>
              </a:lnSpc>
              <a:buNone/>
            </a:pPr>
            <a:r>
              <a:rPr lang="en-US" sz="1400" dirty="0"/>
              <a:t>(vii)      any detail relating to the above clauses as provided to body corporate for providing service; and </a:t>
            </a:r>
          </a:p>
          <a:p>
            <a:pPr marL="0" indent="0">
              <a:lnSpc>
                <a:spcPct val="120000"/>
              </a:lnSpc>
              <a:buNone/>
            </a:pPr>
            <a:r>
              <a:rPr lang="en-US" sz="1400" dirty="0"/>
              <a:t>(viii)    any of the information received under above clauses by body corporate for processing, stored or processed under lawful contract or otherwise.</a:t>
            </a:r>
          </a:p>
          <a:p>
            <a:pPr marL="0" indent="0">
              <a:lnSpc>
                <a:spcPct val="120000"/>
              </a:lnSpc>
              <a:buNone/>
            </a:pPr>
            <a:r>
              <a:rPr lang="en-US" sz="1400" dirty="0"/>
              <a:t>Any information that is freely available or accessible in public domain or furnished under the Right to Information Act, 2005 or any other law for the time being in force is not to be regarded as sensitive personal data or information. </a:t>
            </a:r>
          </a:p>
          <a:p>
            <a:pPr marL="0" indent="0">
              <a:lnSpc>
                <a:spcPct val="120000"/>
              </a:lnSpc>
              <a:buNone/>
            </a:pPr>
            <a:endParaRPr lang="en-IN" sz="1400" dirty="0"/>
          </a:p>
        </p:txBody>
      </p:sp>
    </p:spTree>
    <p:extLst>
      <p:ext uri="{BB962C8B-B14F-4D97-AF65-F5344CB8AC3E}">
        <p14:creationId xmlns:p14="http://schemas.microsoft.com/office/powerpoint/2010/main" val="9754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9CBE-5E45-4143-A429-CC2002143A53}"/>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7FB3CF20-DBB1-4C6D-94BC-AC10B562FD3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347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22</TotalTime>
  <Words>561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Light</vt:lpstr>
      <vt:lpstr>Century Gothic</vt:lpstr>
      <vt:lpstr>Verdana</vt:lpstr>
      <vt:lpstr>Wingdings 3</vt:lpstr>
      <vt:lpstr>Ion</vt:lpstr>
      <vt:lpstr>Indian IT ACT Section - 43 A</vt:lpstr>
      <vt:lpstr>“Where a body corporate, possessing, dealing or handling any sensitive personal data or  information in a computer resource which it owns, controls or operates, is negligent in implementing  and maintaining reasonable security practices and procedures and thereby causes wrongful loss or  wrongful gain to any person, such body corporate shall be liable to pay damages by way of  compensation, not exceeding five crore rupees, to the person so affected”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IT ACT Section - 43 A</dc:title>
  <dc:creator>Nikhil Singh</dc:creator>
  <cp:lastModifiedBy>Nikhil Singh</cp:lastModifiedBy>
  <cp:revision>1</cp:revision>
  <dcterms:created xsi:type="dcterms:W3CDTF">2022-02-20T17:55:46Z</dcterms:created>
  <dcterms:modified xsi:type="dcterms:W3CDTF">2022-02-25T05:08:23Z</dcterms:modified>
</cp:coreProperties>
</file>