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26" autoAdjust="0"/>
  </p:normalViewPr>
  <p:slideViewPr>
    <p:cSldViewPr snapToGrid="0" showGuides="1">
      <p:cViewPr varScale="1">
        <p:scale>
          <a:sx n="103" d="100"/>
          <a:sy n="103" d="100"/>
        </p:scale>
        <p:origin x="8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2283-C8DA-4161-8D22-65803EE3141C}" type="datetimeFigureOut">
              <a:rPr lang="en-SG" smtClean="0"/>
              <a:t>23/5/2022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9C75-4AE2-48B1-A01C-02F48E4F99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23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using the Lyve Cloud Migration Tool.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53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 is designed for one-time migration and continuous synchronization from other clouds to Lyve cloud.</a:t>
            </a:r>
          </a:p>
          <a:p>
            <a:endParaRPr lang="en-US" dirty="0"/>
          </a:p>
          <a:p>
            <a:r>
              <a:rPr lang="en-US" dirty="0"/>
              <a:t>The tool supports general S3 clouds, such as AWS S3 and Lyve cloud, as well as google cloud storage, Alibaba OSS and Azure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39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architecture of the solution.</a:t>
            </a:r>
          </a:p>
          <a:p>
            <a:endParaRPr lang="en-US" dirty="0"/>
          </a:p>
          <a:p>
            <a:r>
              <a:rPr lang="en-US" dirty="0"/>
              <a:t>We have four main services, </a:t>
            </a:r>
          </a:p>
          <a:p>
            <a:endParaRPr lang="en-US" dirty="0"/>
          </a:p>
          <a:p>
            <a:r>
              <a:rPr lang="en-US" dirty="0"/>
              <a:t>The Frontend, which is the web user interface, </a:t>
            </a:r>
          </a:p>
          <a:p>
            <a:endParaRPr lang="en-US" dirty="0"/>
          </a:p>
          <a:p>
            <a:r>
              <a:rPr lang="en-US" dirty="0"/>
              <a:t>the backend, which is a REST API web server,</a:t>
            </a:r>
          </a:p>
          <a:p>
            <a:endParaRPr lang="en-US" dirty="0"/>
          </a:p>
          <a:p>
            <a:r>
              <a:rPr lang="en-US" dirty="0"/>
              <a:t>The database which stores all the migration data as well as the credentials</a:t>
            </a:r>
          </a:p>
          <a:p>
            <a:r>
              <a:rPr lang="en-US" dirty="0"/>
              <a:t>And the workers, which are performing the migration and synchronization tasks.</a:t>
            </a:r>
          </a:p>
          <a:p>
            <a:endParaRPr lang="en-US" dirty="0"/>
          </a:p>
          <a:p>
            <a:r>
              <a:rPr lang="en-US" dirty="0"/>
              <a:t>All the services are wrapped inside a docker-compose file and the system can be brought online with a single command.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30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tool is designed for use at ease.</a:t>
            </a:r>
          </a:p>
          <a:p>
            <a:endParaRPr lang="en-US" dirty="0"/>
          </a:p>
          <a:p>
            <a:r>
              <a:rPr lang="en-US" dirty="0"/>
              <a:t>It requires only one step to setup and to start with docker commands</a:t>
            </a:r>
            <a:r>
              <a:rPr lang="en-SG" dirty="0"/>
              <a:t>. It comes with interactive web UI and live monitoring of the current progress.</a:t>
            </a:r>
          </a:p>
          <a:p>
            <a:endParaRPr lang="en-SG" dirty="0"/>
          </a:p>
          <a:p>
            <a:r>
              <a:rPr lang="en-SG" dirty="0"/>
              <a:t>It is also designed to scale by introducing the independent migration/synchronization worker processes.</a:t>
            </a:r>
          </a:p>
          <a:p>
            <a:endParaRPr lang="en-SG" dirty="0"/>
          </a:p>
          <a:p>
            <a:r>
              <a:rPr lang="en-SG" dirty="0"/>
              <a:t>All the credentials are securely stored in private database persisted by a docker volume, and they are encrypted using user-provided passphrases.</a:t>
            </a:r>
          </a:p>
          <a:p>
            <a:endParaRPr lang="en-SG" dirty="0"/>
          </a:p>
          <a:p>
            <a:r>
              <a:rPr lang="en-US" dirty="0"/>
              <a:t>The tool also has a modularized design and clear-written codes and comments. </a:t>
            </a:r>
          </a:p>
          <a:p>
            <a:endParaRPr lang="en-US" dirty="0"/>
          </a:p>
          <a:p>
            <a:r>
              <a:rPr lang="en-US" dirty="0"/>
              <a:t>Many fallback methods are implemented in both backend and workers to handle accidental terminations as well as network errors.  For example, every step of the multi-part upload is updated in the database, so that if the migration worker crashes, another worker can continue the multi-part upload instead of starting from the beginning.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71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possible future improvements for the tool.</a:t>
            </a:r>
          </a:p>
          <a:p>
            <a:endParaRPr lang="en-US" dirty="0"/>
          </a:p>
          <a:p>
            <a:r>
              <a:rPr lang="en-US" dirty="0"/>
              <a:t>We can add support for more cloud providers such as OneDrive and Google Drive. </a:t>
            </a:r>
          </a:p>
          <a:p>
            <a:endParaRPr lang="en-US" dirty="0"/>
          </a:p>
          <a:p>
            <a:r>
              <a:rPr lang="en-US" dirty="0"/>
              <a:t>We can also add instructions on how to deploy the tool on any cloud.</a:t>
            </a:r>
          </a:p>
          <a:p>
            <a:endParaRPr lang="en-US" dirty="0"/>
          </a:p>
          <a:p>
            <a:r>
              <a:rPr lang="en-US" dirty="0"/>
              <a:t>Feature wise, we could add automatic email/website notification upon task errors or completion.</a:t>
            </a:r>
          </a:p>
          <a:p>
            <a:endParaRPr lang="en-US" dirty="0"/>
          </a:p>
          <a:p>
            <a:r>
              <a:rPr lang="en-US" dirty="0"/>
              <a:t>The list goes on…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46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29C75-4AE2-48B1-A01C-02F48E4F998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98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1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 coloring supplies">
            <a:extLst>
              <a:ext uri="{FF2B5EF4-FFF2-40B4-BE49-F238E27FC236}">
                <a16:creationId xmlns:a16="http://schemas.microsoft.com/office/drawing/2014/main" id="{49296E3B-0B33-6DF3-8973-F7FE7BFB7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3831" b="1189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71EDC-05BF-970E-6CFB-A5F83027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8000"/>
              <a:t>Lyve Cloud Migration Tool</a:t>
            </a:r>
            <a:endParaRPr lang="en-SG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57B2-9690-B6FF-7C67-8E613BAB9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732644"/>
          </a:xfrm>
        </p:spPr>
        <p:txBody>
          <a:bodyPr>
            <a:noAutofit/>
          </a:bodyPr>
          <a:lstStyle/>
          <a:p>
            <a:r>
              <a:rPr lang="en-US" sz="1600" dirty="0"/>
              <a:t>TEAM YYQQ1314 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Lyve Cloud Hackathon 2022</a:t>
            </a:r>
            <a:endParaRPr lang="en-SG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786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963-FDA6-BC5C-6121-1F28B32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Features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CB2F-8652-A441-B16E-EB85DAF30DFD}"/>
              </a:ext>
            </a:extLst>
          </p:cNvPr>
          <p:cNvSpPr txBox="1"/>
          <p:nvPr/>
        </p:nvSpPr>
        <p:spPr>
          <a:xfrm>
            <a:off x="584833" y="2118625"/>
            <a:ext cx="5171531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One-time migration 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3E2-0040-CE55-2B67-CF1DF07D9E0D}"/>
              </a:ext>
            </a:extLst>
          </p:cNvPr>
          <p:cNvSpPr/>
          <p:nvPr/>
        </p:nvSpPr>
        <p:spPr bwMode="white">
          <a:xfrm>
            <a:off x="722810" y="1892684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Migration</a:t>
            </a:r>
            <a:endParaRPr lang="en-SG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9AE77-346D-7E9C-7270-22232E402517}"/>
              </a:ext>
            </a:extLst>
          </p:cNvPr>
          <p:cNvSpPr txBox="1"/>
          <p:nvPr/>
        </p:nvSpPr>
        <p:spPr>
          <a:xfrm>
            <a:off x="6365966" y="2136103"/>
            <a:ext cx="5171531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Periodic synchronization </a:t>
            </a:r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04133-6BA6-79A4-9148-C314E21658FF}"/>
              </a:ext>
            </a:extLst>
          </p:cNvPr>
          <p:cNvSpPr/>
          <p:nvPr/>
        </p:nvSpPr>
        <p:spPr bwMode="white">
          <a:xfrm>
            <a:off x="6456725" y="1892684"/>
            <a:ext cx="2495006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Bucket Synchronization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13B63-3AD6-F3AA-7C50-07B66805BBE2}"/>
              </a:ext>
            </a:extLst>
          </p:cNvPr>
          <p:cNvSpPr txBox="1"/>
          <p:nvPr/>
        </p:nvSpPr>
        <p:spPr>
          <a:xfrm>
            <a:off x="584833" y="4381565"/>
            <a:ext cx="5171531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From other clouds to Lyve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78143-CB64-D497-5793-38D208605F7C}"/>
              </a:ext>
            </a:extLst>
          </p:cNvPr>
          <p:cNvSpPr/>
          <p:nvPr/>
        </p:nvSpPr>
        <p:spPr bwMode="white">
          <a:xfrm>
            <a:off x="722810" y="4155624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Flow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2F1F3-5E7E-F6F2-9C06-FC5E6CA3A5D3}"/>
              </a:ext>
            </a:extLst>
          </p:cNvPr>
          <p:cNvSpPr txBox="1"/>
          <p:nvPr/>
        </p:nvSpPr>
        <p:spPr>
          <a:xfrm>
            <a:off x="6365966" y="4399043"/>
            <a:ext cx="5171531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General S3 (AWS, Lyve), Google Cloud Storage, </a:t>
            </a:r>
            <a:br>
              <a:rPr lang="en-SG" dirty="0"/>
            </a:br>
            <a:r>
              <a:rPr lang="en-SG" dirty="0"/>
              <a:t>Alibaba OSS, Azure Container</a:t>
            </a:r>
            <a:br>
              <a:rPr lang="en-SG" dirty="0"/>
            </a:br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620CF-DE76-80A9-8C79-54103B859205}"/>
              </a:ext>
            </a:extLst>
          </p:cNvPr>
          <p:cNvSpPr/>
          <p:nvPr/>
        </p:nvSpPr>
        <p:spPr bwMode="white">
          <a:xfrm>
            <a:off x="6456725" y="4155624"/>
            <a:ext cx="2495006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Supported Clouds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2027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D86220-EB3E-6685-670C-6C10C7D6F69B}"/>
              </a:ext>
            </a:extLst>
          </p:cNvPr>
          <p:cNvSpPr txBox="1"/>
          <p:nvPr/>
        </p:nvSpPr>
        <p:spPr>
          <a:xfrm>
            <a:off x="8411318" y="23363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963-FDA6-BC5C-6121-1F28B32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CB2F-8652-A441-B16E-EB85DAF30DFD}"/>
              </a:ext>
            </a:extLst>
          </p:cNvPr>
          <p:cNvSpPr txBox="1"/>
          <p:nvPr/>
        </p:nvSpPr>
        <p:spPr>
          <a:xfrm>
            <a:off x="867057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Website UI </a:t>
            </a:r>
          </a:p>
          <a:p>
            <a:pPr algn="ctr"/>
            <a:r>
              <a:rPr lang="en-SG" dirty="0"/>
              <a:t>(React + Ant Design)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3E2-0040-CE55-2B67-CF1DF07D9E0D}"/>
              </a:ext>
            </a:extLst>
          </p:cNvPr>
          <p:cNvSpPr/>
          <p:nvPr/>
        </p:nvSpPr>
        <p:spPr bwMode="white">
          <a:xfrm>
            <a:off x="1005033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6B1FC-FD27-EF9F-EEA7-6922A3C334C8}"/>
              </a:ext>
            </a:extLst>
          </p:cNvPr>
          <p:cNvSpPr txBox="1"/>
          <p:nvPr/>
        </p:nvSpPr>
        <p:spPr>
          <a:xfrm>
            <a:off x="4444666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REST API Server</a:t>
            </a:r>
          </a:p>
          <a:p>
            <a:pPr algn="ctr"/>
            <a:r>
              <a:rPr lang="en-SG" dirty="0"/>
              <a:t>(Node.JS + Express)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50ED5-CD46-6BC5-09E1-18549F051EB2}"/>
              </a:ext>
            </a:extLst>
          </p:cNvPr>
          <p:cNvSpPr/>
          <p:nvPr/>
        </p:nvSpPr>
        <p:spPr bwMode="white">
          <a:xfrm>
            <a:off x="4582642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827C5-3F57-ABBD-AFA8-8C1DBA812658}"/>
              </a:ext>
            </a:extLst>
          </p:cNvPr>
          <p:cNvSpPr txBox="1"/>
          <p:nvPr/>
        </p:nvSpPr>
        <p:spPr>
          <a:xfrm>
            <a:off x="4444666" y="4407851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Non-SQL Database</a:t>
            </a:r>
          </a:p>
          <a:p>
            <a:pPr algn="ctr"/>
            <a:r>
              <a:rPr lang="en-SG" dirty="0"/>
              <a:t>(MongoDB)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486FB-AE6A-0812-B32C-6467825A209A}"/>
              </a:ext>
            </a:extLst>
          </p:cNvPr>
          <p:cNvSpPr/>
          <p:nvPr/>
        </p:nvSpPr>
        <p:spPr bwMode="white">
          <a:xfrm>
            <a:off x="4582642" y="4181910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3253E-04C1-2840-A0D4-270C055FD6DE}"/>
              </a:ext>
            </a:extLst>
          </p:cNvPr>
          <p:cNvSpPr txBox="1"/>
          <p:nvPr/>
        </p:nvSpPr>
        <p:spPr>
          <a:xfrm>
            <a:off x="8258918" y="21839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7A6F8-EC84-A941-57D4-F93CD492FA86}"/>
              </a:ext>
            </a:extLst>
          </p:cNvPr>
          <p:cNvSpPr txBox="1"/>
          <p:nvPr/>
        </p:nvSpPr>
        <p:spPr>
          <a:xfrm>
            <a:off x="8106518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Migration /Synchronization</a:t>
            </a:r>
            <a:br>
              <a:rPr lang="en-SG" dirty="0"/>
            </a:br>
            <a:r>
              <a:rPr lang="en-SG" dirty="0"/>
              <a:t>(Node.JS + Cloud SDKs)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9D72DE-0F1E-FC79-8137-D14D6B642F41}"/>
              </a:ext>
            </a:extLst>
          </p:cNvPr>
          <p:cNvSpPr/>
          <p:nvPr/>
        </p:nvSpPr>
        <p:spPr bwMode="white">
          <a:xfrm>
            <a:off x="8244494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Workers</a:t>
            </a:r>
            <a:endParaRPr lang="en-SG" b="1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A1B53A7-C375-BD06-50BC-EB6D56A214EA}"/>
              </a:ext>
            </a:extLst>
          </p:cNvPr>
          <p:cNvSpPr/>
          <p:nvPr/>
        </p:nvSpPr>
        <p:spPr>
          <a:xfrm>
            <a:off x="3916911" y="2745014"/>
            <a:ext cx="451555" cy="316089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264407B9-817F-8BA4-001B-D2757F6429AB}"/>
              </a:ext>
            </a:extLst>
          </p:cNvPr>
          <p:cNvSpPr/>
          <p:nvPr/>
        </p:nvSpPr>
        <p:spPr>
          <a:xfrm>
            <a:off x="7536206" y="2745014"/>
            <a:ext cx="451555" cy="316089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ED43CA1E-212F-8E95-E70E-A7EE9BF76304}"/>
              </a:ext>
            </a:extLst>
          </p:cNvPr>
          <p:cNvSpPr/>
          <p:nvPr/>
        </p:nvSpPr>
        <p:spPr>
          <a:xfrm rot="5400000">
            <a:off x="5698827" y="3913470"/>
            <a:ext cx="451555" cy="316089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CB659-26B7-9148-C538-FAE2419DBD11}"/>
              </a:ext>
            </a:extLst>
          </p:cNvPr>
          <p:cNvSpPr txBox="1"/>
          <p:nvPr/>
        </p:nvSpPr>
        <p:spPr>
          <a:xfrm>
            <a:off x="8106518" y="5789115"/>
            <a:ext cx="326467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SG" dirty="0"/>
              <a:t>Docker Container Process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58D5BF0-551E-CCFF-92DC-1AB037496C76}"/>
              </a:ext>
            </a:extLst>
          </p:cNvPr>
          <p:cNvSpPr/>
          <p:nvPr/>
        </p:nvSpPr>
        <p:spPr>
          <a:xfrm rot="5400000">
            <a:off x="2121218" y="3932621"/>
            <a:ext cx="451555" cy="316089"/>
          </a:xfrm>
          <a:prstGeom prst="left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5E3A7-1798-349D-DFC0-69B39E5D9D4D}"/>
              </a:ext>
            </a:extLst>
          </p:cNvPr>
          <p:cNvSpPr txBox="1"/>
          <p:nvPr/>
        </p:nvSpPr>
        <p:spPr>
          <a:xfrm>
            <a:off x="867057" y="4401535"/>
            <a:ext cx="2959878" cy="1754326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User with Credentials</a:t>
            </a:r>
          </a:p>
          <a:p>
            <a:pPr algn="ctr"/>
            <a:r>
              <a:rPr lang="en-SG" dirty="0"/>
              <a:t>(Lyve &amp; Other Cloud)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1C61AE-7A94-8B4E-3774-4072A07968A5}"/>
              </a:ext>
            </a:extLst>
          </p:cNvPr>
          <p:cNvSpPr/>
          <p:nvPr/>
        </p:nvSpPr>
        <p:spPr bwMode="white">
          <a:xfrm>
            <a:off x="1005033" y="4350308"/>
            <a:ext cx="1619795" cy="23201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user Vector Icons free download in SVG, PNG Format">
            <a:extLst>
              <a:ext uri="{FF2B5EF4-FFF2-40B4-BE49-F238E27FC236}">
                <a16:creationId xmlns:a16="http://schemas.microsoft.com/office/drawing/2014/main" id="{2FA716D6-1571-54EB-F4C0-DDEE4920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88" y="4062924"/>
            <a:ext cx="663400" cy="66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6C418F-7195-620F-EE76-9806D8C340C3}"/>
              </a:ext>
            </a:extLst>
          </p:cNvPr>
          <p:cNvSpPr txBox="1"/>
          <p:nvPr/>
        </p:nvSpPr>
        <p:spPr>
          <a:xfrm>
            <a:off x="7441018" y="4824601"/>
            <a:ext cx="194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Legend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EE24D0-2019-7CA6-A75B-9CCF9151A4AB}"/>
              </a:ext>
            </a:extLst>
          </p:cNvPr>
          <p:cNvSpPr txBox="1"/>
          <p:nvPr/>
        </p:nvSpPr>
        <p:spPr>
          <a:xfrm>
            <a:off x="8106518" y="5232619"/>
            <a:ext cx="3264678" cy="36933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SG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5372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963-FDA6-BC5C-6121-1F28B32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Addressed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CB2F-8652-A441-B16E-EB85DAF30DFD}"/>
              </a:ext>
            </a:extLst>
          </p:cNvPr>
          <p:cNvSpPr txBox="1"/>
          <p:nvPr/>
        </p:nvSpPr>
        <p:spPr>
          <a:xfrm>
            <a:off x="867057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One step only to </a:t>
            </a:r>
            <a:br>
              <a:rPr lang="en-SG" dirty="0"/>
            </a:br>
            <a:r>
              <a:rPr lang="en-SG" dirty="0"/>
              <a:t>setup &amp; run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3E2-0040-CE55-2B67-CF1DF07D9E0D}"/>
              </a:ext>
            </a:extLst>
          </p:cNvPr>
          <p:cNvSpPr/>
          <p:nvPr/>
        </p:nvSpPr>
        <p:spPr bwMode="white">
          <a:xfrm>
            <a:off x="1005033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Easy to Setup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6B1FC-FD27-EF9F-EEA7-6922A3C334C8}"/>
              </a:ext>
            </a:extLst>
          </p:cNvPr>
          <p:cNvSpPr txBox="1"/>
          <p:nvPr/>
        </p:nvSpPr>
        <p:spPr>
          <a:xfrm>
            <a:off x="4444666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Interactive UI &amp;</a:t>
            </a:r>
            <a:br>
              <a:rPr lang="en-SG" dirty="0"/>
            </a:br>
            <a:r>
              <a:rPr lang="en-SG" dirty="0"/>
              <a:t> live monitoring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50ED5-CD46-6BC5-09E1-18549F051EB2}"/>
              </a:ext>
            </a:extLst>
          </p:cNvPr>
          <p:cNvSpPr/>
          <p:nvPr/>
        </p:nvSpPr>
        <p:spPr bwMode="white">
          <a:xfrm>
            <a:off x="4582642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Easy to Use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827C5-3F57-ABBD-AFA8-8C1DBA812658}"/>
              </a:ext>
            </a:extLst>
          </p:cNvPr>
          <p:cNvSpPr txBox="1"/>
          <p:nvPr/>
        </p:nvSpPr>
        <p:spPr>
          <a:xfrm>
            <a:off x="4444666" y="4407851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Modularized &amp; </a:t>
            </a:r>
            <a:br>
              <a:rPr lang="en-SG" dirty="0"/>
            </a:br>
            <a:r>
              <a:rPr lang="en-SG" dirty="0"/>
              <a:t>self explaining code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486FB-AE6A-0812-B32C-6467825A209A}"/>
              </a:ext>
            </a:extLst>
          </p:cNvPr>
          <p:cNvSpPr/>
          <p:nvPr/>
        </p:nvSpPr>
        <p:spPr bwMode="white">
          <a:xfrm>
            <a:off x="4582642" y="4181910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Extensible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7A6F8-EC84-A941-57D4-F93CD492FA86}"/>
              </a:ext>
            </a:extLst>
          </p:cNvPr>
          <p:cNvSpPr txBox="1"/>
          <p:nvPr/>
        </p:nvSpPr>
        <p:spPr>
          <a:xfrm>
            <a:off x="8106518" y="2031540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algn="ctr"/>
            <a:r>
              <a:rPr lang="en-SG" dirty="0"/>
              <a:t>Parallel execution of</a:t>
            </a:r>
            <a:br>
              <a:rPr lang="en-SG" dirty="0"/>
            </a:br>
            <a:r>
              <a:rPr lang="en-SG" dirty="0"/>
              <a:t>unlimited worker instances </a:t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9D72DE-0F1E-FC79-8137-D14D6B642F41}"/>
              </a:ext>
            </a:extLst>
          </p:cNvPr>
          <p:cNvSpPr/>
          <p:nvPr/>
        </p:nvSpPr>
        <p:spPr bwMode="white">
          <a:xfrm>
            <a:off x="8244494" y="1805599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Scale</a:t>
            </a:r>
            <a:endParaRPr lang="en-SG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5E3A7-1798-349D-DFC0-69B39E5D9D4D}"/>
              </a:ext>
            </a:extLst>
          </p:cNvPr>
          <p:cNvSpPr txBox="1"/>
          <p:nvPr/>
        </p:nvSpPr>
        <p:spPr>
          <a:xfrm>
            <a:off x="867057" y="4401535"/>
            <a:ext cx="2959878" cy="1754326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Encrypted credentials in private database</a:t>
            </a:r>
            <a:br>
              <a:rPr lang="en-SG" dirty="0"/>
            </a:br>
            <a:r>
              <a:rPr lang="en-SG" dirty="0"/>
              <a:t> </a:t>
            </a:r>
          </a:p>
          <a:p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1C61AE-7A94-8B4E-3774-4072A07968A5}"/>
              </a:ext>
            </a:extLst>
          </p:cNvPr>
          <p:cNvSpPr/>
          <p:nvPr/>
        </p:nvSpPr>
        <p:spPr bwMode="white">
          <a:xfrm>
            <a:off x="1005033" y="4181910"/>
            <a:ext cx="1619795" cy="40040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Secure</a:t>
            </a:r>
            <a:endParaRPr lang="en-SG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99BA0-DA84-DD5D-D3B2-5C04A4FA4D6E}"/>
              </a:ext>
            </a:extLst>
          </p:cNvPr>
          <p:cNvSpPr txBox="1"/>
          <p:nvPr/>
        </p:nvSpPr>
        <p:spPr>
          <a:xfrm>
            <a:off x="8106518" y="4401535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Fallbacks for sudden terminations &amp; errors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E864-1FC0-9385-34E9-392D32581022}"/>
              </a:ext>
            </a:extLst>
          </p:cNvPr>
          <p:cNvSpPr/>
          <p:nvPr/>
        </p:nvSpPr>
        <p:spPr bwMode="white">
          <a:xfrm>
            <a:off x="8244494" y="4175594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Robust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2137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963-FDA6-BC5C-6121-1F28B32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CB2F-8652-A441-B16E-EB85DAF30DFD}"/>
              </a:ext>
            </a:extLst>
          </p:cNvPr>
          <p:cNvSpPr txBox="1"/>
          <p:nvPr/>
        </p:nvSpPr>
        <p:spPr>
          <a:xfrm>
            <a:off x="867057" y="2551837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More cloud providers such as OneDrive or Google Drive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3E2-0040-CE55-2B67-CF1DF07D9E0D}"/>
              </a:ext>
            </a:extLst>
          </p:cNvPr>
          <p:cNvSpPr/>
          <p:nvPr/>
        </p:nvSpPr>
        <p:spPr bwMode="white">
          <a:xfrm>
            <a:off x="1005033" y="2325896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Support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6B1FC-FD27-EF9F-EEA7-6922A3C334C8}"/>
              </a:ext>
            </a:extLst>
          </p:cNvPr>
          <p:cNvSpPr txBox="1"/>
          <p:nvPr/>
        </p:nvSpPr>
        <p:spPr>
          <a:xfrm>
            <a:off x="4444666" y="2551837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br>
              <a:rPr lang="en-SG" dirty="0"/>
            </a:br>
            <a:r>
              <a:rPr lang="en-SG" dirty="0"/>
              <a:t>Add Instructions on cloud deployment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50ED5-CD46-6BC5-09E1-18549F051EB2}"/>
              </a:ext>
            </a:extLst>
          </p:cNvPr>
          <p:cNvSpPr/>
          <p:nvPr/>
        </p:nvSpPr>
        <p:spPr bwMode="white">
          <a:xfrm>
            <a:off x="4582642" y="2325896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Deploy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7A6F8-EC84-A941-57D4-F93CD492FA86}"/>
              </a:ext>
            </a:extLst>
          </p:cNvPr>
          <p:cNvSpPr txBox="1"/>
          <p:nvPr/>
        </p:nvSpPr>
        <p:spPr>
          <a:xfrm>
            <a:off x="8106518" y="2551837"/>
            <a:ext cx="2959878" cy="17543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algn="ctr"/>
            <a:r>
              <a:rPr lang="en-SG" dirty="0"/>
              <a:t>Automatic email/website notification upon task error or completion </a:t>
            </a:r>
            <a:br>
              <a:rPr lang="en-SG" dirty="0"/>
            </a:b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9D72DE-0F1E-FC79-8137-D14D6B642F41}"/>
              </a:ext>
            </a:extLst>
          </p:cNvPr>
          <p:cNvSpPr/>
          <p:nvPr/>
        </p:nvSpPr>
        <p:spPr bwMode="white">
          <a:xfrm>
            <a:off x="8244494" y="2325896"/>
            <a:ext cx="1619795" cy="45188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Notification</a:t>
            </a:r>
            <a:endParaRPr lang="en-SG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F36DB9-FCA9-DF6F-3FC4-4A0E69339262}"/>
              </a:ext>
            </a:extLst>
          </p:cNvPr>
          <p:cNvGrpSpPr/>
          <p:nvPr/>
        </p:nvGrpSpPr>
        <p:grpSpPr>
          <a:xfrm>
            <a:off x="5438017" y="5085669"/>
            <a:ext cx="762000" cy="163285"/>
            <a:chOff x="5660571" y="5497285"/>
            <a:chExt cx="762000" cy="16328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73359E2-F5CB-C50B-FD90-BE3DF99DE7ED}"/>
                </a:ext>
              </a:extLst>
            </p:cNvPr>
            <p:cNvSpPr/>
            <p:nvPr/>
          </p:nvSpPr>
          <p:spPr>
            <a:xfrm>
              <a:off x="5660571" y="5497285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78C925-0ED2-02D7-14BA-8C924A24DC00}"/>
                </a:ext>
              </a:extLst>
            </p:cNvPr>
            <p:cNvSpPr/>
            <p:nvPr/>
          </p:nvSpPr>
          <p:spPr>
            <a:xfrm>
              <a:off x="5965371" y="5497285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07D343-3D5E-2273-C1C7-4176DACF31ED}"/>
                </a:ext>
              </a:extLst>
            </p:cNvPr>
            <p:cNvSpPr/>
            <p:nvPr/>
          </p:nvSpPr>
          <p:spPr>
            <a:xfrm>
              <a:off x="6270171" y="550817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2876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CD5-71B8-BC24-EF8F-F1AE4B43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4711888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974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597</Words>
  <Application>Microsoft Office PowerPoint</Application>
  <PresentationFormat>Widescreen</PresentationFormat>
  <Paragraphs>114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Lyve Cloud Migration Tool</vt:lpstr>
      <vt:lpstr>Primary Features</vt:lpstr>
      <vt:lpstr>Software Architecture</vt:lpstr>
      <vt:lpstr>Challenges Addressed</vt:lpstr>
      <vt:lpstr>Future Improvements</vt:lpstr>
      <vt:lpstr>Thank You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#TANG YUN#</dc:creator>
  <cp:lastModifiedBy>#TANG YUN#</cp:lastModifiedBy>
  <cp:revision>298</cp:revision>
  <dcterms:created xsi:type="dcterms:W3CDTF">2022-05-22T10:55:17Z</dcterms:created>
  <dcterms:modified xsi:type="dcterms:W3CDTF">2022-05-23T07:31:26Z</dcterms:modified>
</cp:coreProperties>
</file>