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84" r:id="rId4"/>
    <p:sldId id="259" r:id="rId5"/>
    <p:sldId id="258" r:id="rId6"/>
    <p:sldId id="261" r:id="rId7"/>
    <p:sldId id="263" r:id="rId8"/>
    <p:sldId id="264" r:id="rId9"/>
    <p:sldId id="265" r:id="rId10"/>
    <p:sldId id="267" r:id="rId11"/>
    <p:sldId id="268" r:id="rId12"/>
    <p:sldId id="269" r:id="rId13"/>
    <p:sldId id="270" r:id="rId14"/>
    <p:sldId id="271" r:id="rId15"/>
    <p:sldId id="272" r:id="rId16"/>
    <p:sldId id="273" r:id="rId17"/>
    <p:sldId id="274" r:id="rId18"/>
    <p:sldId id="276" r:id="rId19"/>
    <p:sldId id="277" r:id="rId20"/>
    <p:sldId id="278" r:id="rId21"/>
    <p:sldId id="280" r:id="rId22"/>
    <p:sldId id="281" r:id="rId23"/>
    <p:sldId id="282" r:id="rId24"/>
    <p:sldId id="287" r:id="rId25"/>
    <p:sldId id="285" r:id="rId26"/>
    <p:sldId id="286" r:id="rId27"/>
    <p:sldId id="288" r:id="rId28"/>
    <p:sldId id="289" r:id="rId29"/>
    <p:sldId id="290" r:id="rId30"/>
    <p:sldId id="291" r:id="rId31"/>
    <p:sldId id="293" r:id="rId32"/>
    <p:sldId id="294" r:id="rId33"/>
    <p:sldId id="295" r:id="rId34"/>
    <p:sldId id="296" r:id="rId35"/>
    <p:sldId id="297" r:id="rId36"/>
    <p:sldId id="298" r:id="rId37"/>
    <p:sldId id="300" r:id="rId38"/>
    <p:sldId id="301" r:id="rId39"/>
    <p:sldId id="302" r:id="rId40"/>
    <p:sldId id="303" r:id="rId41"/>
    <p:sldId id="304" r:id="rId42"/>
    <p:sldId id="305" r:id="rId43"/>
    <p:sldId id="306" r:id="rId44"/>
    <p:sldId id="307" r:id="rId45"/>
    <p:sldId id="308" r:id="rId46"/>
    <p:sldId id="309" r:id="rId47"/>
  </p:sldIdLst>
  <p:sldSz cx="12192000" cy="6858000"/>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EAD717-0E4E-4040-9F75-7CB1F9103748}" v="83" dt="2024-04-14T03:31:32.5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479" autoAdjust="0"/>
  </p:normalViewPr>
  <p:slideViewPr>
    <p:cSldViewPr snapToGrid="0">
      <p:cViewPr>
        <p:scale>
          <a:sx n="100" d="100"/>
          <a:sy n="100" d="100"/>
        </p:scale>
        <p:origin x="936"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DC8F74-F899-4DE4-9932-4289BF524A9E}" type="datetimeFigureOut">
              <a:rPr lang="es-PA" smtClean="0"/>
              <a:t>04/13/2024</a:t>
            </a:fld>
            <a:endParaRPr lang="es-P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CAD52E-BB95-433E-9D17-57999A68E6B7}" type="slidenum">
              <a:rPr lang="es-PA" smtClean="0"/>
              <a:t>‹#›</a:t>
            </a:fld>
            <a:endParaRPr lang="es-PA" dirty="0"/>
          </a:p>
        </p:txBody>
      </p:sp>
    </p:spTree>
    <p:extLst>
      <p:ext uri="{BB962C8B-B14F-4D97-AF65-F5344CB8AC3E}">
        <p14:creationId xmlns:p14="http://schemas.microsoft.com/office/powerpoint/2010/main" val="2159330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2</a:t>
            </a:fld>
            <a:endParaRPr lang="es-PA"/>
          </a:p>
        </p:txBody>
      </p:sp>
    </p:spTree>
    <p:extLst>
      <p:ext uri="{BB962C8B-B14F-4D97-AF65-F5344CB8AC3E}">
        <p14:creationId xmlns:p14="http://schemas.microsoft.com/office/powerpoint/2010/main" val="1697140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12</a:t>
            </a:fld>
            <a:endParaRPr lang="es-PA"/>
          </a:p>
        </p:txBody>
      </p:sp>
    </p:spTree>
    <p:extLst>
      <p:ext uri="{BB962C8B-B14F-4D97-AF65-F5344CB8AC3E}">
        <p14:creationId xmlns:p14="http://schemas.microsoft.com/office/powerpoint/2010/main" val="1688555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13</a:t>
            </a:fld>
            <a:endParaRPr lang="es-PA"/>
          </a:p>
        </p:txBody>
      </p:sp>
    </p:spTree>
    <p:extLst>
      <p:ext uri="{BB962C8B-B14F-4D97-AF65-F5344CB8AC3E}">
        <p14:creationId xmlns:p14="http://schemas.microsoft.com/office/powerpoint/2010/main" val="3715113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14</a:t>
            </a:fld>
            <a:endParaRPr lang="es-PA"/>
          </a:p>
        </p:txBody>
      </p:sp>
    </p:spTree>
    <p:extLst>
      <p:ext uri="{BB962C8B-B14F-4D97-AF65-F5344CB8AC3E}">
        <p14:creationId xmlns:p14="http://schemas.microsoft.com/office/powerpoint/2010/main" val="1105566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15</a:t>
            </a:fld>
            <a:endParaRPr lang="es-PA"/>
          </a:p>
        </p:txBody>
      </p:sp>
    </p:spTree>
    <p:extLst>
      <p:ext uri="{BB962C8B-B14F-4D97-AF65-F5344CB8AC3E}">
        <p14:creationId xmlns:p14="http://schemas.microsoft.com/office/powerpoint/2010/main" val="2276173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16</a:t>
            </a:fld>
            <a:endParaRPr lang="es-PA"/>
          </a:p>
        </p:txBody>
      </p:sp>
    </p:spTree>
    <p:extLst>
      <p:ext uri="{BB962C8B-B14F-4D97-AF65-F5344CB8AC3E}">
        <p14:creationId xmlns:p14="http://schemas.microsoft.com/office/powerpoint/2010/main" val="3056224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17</a:t>
            </a:fld>
            <a:endParaRPr lang="es-PA"/>
          </a:p>
        </p:txBody>
      </p:sp>
    </p:spTree>
    <p:extLst>
      <p:ext uri="{BB962C8B-B14F-4D97-AF65-F5344CB8AC3E}">
        <p14:creationId xmlns:p14="http://schemas.microsoft.com/office/powerpoint/2010/main" val="839082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18</a:t>
            </a:fld>
            <a:endParaRPr lang="es-PA"/>
          </a:p>
        </p:txBody>
      </p:sp>
    </p:spTree>
    <p:extLst>
      <p:ext uri="{BB962C8B-B14F-4D97-AF65-F5344CB8AC3E}">
        <p14:creationId xmlns:p14="http://schemas.microsoft.com/office/powerpoint/2010/main" val="3196403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19</a:t>
            </a:fld>
            <a:endParaRPr lang="es-PA" dirty="0"/>
          </a:p>
        </p:txBody>
      </p:sp>
    </p:spTree>
    <p:extLst>
      <p:ext uri="{BB962C8B-B14F-4D97-AF65-F5344CB8AC3E}">
        <p14:creationId xmlns:p14="http://schemas.microsoft.com/office/powerpoint/2010/main" val="3805950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20</a:t>
            </a:fld>
            <a:endParaRPr lang="es-PA" dirty="0"/>
          </a:p>
        </p:txBody>
      </p:sp>
    </p:spTree>
    <p:extLst>
      <p:ext uri="{BB962C8B-B14F-4D97-AF65-F5344CB8AC3E}">
        <p14:creationId xmlns:p14="http://schemas.microsoft.com/office/powerpoint/2010/main" val="1508810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21</a:t>
            </a:fld>
            <a:endParaRPr lang="es-PA" dirty="0"/>
          </a:p>
        </p:txBody>
      </p:sp>
    </p:spTree>
    <p:extLst>
      <p:ext uri="{BB962C8B-B14F-4D97-AF65-F5344CB8AC3E}">
        <p14:creationId xmlns:p14="http://schemas.microsoft.com/office/powerpoint/2010/main" val="4219013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3</a:t>
            </a:fld>
            <a:endParaRPr lang="es-PA"/>
          </a:p>
        </p:txBody>
      </p:sp>
    </p:spTree>
    <p:extLst>
      <p:ext uri="{BB962C8B-B14F-4D97-AF65-F5344CB8AC3E}">
        <p14:creationId xmlns:p14="http://schemas.microsoft.com/office/powerpoint/2010/main" val="3132357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22</a:t>
            </a:fld>
            <a:endParaRPr lang="es-PA" dirty="0"/>
          </a:p>
        </p:txBody>
      </p:sp>
    </p:spTree>
    <p:extLst>
      <p:ext uri="{BB962C8B-B14F-4D97-AF65-F5344CB8AC3E}">
        <p14:creationId xmlns:p14="http://schemas.microsoft.com/office/powerpoint/2010/main" val="1804221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23</a:t>
            </a:fld>
            <a:endParaRPr lang="es-PA" dirty="0"/>
          </a:p>
        </p:txBody>
      </p:sp>
    </p:spTree>
    <p:extLst>
      <p:ext uri="{BB962C8B-B14F-4D97-AF65-F5344CB8AC3E}">
        <p14:creationId xmlns:p14="http://schemas.microsoft.com/office/powerpoint/2010/main" val="1124229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PA" sz="1800" dirty="0">
                <a:effectLst/>
                <a:latin typeface="Cambria" panose="02040503050406030204" pitchFamily="18" charset="0"/>
                <a:ea typeface="Calibri" panose="020F0502020204030204" pitchFamily="34" charset="0"/>
                <a:cs typeface="Times New Roman" panose="02020603050405020304" pitchFamily="18" charset="0"/>
              </a:rPr>
              <a:t>Protected tiene varios usos en la programación java pero mayormente es utilizado para encapsular y proteger los datos de los elementos de una clase, pero aun darle permiso a que las clases hijas (subclases) puedan acceder a los elementos de su clase padre (superclase) en la herencia</a:t>
            </a:r>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24</a:t>
            </a:fld>
            <a:endParaRPr lang="es-PA" dirty="0"/>
          </a:p>
        </p:txBody>
      </p:sp>
    </p:spTree>
    <p:extLst>
      <p:ext uri="{BB962C8B-B14F-4D97-AF65-F5344CB8AC3E}">
        <p14:creationId xmlns:p14="http://schemas.microsoft.com/office/powerpoint/2010/main" val="1967145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25</a:t>
            </a:fld>
            <a:endParaRPr lang="es-PA" dirty="0"/>
          </a:p>
        </p:txBody>
      </p:sp>
    </p:spTree>
    <p:extLst>
      <p:ext uri="{BB962C8B-B14F-4D97-AF65-F5344CB8AC3E}">
        <p14:creationId xmlns:p14="http://schemas.microsoft.com/office/powerpoint/2010/main" val="2079176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26</a:t>
            </a:fld>
            <a:endParaRPr lang="es-PA" dirty="0"/>
          </a:p>
        </p:txBody>
      </p:sp>
    </p:spTree>
    <p:extLst>
      <p:ext uri="{BB962C8B-B14F-4D97-AF65-F5344CB8AC3E}">
        <p14:creationId xmlns:p14="http://schemas.microsoft.com/office/powerpoint/2010/main" val="13284949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27</a:t>
            </a:fld>
            <a:endParaRPr lang="es-PA" dirty="0"/>
          </a:p>
        </p:txBody>
      </p:sp>
    </p:spTree>
    <p:extLst>
      <p:ext uri="{BB962C8B-B14F-4D97-AF65-F5344CB8AC3E}">
        <p14:creationId xmlns:p14="http://schemas.microsoft.com/office/powerpoint/2010/main" val="1969308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28</a:t>
            </a:fld>
            <a:endParaRPr lang="es-PA" dirty="0"/>
          </a:p>
        </p:txBody>
      </p:sp>
    </p:spTree>
    <p:extLst>
      <p:ext uri="{BB962C8B-B14F-4D97-AF65-F5344CB8AC3E}">
        <p14:creationId xmlns:p14="http://schemas.microsoft.com/office/powerpoint/2010/main" val="2499939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29</a:t>
            </a:fld>
            <a:endParaRPr lang="es-PA" dirty="0"/>
          </a:p>
        </p:txBody>
      </p:sp>
    </p:spTree>
    <p:extLst>
      <p:ext uri="{BB962C8B-B14F-4D97-AF65-F5344CB8AC3E}">
        <p14:creationId xmlns:p14="http://schemas.microsoft.com/office/powerpoint/2010/main" val="2258189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30</a:t>
            </a:fld>
            <a:endParaRPr lang="es-PA" dirty="0"/>
          </a:p>
        </p:txBody>
      </p:sp>
    </p:spTree>
    <p:extLst>
      <p:ext uri="{BB962C8B-B14F-4D97-AF65-F5344CB8AC3E}">
        <p14:creationId xmlns:p14="http://schemas.microsoft.com/office/powerpoint/2010/main" val="12392348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31</a:t>
            </a:fld>
            <a:endParaRPr lang="es-PA" dirty="0"/>
          </a:p>
        </p:txBody>
      </p:sp>
    </p:spTree>
    <p:extLst>
      <p:ext uri="{BB962C8B-B14F-4D97-AF65-F5344CB8AC3E}">
        <p14:creationId xmlns:p14="http://schemas.microsoft.com/office/powerpoint/2010/main" val="2272816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5</a:t>
            </a:fld>
            <a:endParaRPr lang="es-PA"/>
          </a:p>
        </p:txBody>
      </p:sp>
    </p:spTree>
    <p:extLst>
      <p:ext uri="{BB962C8B-B14F-4D97-AF65-F5344CB8AC3E}">
        <p14:creationId xmlns:p14="http://schemas.microsoft.com/office/powerpoint/2010/main" val="22065872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32</a:t>
            </a:fld>
            <a:endParaRPr lang="es-PA" dirty="0"/>
          </a:p>
        </p:txBody>
      </p:sp>
    </p:spTree>
    <p:extLst>
      <p:ext uri="{BB962C8B-B14F-4D97-AF65-F5344CB8AC3E}">
        <p14:creationId xmlns:p14="http://schemas.microsoft.com/office/powerpoint/2010/main" val="7582216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33</a:t>
            </a:fld>
            <a:endParaRPr lang="es-PA" dirty="0"/>
          </a:p>
        </p:txBody>
      </p:sp>
    </p:spTree>
    <p:extLst>
      <p:ext uri="{BB962C8B-B14F-4D97-AF65-F5344CB8AC3E}">
        <p14:creationId xmlns:p14="http://schemas.microsoft.com/office/powerpoint/2010/main" val="25616997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34</a:t>
            </a:fld>
            <a:endParaRPr lang="es-PA" dirty="0"/>
          </a:p>
        </p:txBody>
      </p:sp>
    </p:spTree>
    <p:extLst>
      <p:ext uri="{BB962C8B-B14F-4D97-AF65-F5344CB8AC3E}">
        <p14:creationId xmlns:p14="http://schemas.microsoft.com/office/powerpoint/2010/main" val="21040287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35</a:t>
            </a:fld>
            <a:endParaRPr lang="es-PA" dirty="0"/>
          </a:p>
        </p:txBody>
      </p:sp>
    </p:spTree>
    <p:extLst>
      <p:ext uri="{BB962C8B-B14F-4D97-AF65-F5344CB8AC3E}">
        <p14:creationId xmlns:p14="http://schemas.microsoft.com/office/powerpoint/2010/main" val="21949947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36</a:t>
            </a:fld>
            <a:endParaRPr lang="es-PA" dirty="0"/>
          </a:p>
        </p:txBody>
      </p:sp>
    </p:spTree>
    <p:extLst>
      <p:ext uri="{BB962C8B-B14F-4D97-AF65-F5344CB8AC3E}">
        <p14:creationId xmlns:p14="http://schemas.microsoft.com/office/powerpoint/2010/main" val="20091758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37</a:t>
            </a:fld>
            <a:endParaRPr lang="es-PA" dirty="0"/>
          </a:p>
        </p:txBody>
      </p:sp>
    </p:spTree>
    <p:extLst>
      <p:ext uri="{BB962C8B-B14F-4D97-AF65-F5344CB8AC3E}">
        <p14:creationId xmlns:p14="http://schemas.microsoft.com/office/powerpoint/2010/main" val="37035748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38</a:t>
            </a:fld>
            <a:endParaRPr lang="es-PA" dirty="0"/>
          </a:p>
        </p:txBody>
      </p:sp>
    </p:spTree>
    <p:extLst>
      <p:ext uri="{BB962C8B-B14F-4D97-AF65-F5344CB8AC3E}">
        <p14:creationId xmlns:p14="http://schemas.microsoft.com/office/powerpoint/2010/main" val="2626621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6</a:t>
            </a:fld>
            <a:endParaRPr lang="es-PA"/>
          </a:p>
        </p:txBody>
      </p:sp>
    </p:spTree>
    <p:extLst>
      <p:ext uri="{BB962C8B-B14F-4D97-AF65-F5344CB8AC3E}">
        <p14:creationId xmlns:p14="http://schemas.microsoft.com/office/powerpoint/2010/main" val="2232256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7</a:t>
            </a:fld>
            <a:endParaRPr lang="es-PA"/>
          </a:p>
        </p:txBody>
      </p:sp>
    </p:spTree>
    <p:extLst>
      <p:ext uri="{BB962C8B-B14F-4D97-AF65-F5344CB8AC3E}">
        <p14:creationId xmlns:p14="http://schemas.microsoft.com/office/powerpoint/2010/main" val="1405254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8</a:t>
            </a:fld>
            <a:endParaRPr lang="es-PA"/>
          </a:p>
        </p:txBody>
      </p:sp>
    </p:spTree>
    <p:extLst>
      <p:ext uri="{BB962C8B-B14F-4D97-AF65-F5344CB8AC3E}">
        <p14:creationId xmlns:p14="http://schemas.microsoft.com/office/powerpoint/2010/main" val="3601804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9</a:t>
            </a:fld>
            <a:endParaRPr lang="es-PA"/>
          </a:p>
        </p:txBody>
      </p:sp>
    </p:spTree>
    <p:extLst>
      <p:ext uri="{BB962C8B-B14F-4D97-AF65-F5344CB8AC3E}">
        <p14:creationId xmlns:p14="http://schemas.microsoft.com/office/powerpoint/2010/main" val="3230865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10</a:t>
            </a:fld>
            <a:endParaRPr lang="es-PA"/>
          </a:p>
        </p:txBody>
      </p:sp>
    </p:spTree>
    <p:extLst>
      <p:ext uri="{BB962C8B-B14F-4D97-AF65-F5344CB8AC3E}">
        <p14:creationId xmlns:p14="http://schemas.microsoft.com/office/powerpoint/2010/main" val="2127321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11</a:t>
            </a:fld>
            <a:endParaRPr lang="es-PA"/>
          </a:p>
        </p:txBody>
      </p:sp>
    </p:spTree>
    <p:extLst>
      <p:ext uri="{BB962C8B-B14F-4D97-AF65-F5344CB8AC3E}">
        <p14:creationId xmlns:p14="http://schemas.microsoft.com/office/powerpoint/2010/main" val="1188505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86C78-B5F8-7C58-0A96-CFBF33DE68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PA"/>
          </a:p>
        </p:txBody>
      </p:sp>
      <p:sp>
        <p:nvSpPr>
          <p:cNvPr id="3" name="Subtitle 2">
            <a:extLst>
              <a:ext uri="{FF2B5EF4-FFF2-40B4-BE49-F238E27FC236}">
                <a16:creationId xmlns:a16="http://schemas.microsoft.com/office/drawing/2014/main" id="{AE599731-5969-EF4C-6967-56EDE792A8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PA"/>
          </a:p>
        </p:txBody>
      </p:sp>
      <p:sp>
        <p:nvSpPr>
          <p:cNvPr id="4" name="Date Placeholder 3">
            <a:extLst>
              <a:ext uri="{FF2B5EF4-FFF2-40B4-BE49-F238E27FC236}">
                <a16:creationId xmlns:a16="http://schemas.microsoft.com/office/drawing/2014/main" id="{96BAC51F-72A1-28AC-C0D4-F1EC15D832DA}"/>
              </a:ext>
            </a:extLst>
          </p:cNvPr>
          <p:cNvSpPr>
            <a:spLocks noGrp="1"/>
          </p:cNvSpPr>
          <p:nvPr>
            <p:ph type="dt" sz="half" idx="10"/>
          </p:nvPr>
        </p:nvSpPr>
        <p:spPr/>
        <p:txBody>
          <a:bodyPr/>
          <a:lstStyle/>
          <a:p>
            <a:fld id="{1A88BB4D-1961-40E1-9ABD-99BD09E9F411}" type="datetimeFigureOut">
              <a:rPr lang="es-PA" smtClean="0"/>
              <a:t>04/13/2024</a:t>
            </a:fld>
            <a:endParaRPr lang="es-PA" dirty="0"/>
          </a:p>
        </p:txBody>
      </p:sp>
      <p:sp>
        <p:nvSpPr>
          <p:cNvPr id="5" name="Footer Placeholder 4">
            <a:extLst>
              <a:ext uri="{FF2B5EF4-FFF2-40B4-BE49-F238E27FC236}">
                <a16:creationId xmlns:a16="http://schemas.microsoft.com/office/drawing/2014/main" id="{50458175-DE1E-7754-0118-721137F389AE}"/>
              </a:ext>
            </a:extLst>
          </p:cNvPr>
          <p:cNvSpPr>
            <a:spLocks noGrp="1"/>
          </p:cNvSpPr>
          <p:nvPr>
            <p:ph type="ftr" sz="quarter" idx="11"/>
          </p:nvPr>
        </p:nvSpPr>
        <p:spPr/>
        <p:txBody>
          <a:bodyPr/>
          <a:lstStyle/>
          <a:p>
            <a:endParaRPr lang="es-PA" dirty="0"/>
          </a:p>
        </p:txBody>
      </p:sp>
      <p:sp>
        <p:nvSpPr>
          <p:cNvPr id="6" name="Slide Number Placeholder 5">
            <a:extLst>
              <a:ext uri="{FF2B5EF4-FFF2-40B4-BE49-F238E27FC236}">
                <a16:creationId xmlns:a16="http://schemas.microsoft.com/office/drawing/2014/main" id="{D2782524-6205-DC6C-0A7C-B4A2EA58BB92}"/>
              </a:ext>
            </a:extLst>
          </p:cNvPr>
          <p:cNvSpPr>
            <a:spLocks noGrp="1"/>
          </p:cNvSpPr>
          <p:nvPr>
            <p:ph type="sldNum" sz="quarter" idx="12"/>
          </p:nvPr>
        </p:nvSpPr>
        <p:spPr/>
        <p:txBody>
          <a:bodyPr/>
          <a:lstStyle/>
          <a:p>
            <a:fld id="{FDFAD016-A348-4460-915E-E8E7509A83FF}" type="slidenum">
              <a:rPr lang="es-PA" smtClean="0"/>
              <a:t>‹#›</a:t>
            </a:fld>
            <a:endParaRPr lang="es-PA" dirty="0"/>
          </a:p>
        </p:txBody>
      </p:sp>
    </p:spTree>
    <p:extLst>
      <p:ext uri="{BB962C8B-B14F-4D97-AF65-F5344CB8AC3E}">
        <p14:creationId xmlns:p14="http://schemas.microsoft.com/office/powerpoint/2010/main" val="276189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35855-FDB1-4258-03F3-37A7EAB12DC2}"/>
              </a:ext>
            </a:extLst>
          </p:cNvPr>
          <p:cNvSpPr>
            <a:spLocks noGrp="1"/>
          </p:cNvSpPr>
          <p:nvPr>
            <p:ph type="title"/>
          </p:nvPr>
        </p:nvSpPr>
        <p:spPr/>
        <p:txBody>
          <a:bodyPr/>
          <a:lstStyle/>
          <a:p>
            <a:r>
              <a:rPr lang="en-US"/>
              <a:t>Click to edit Master title style</a:t>
            </a:r>
            <a:endParaRPr lang="es-PA"/>
          </a:p>
        </p:txBody>
      </p:sp>
      <p:sp>
        <p:nvSpPr>
          <p:cNvPr id="3" name="Vertical Text Placeholder 2">
            <a:extLst>
              <a:ext uri="{FF2B5EF4-FFF2-40B4-BE49-F238E27FC236}">
                <a16:creationId xmlns:a16="http://schemas.microsoft.com/office/drawing/2014/main" id="{C3F2221F-5D8C-86A9-6660-7E0A669D56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A"/>
          </a:p>
        </p:txBody>
      </p:sp>
      <p:sp>
        <p:nvSpPr>
          <p:cNvPr id="4" name="Date Placeholder 3">
            <a:extLst>
              <a:ext uri="{FF2B5EF4-FFF2-40B4-BE49-F238E27FC236}">
                <a16:creationId xmlns:a16="http://schemas.microsoft.com/office/drawing/2014/main" id="{17448548-5090-FFF3-6BE5-E6B8661024C0}"/>
              </a:ext>
            </a:extLst>
          </p:cNvPr>
          <p:cNvSpPr>
            <a:spLocks noGrp="1"/>
          </p:cNvSpPr>
          <p:nvPr>
            <p:ph type="dt" sz="half" idx="10"/>
          </p:nvPr>
        </p:nvSpPr>
        <p:spPr/>
        <p:txBody>
          <a:bodyPr/>
          <a:lstStyle/>
          <a:p>
            <a:fld id="{1A88BB4D-1961-40E1-9ABD-99BD09E9F411}" type="datetimeFigureOut">
              <a:rPr lang="es-PA" smtClean="0"/>
              <a:t>04/13/2024</a:t>
            </a:fld>
            <a:endParaRPr lang="es-PA" dirty="0"/>
          </a:p>
        </p:txBody>
      </p:sp>
      <p:sp>
        <p:nvSpPr>
          <p:cNvPr id="5" name="Footer Placeholder 4">
            <a:extLst>
              <a:ext uri="{FF2B5EF4-FFF2-40B4-BE49-F238E27FC236}">
                <a16:creationId xmlns:a16="http://schemas.microsoft.com/office/drawing/2014/main" id="{D59C5A63-8713-533A-0634-D37DDADC40D2}"/>
              </a:ext>
            </a:extLst>
          </p:cNvPr>
          <p:cNvSpPr>
            <a:spLocks noGrp="1"/>
          </p:cNvSpPr>
          <p:nvPr>
            <p:ph type="ftr" sz="quarter" idx="11"/>
          </p:nvPr>
        </p:nvSpPr>
        <p:spPr/>
        <p:txBody>
          <a:bodyPr/>
          <a:lstStyle/>
          <a:p>
            <a:endParaRPr lang="es-PA" dirty="0"/>
          </a:p>
        </p:txBody>
      </p:sp>
      <p:sp>
        <p:nvSpPr>
          <p:cNvPr id="6" name="Slide Number Placeholder 5">
            <a:extLst>
              <a:ext uri="{FF2B5EF4-FFF2-40B4-BE49-F238E27FC236}">
                <a16:creationId xmlns:a16="http://schemas.microsoft.com/office/drawing/2014/main" id="{95653F2D-F423-B794-80E5-FFAA924EF59D}"/>
              </a:ext>
            </a:extLst>
          </p:cNvPr>
          <p:cNvSpPr>
            <a:spLocks noGrp="1"/>
          </p:cNvSpPr>
          <p:nvPr>
            <p:ph type="sldNum" sz="quarter" idx="12"/>
          </p:nvPr>
        </p:nvSpPr>
        <p:spPr/>
        <p:txBody>
          <a:bodyPr/>
          <a:lstStyle/>
          <a:p>
            <a:fld id="{FDFAD016-A348-4460-915E-E8E7509A83FF}" type="slidenum">
              <a:rPr lang="es-PA" smtClean="0"/>
              <a:t>‹#›</a:t>
            </a:fld>
            <a:endParaRPr lang="es-PA" dirty="0"/>
          </a:p>
        </p:txBody>
      </p:sp>
    </p:spTree>
    <p:extLst>
      <p:ext uri="{BB962C8B-B14F-4D97-AF65-F5344CB8AC3E}">
        <p14:creationId xmlns:p14="http://schemas.microsoft.com/office/powerpoint/2010/main" val="3736282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6C1A4D-D76E-F73C-6E8E-C307B4BB38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PA"/>
          </a:p>
        </p:txBody>
      </p:sp>
      <p:sp>
        <p:nvSpPr>
          <p:cNvPr id="3" name="Vertical Text Placeholder 2">
            <a:extLst>
              <a:ext uri="{FF2B5EF4-FFF2-40B4-BE49-F238E27FC236}">
                <a16:creationId xmlns:a16="http://schemas.microsoft.com/office/drawing/2014/main" id="{5F0E0EC2-7F84-4EF3-B5EF-EEE0D1D5F7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A"/>
          </a:p>
        </p:txBody>
      </p:sp>
      <p:sp>
        <p:nvSpPr>
          <p:cNvPr id="4" name="Date Placeholder 3">
            <a:extLst>
              <a:ext uri="{FF2B5EF4-FFF2-40B4-BE49-F238E27FC236}">
                <a16:creationId xmlns:a16="http://schemas.microsoft.com/office/drawing/2014/main" id="{C5E7C3B0-86EE-AB86-C1C7-DF2747E8AAEE}"/>
              </a:ext>
            </a:extLst>
          </p:cNvPr>
          <p:cNvSpPr>
            <a:spLocks noGrp="1"/>
          </p:cNvSpPr>
          <p:nvPr>
            <p:ph type="dt" sz="half" idx="10"/>
          </p:nvPr>
        </p:nvSpPr>
        <p:spPr/>
        <p:txBody>
          <a:bodyPr/>
          <a:lstStyle/>
          <a:p>
            <a:fld id="{1A88BB4D-1961-40E1-9ABD-99BD09E9F411}" type="datetimeFigureOut">
              <a:rPr lang="es-PA" smtClean="0"/>
              <a:t>04/13/2024</a:t>
            </a:fld>
            <a:endParaRPr lang="es-PA" dirty="0"/>
          </a:p>
        </p:txBody>
      </p:sp>
      <p:sp>
        <p:nvSpPr>
          <p:cNvPr id="5" name="Footer Placeholder 4">
            <a:extLst>
              <a:ext uri="{FF2B5EF4-FFF2-40B4-BE49-F238E27FC236}">
                <a16:creationId xmlns:a16="http://schemas.microsoft.com/office/drawing/2014/main" id="{DDA466D7-A558-92C5-9204-B1547DA8FF7E}"/>
              </a:ext>
            </a:extLst>
          </p:cNvPr>
          <p:cNvSpPr>
            <a:spLocks noGrp="1"/>
          </p:cNvSpPr>
          <p:nvPr>
            <p:ph type="ftr" sz="quarter" idx="11"/>
          </p:nvPr>
        </p:nvSpPr>
        <p:spPr/>
        <p:txBody>
          <a:bodyPr/>
          <a:lstStyle/>
          <a:p>
            <a:endParaRPr lang="es-PA" dirty="0"/>
          </a:p>
        </p:txBody>
      </p:sp>
      <p:sp>
        <p:nvSpPr>
          <p:cNvPr id="6" name="Slide Number Placeholder 5">
            <a:extLst>
              <a:ext uri="{FF2B5EF4-FFF2-40B4-BE49-F238E27FC236}">
                <a16:creationId xmlns:a16="http://schemas.microsoft.com/office/drawing/2014/main" id="{CA086843-C960-49C5-3FBA-BBC35A5CCB16}"/>
              </a:ext>
            </a:extLst>
          </p:cNvPr>
          <p:cNvSpPr>
            <a:spLocks noGrp="1"/>
          </p:cNvSpPr>
          <p:nvPr>
            <p:ph type="sldNum" sz="quarter" idx="12"/>
          </p:nvPr>
        </p:nvSpPr>
        <p:spPr/>
        <p:txBody>
          <a:bodyPr/>
          <a:lstStyle/>
          <a:p>
            <a:fld id="{FDFAD016-A348-4460-915E-E8E7509A83FF}" type="slidenum">
              <a:rPr lang="es-PA" smtClean="0"/>
              <a:t>‹#›</a:t>
            </a:fld>
            <a:endParaRPr lang="es-PA" dirty="0"/>
          </a:p>
        </p:txBody>
      </p:sp>
    </p:spTree>
    <p:extLst>
      <p:ext uri="{BB962C8B-B14F-4D97-AF65-F5344CB8AC3E}">
        <p14:creationId xmlns:p14="http://schemas.microsoft.com/office/powerpoint/2010/main" val="2510380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CCF3D-8B20-C446-CCFA-CC36017033D6}"/>
              </a:ext>
            </a:extLst>
          </p:cNvPr>
          <p:cNvSpPr>
            <a:spLocks noGrp="1"/>
          </p:cNvSpPr>
          <p:nvPr>
            <p:ph type="title"/>
          </p:nvPr>
        </p:nvSpPr>
        <p:spPr/>
        <p:txBody>
          <a:bodyPr/>
          <a:lstStyle/>
          <a:p>
            <a:r>
              <a:rPr lang="en-US"/>
              <a:t>Click to edit Master title style</a:t>
            </a:r>
            <a:endParaRPr lang="es-PA"/>
          </a:p>
        </p:txBody>
      </p:sp>
      <p:sp>
        <p:nvSpPr>
          <p:cNvPr id="3" name="Content Placeholder 2">
            <a:extLst>
              <a:ext uri="{FF2B5EF4-FFF2-40B4-BE49-F238E27FC236}">
                <a16:creationId xmlns:a16="http://schemas.microsoft.com/office/drawing/2014/main" id="{18F9E2FD-723B-2B98-7722-EFD810629A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A"/>
          </a:p>
        </p:txBody>
      </p:sp>
      <p:sp>
        <p:nvSpPr>
          <p:cNvPr id="4" name="Date Placeholder 3">
            <a:extLst>
              <a:ext uri="{FF2B5EF4-FFF2-40B4-BE49-F238E27FC236}">
                <a16:creationId xmlns:a16="http://schemas.microsoft.com/office/drawing/2014/main" id="{036A7683-FC89-421F-648A-D0D3FF02AC94}"/>
              </a:ext>
            </a:extLst>
          </p:cNvPr>
          <p:cNvSpPr>
            <a:spLocks noGrp="1"/>
          </p:cNvSpPr>
          <p:nvPr>
            <p:ph type="dt" sz="half" idx="10"/>
          </p:nvPr>
        </p:nvSpPr>
        <p:spPr/>
        <p:txBody>
          <a:bodyPr/>
          <a:lstStyle/>
          <a:p>
            <a:fld id="{1A88BB4D-1961-40E1-9ABD-99BD09E9F411}" type="datetimeFigureOut">
              <a:rPr lang="es-PA" smtClean="0"/>
              <a:t>04/13/2024</a:t>
            </a:fld>
            <a:endParaRPr lang="es-PA" dirty="0"/>
          </a:p>
        </p:txBody>
      </p:sp>
      <p:sp>
        <p:nvSpPr>
          <p:cNvPr id="5" name="Footer Placeholder 4">
            <a:extLst>
              <a:ext uri="{FF2B5EF4-FFF2-40B4-BE49-F238E27FC236}">
                <a16:creationId xmlns:a16="http://schemas.microsoft.com/office/drawing/2014/main" id="{EF1129F3-EF63-1491-84C9-F4943F0313E0}"/>
              </a:ext>
            </a:extLst>
          </p:cNvPr>
          <p:cNvSpPr>
            <a:spLocks noGrp="1"/>
          </p:cNvSpPr>
          <p:nvPr>
            <p:ph type="ftr" sz="quarter" idx="11"/>
          </p:nvPr>
        </p:nvSpPr>
        <p:spPr/>
        <p:txBody>
          <a:bodyPr/>
          <a:lstStyle/>
          <a:p>
            <a:endParaRPr lang="es-PA" dirty="0"/>
          </a:p>
        </p:txBody>
      </p:sp>
      <p:sp>
        <p:nvSpPr>
          <p:cNvPr id="6" name="Slide Number Placeholder 5">
            <a:extLst>
              <a:ext uri="{FF2B5EF4-FFF2-40B4-BE49-F238E27FC236}">
                <a16:creationId xmlns:a16="http://schemas.microsoft.com/office/drawing/2014/main" id="{A47A2E2F-B3CA-0C43-6468-D8B90A517036}"/>
              </a:ext>
            </a:extLst>
          </p:cNvPr>
          <p:cNvSpPr>
            <a:spLocks noGrp="1"/>
          </p:cNvSpPr>
          <p:nvPr>
            <p:ph type="sldNum" sz="quarter" idx="12"/>
          </p:nvPr>
        </p:nvSpPr>
        <p:spPr/>
        <p:txBody>
          <a:bodyPr/>
          <a:lstStyle/>
          <a:p>
            <a:fld id="{FDFAD016-A348-4460-915E-E8E7509A83FF}" type="slidenum">
              <a:rPr lang="es-PA" smtClean="0"/>
              <a:t>‹#›</a:t>
            </a:fld>
            <a:endParaRPr lang="es-PA" dirty="0"/>
          </a:p>
        </p:txBody>
      </p:sp>
    </p:spTree>
    <p:extLst>
      <p:ext uri="{BB962C8B-B14F-4D97-AF65-F5344CB8AC3E}">
        <p14:creationId xmlns:p14="http://schemas.microsoft.com/office/powerpoint/2010/main" val="44763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6015-EEEA-89C7-AE6C-DDBEC9378C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PA"/>
          </a:p>
        </p:txBody>
      </p:sp>
      <p:sp>
        <p:nvSpPr>
          <p:cNvPr id="3" name="Text Placeholder 2">
            <a:extLst>
              <a:ext uri="{FF2B5EF4-FFF2-40B4-BE49-F238E27FC236}">
                <a16:creationId xmlns:a16="http://schemas.microsoft.com/office/drawing/2014/main" id="{6CEF7C08-0745-67BB-4C5C-00D165A217F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269728-FC5D-0EEB-F167-EDD91C6E6F0E}"/>
              </a:ext>
            </a:extLst>
          </p:cNvPr>
          <p:cNvSpPr>
            <a:spLocks noGrp="1"/>
          </p:cNvSpPr>
          <p:nvPr>
            <p:ph type="dt" sz="half" idx="10"/>
          </p:nvPr>
        </p:nvSpPr>
        <p:spPr/>
        <p:txBody>
          <a:bodyPr/>
          <a:lstStyle/>
          <a:p>
            <a:fld id="{1A88BB4D-1961-40E1-9ABD-99BD09E9F411}" type="datetimeFigureOut">
              <a:rPr lang="es-PA" smtClean="0"/>
              <a:t>04/13/2024</a:t>
            </a:fld>
            <a:endParaRPr lang="es-PA" dirty="0"/>
          </a:p>
        </p:txBody>
      </p:sp>
      <p:sp>
        <p:nvSpPr>
          <p:cNvPr id="5" name="Footer Placeholder 4">
            <a:extLst>
              <a:ext uri="{FF2B5EF4-FFF2-40B4-BE49-F238E27FC236}">
                <a16:creationId xmlns:a16="http://schemas.microsoft.com/office/drawing/2014/main" id="{05953EFA-1015-7A8C-8FD0-4673ACAD6BF7}"/>
              </a:ext>
            </a:extLst>
          </p:cNvPr>
          <p:cNvSpPr>
            <a:spLocks noGrp="1"/>
          </p:cNvSpPr>
          <p:nvPr>
            <p:ph type="ftr" sz="quarter" idx="11"/>
          </p:nvPr>
        </p:nvSpPr>
        <p:spPr/>
        <p:txBody>
          <a:bodyPr/>
          <a:lstStyle/>
          <a:p>
            <a:endParaRPr lang="es-PA" dirty="0"/>
          </a:p>
        </p:txBody>
      </p:sp>
      <p:sp>
        <p:nvSpPr>
          <p:cNvPr id="6" name="Slide Number Placeholder 5">
            <a:extLst>
              <a:ext uri="{FF2B5EF4-FFF2-40B4-BE49-F238E27FC236}">
                <a16:creationId xmlns:a16="http://schemas.microsoft.com/office/drawing/2014/main" id="{E8DF31C6-B06E-7EA5-BF90-7E727D2D12E4}"/>
              </a:ext>
            </a:extLst>
          </p:cNvPr>
          <p:cNvSpPr>
            <a:spLocks noGrp="1"/>
          </p:cNvSpPr>
          <p:nvPr>
            <p:ph type="sldNum" sz="quarter" idx="12"/>
          </p:nvPr>
        </p:nvSpPr>
        <p:spPr/>
        <p:txBody>
          <a:bodyPr/>
          <a:lstStyle/>
          <a:p>
            <a:fld id="{FDFAD016-A348-4460-915E-E8E7509A83FF}" type="slidenum">
              <a:rPr lang="es-PA" smtClean="0"/>
              <a:t>‹#›</a:t>
            </a:fld>
            <a:endParaRPr lang="es-PA" dirty="0"/>
          </a:p>
        </p:txBody>
      </p:sp>
    </p:spTree>
    <p:extLst>
      <p:ext uri="{BB962C8B-B14F-4D97-AF65-F5344CB8AC3E}">
        <p14:creationId xmlns:p14="http://schemas.microsoft.com/office/powerpoint/2010/main" val="2960999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44986-9625-B80F-EFCF-1CE0797C682C}"/>
              </a:ext>
            </a:extLst>
          </p:cNvPr>
          <p:cNvSpPr>
            <a:spLocks noGrp="1"/>
          </p:cNvSpPr>
          <p:nvPr>
            <p:ph type="title"/>
          </p:nvPr>
        </p:nvSpPr>
        <p:spPr/>
        <p:txBody>
          <a:bodyPr/>
          <a:lstStyle/>
          <a:p>
            <a:r>
              <a:rPr lang="en-US"/>
              <a:t>Click to edit Master title style</a:t>
            </a:r>
            <a:endParaRPr lang="es-PA"/>
          </a:p>
        </p:txBody>
      </p:sp>
      <p:sp>
        <p:nvSpPr>
          <p:cNvPr id="3" name="Content Placeholder 2">
            <a:extLst>
              <a:ext uri="{FF2B5EF4-FFF2-40B4-BE49-F238E27FC236}">
                <a16:creationId xmlns:a16="http://schemas.microsoft.com/office/drawing/2014/main" id="{0AE02642-DA74-0384-436E-8D05191F16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A"/>
          </a:p>
        </p:txBody>
      </p:sp>
      <p:sp>
        <p:nvSpPr>
          <p:cNvPr id="4" name="Content Placeholder 3">
            <a:extLst>
              <a:ext uri="{FF2B5EF4-FFF2-40B4-BE49-F238E27FC236}">
                <a16:creationId xmlns:a16="http://schemas.microsoft.com/office/drawing/2014/main" id="{26F11764-255D-9582-1838-950C5375CB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A"/>
          </a:p>
        </p:txBody>
      </p:sp>
      <p:sp>
        <p:nvSpPr>
          <p:cNvPr id="5" name="Date Placeholder 4">
            <a:extLst>
              <a:ext uri="{FF2B5EF4-FFF2-40B4-BE49-F238E27FC236}">
                <a16:creationId xmlns:a16="http://schemas.microsoft.com/office/drawing/2014/main" id="{A55AC3A6-E3EF-1176-1574-C539FE18C7F6}"/>
              </a:ext>
            </a:extLst>
          </p:cNvPr>
          <p:cNvSpPr>
            <a:spLocks noGrp="1"/>
          </p:cNvSpPr>
          <p:nvPr>
            <p:ph type="dt" sz="half" idx="10"/>
          </p:nvPr>
        </p:nvSpPr>
        <p:spPr/>
        <p:txBody>
          <a:bodyPr/>
          <a:lstStyle/>
          <a:p>
            <a:fld id="{1A88BB4D-1961-40E1-9ABD-99BD09E9F411}" type="datetimeFigureOut">
              <a:rPr lang="es-PA" smtClean="0"/>
              <a:t>04/13/2024</a:t>
            </a:fld>
            <a:endParaRPr lang="es-PA" dirty="0"/>
          </a:p>
        </p:txBody>
      </p:sp>
      <p:sp>
        <p:nvSpPr>
          <p:cNvPr id="6" name="Footer Placeholder 5">
            <a:extLst>
              <a:ext uri="{FF2B5EF4-FFF2-40B4-BE49-F238E27FC236}">
                <a16:creationId xmlns:a16="http://schemas.microsoft.com/office/drawing/2014/main" id="{70EB7036-BA77-8B0D-22A4-30E021743221}"/>
              </a:ext>
            </a:extLst>
          </p:cNvPr>
          <p:cNvSpPr>
            <a:spLocks noGrp="1"/>
          </p:cNvSpPr>
          <p:nvPr>
            <p:ph type="ftr" sz="quarter" idx="11"/>
          </p:nvPr>
        </p:nvSpPr>
        <p:spPr/>
        <p:txBody>
          <a:bodyPr/>
          <a:lstStyle/>
          <a:p>
            <a:endParaRPr lang="es-PA" dirty="0"/>
          </a:p>
        </p:txBody>
      </p:sp>
      <p:sp>
        <p:nvSpPr>
          <p:cNvPr id="7" name="Slide Number Placeholder 6">
            <a:extLst>
              <a:ext uri="{FF2B5EF4-FFF2-40B4-BE49-F238E27FC236}">
                <a16:creationId xmlns:a16="http://schemas.microsoft.com/office/drawing/2014/main" id="{01B2B42D-3B11-B5F7-4B51-6A3336F1C1E5}"/>
              </a:ext>
            </a:extLst>
          </p:cNvPr>
          <p:cNvSpPr>
            <a:spLocks noGrp="1"/>
          </p:cNvSpPr>
          <p:nvPr>
            <p:ph type="sldNum" sz="quarter" idx="12"/>
          </p:nvPr>
        </p:nvSpPr>
        <p:spPr/>
        <p:txBody>
          <a:bodyPr/>
          <a:lstStyle/>
          <a:p>
            <a:fld id="{FDFAD016-A348-4460-915E-E8E7509A83FF}" type="slidenum">
              <a:rPr lang="es-PA" smtClean="0"/>
              <a:t>‹#›</a:t>
            </a:fld>
            <a:endParaRPr lang="es-PA" dirty="0"/>
          </a:p>
        </p:txBody>
      </p:sp>
    </p:spTree>
    <p:extLst>
      <p:ext uri="{BB962C8B-B14F-4D97-AF65-F5344CB8AC3E}">
        <p14:creationId xmlns:p14="http://schemas.microsoft.com/office/powerpoint/2010/main" val="3592887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992F0-0207-AF7F-FE78-4BBBA9A73B95}"/>
              </a:ext>
            </a:extLst>
          </p:cNvPr>
          <p:cNvSpPr>
            <a:spLocks noGrp="1"/>
          </p:cNvSpPr>
          <p:nvPr>
            <p:ph type="title"/>
          </p:nvPr>
        </p:nvSpPr>
        <p:spPr>
          <a:xfrm>
            <a:off x="839788" y="365125"/>
            <a:ext cx="10515600" cy="1325563"/>
          </a:xfrm>
        </p:spPr>
        <p:txBody>
          <a:bodyPr/>
          <a:lstStyle/>
          <a:p>
            <a:r>
              <a:rPr lang="en-US"/>
              <a:t>Click to edit Master title style</a:t>
            </a:r>
            <a:endParaRPr lang="es-PA"/>
          </a:p>
        </p:txBody>
      </p:sp>
      <p:sp>
        <p:nvSpPr>
          <p:cNvPr id="3" name="Text Placeholder 2">
            <a:extLst>
              <a:ext uri="{FF2B5EF4-FFF2-40B4-BE49-F238E27FC236}">
                <a16:creationId xmlns:a16="http://schemas.microsoft.com/office/drawing/2014/main" id="{145C6ACB-26FC-B43E-C2B8-A47A53A57F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99E5AA-4CAB-E43C-9C1D-537C60F954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A"/>
          </a:p>
        </p:txBody>
      </p:sp>
      <p:sp>
        <p:nvSpPr>
          <p:cNvPr id="5" name="Text Placeholder 4">
            <a:extLst>
              <a:ext uri="{FF2B5EF4-FFF2-40B4-BE49-F238E27FC236}">
                <a16:creationId xmlns:a16="http://schemas.microsoft.com/office/drawing/2014/main" id="{22769002-53F8-F77A-2750-85D64EB34E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4ECEB9-9EBF-F2BD-9E9F-83C0DAA0DA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A"/>
          </a:p>
        </p:txBody>
      </p:sp>
      <p:sp>
        <p:nvSpPr>
          <p:cNvPr id="7" name="Date Placeholder 6">
            <a:extLst>
              <a:ext uri="{FF2B5EF4-FFF2-40B4-BE49-F238E27FC236}">
                <a16:creationId xmlns:a16="http://schemas.microsoft.com/office/drawing/2014/main" id="{2807787E-D7FE-A58D-0053-ADDC4DEA5B8B}"/>
              </a:ext>
            </a:extLst>
          </p:cNvPr>
          <p:cNvSpPr>
            <a:spLocks noGrp="1"/>
          </p:cNvSpPr>
          <p:nvPr>
            <p:ph type="dt" sz="half" idx="10"/>
          </p:nvPr>
        </p:nvSpPr>
        <p:spPr/>
        <p:txBody>
          <a:bodyPr/>
          <a:lstStyle/>
          <a:p>
            <a:fld id="{1A88BB4D-1961-40E1-9ABD-99BD09E9F411}" type="datetimeFigureOut">
              <a:rPr lang="es-PA" smtClean="0"/>
              <a:t>04/13/2024</a:t>
            </a:fld>
            <a:endParaRPr lang="es-PA" dirty="0"/>
          </a:p>
        </p:txBody>
      </p:sp>
      <p:sp>
        <p:nvSpPr>
          <p:cNvPr id="8" name="Footer Placeholder 7">
            <a:extLst>
              <a:ext uri="{FF2B5EF4-FFF2-40B4-BE49-F238E27FC236}">
                <a16:creationId xmlns:a16="http://schemas.microsoft.com/office/drawing/2014/main" id="{8677774B-E31A-7BF5-E2FA-D2E39932B353}"/>
              </a:ext>
            </a:extLst>
          </p:cNvPr>
          <p:cNvSpPr>
            <a:spLocks noGrp="1"/>
          </p:cNvSpPr>
          <p:nvPr>
            <p:ph type="ftr" sz="quarter" idx="11"/>
          </p:nvPr>
        </p:nvSpPr>
        <p:spPr/>
        <p:txBody>
          <a:bodyPr/>
          <a:lstStyle/>
          <a:p>
            <a:endParaRPr lang="es-PA" dirty="0"/>
          </a:p>
        </p:txBody>
      </p:sp>
      <p:sp>
        <p:nvSpPr>
          <p:cNvPr id="9" name="Slide Number Placeholder 8">
            <a:extLst>
              <a:ext uri="{FF2B5EF4-FFF2-40B4-BE49-F238E27FC236}">
                <a16:creationId xmlns:a16="http://schemas.microsoft.com/office/drawing/2014/main" id="{413F2108-CEE4-A918-D0F2-55DCC3EDD843}"/>
              </a:ext>
            </a:extLst>
          </p:cNvPr>
          <p:cNvSpPr>
            <a:spLocks noGrp="1"/>
          </p:cNvSpPr>
          <p:nvPr>
            <p:ph type="sldNum" sz="quarter" idx="12"/>
          </p:nvPr>
        </p:nvSpPr>
        <p:spPr/>
        <p:txBody>
          <a:bodyPr/>
          <a:lstStyle/>
          <a:p>
            <a:fld id="{FDFAD016-A348-4460-915E-E8E7509A83FF}" type="slidenum">
              <a:rPr lang="es-PA" smtClean="0"/>
              <a:t>‹#›</a:t>
            </a:fld>
            <a:endParaRPr lang="es-PA" dirty="0"/>
          </a:p>
        </p:txBody>
      </p:sp>
    </p:spTree>
    <p:extLst>
      <p:ext uri="{BB962C8B-B14F-4D97-AF65-F5344CB8AC3E}">
        <p14:creationId xmlns:p14="http://schemas.microsoft.com/office/powerpoint/2010/main" val="2281640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A9E80-7681-0712-7B0E-23067C338EBC}"/>
              </a:ext>
            </a:extLst>
          </p:cNvPr>
          <p:cNvSpPr>
            <a:spLocks noGrp="1"/>
          </p:cNvSpPr>
          <p:nvPr>
            <p:ph type="title"/>
          </p:nvPr>
        </p:nvSpPr>
        <p:spPr/>
        <p:txBody>
          <a:bodyPr/>
          <a:lstStyle/>
          <a:p>
            <a:r>
              <a:rPr lang="en-US"/>
              <a:t>Click to edit Master title style</a:t>
            </a:r>
            <a:endParaRPr lang="es-PA"/>
          </a:p>
        </p:txBody>
      </p:sp>
      <p:sp>
        <p:nvSpPr>
          <p:cNvPr id="3" name="Date Placeholder 2">
            <a:extLst>
              <a:ext uri="{FF2B5EF4-FFF2-40B4-BE49-F238E27FC236}">
                <a16:creationId xmlns:a16="http://schemas.microsoft.com/office/drawing/2014/main" id="{9419FC5D-8EB3-4970-5C54-33BFBC116676}"/>
              </a:ext>
            </a:extLst>
          </p:cNvPr>
          <p:cNvSpPr>
            <a:spLocks noGrp="1"/>
          </p:cNvSpPr>
          <p:nvPr>
            <p:ph type="dt" sz="half" idx="10"/>
          </p:nvPr>
        </p:nvSpPr>
        <p:spPr/>
        <p:txBody>
          <a:bodyPr/>
          <a:lstStyle/>
          <a:p>
            <a:fld id="{1A88BB4D-1961-40E1-9ABD-99BD09E9F411}" type="datetimeFigureOut">
              <a:rPr lang="es-PA" smtClean="0"/>
              <a:t>04/13/2024</a:t>
            </a:fld>
            <a:endParaRPr lang="es-PA" dirty="0"/>
          </a:p>
        </p:txBody>
      </p:sp>
      <p:sp>
        <p:nvSpPr>
          <p:cNvPr id="4" name="Footer Placeholder 3">
            <a:extLst>
              <a:ext uri="{FF2B5EF4-FFF2-40B4-BE49-F238E27FC236}">
                <a16:creationId xmlns:a16="http://schemas.microsoft.com/office/drawing/2014/main" id="{2211C8E3-AF7A-9450-06E8-07883D738730}"/>
              </a:ext>
            </a:extLst>
          </p:cNvPr>
          <p:cNvSpPr>
            <a:spLocks noGrp="1"/>
          </p:cNvSpPr>
          <p:nvPr>
            <p:ph type="ftr" sz="quarter" idx="11"/>
          </p:nvPr>
        </p:nvSpPr>
        <p:spPr/>
        <p:txBody>
          <a:bodyPr/>
          <a:lstStyle/>
          <a:p>
            <a:endParaRPr lang="es-PA" dirty="0"/>
          </a:p>
        </p:txBody>
      </p:sp>
      <p:sp>
        <p:nvSpPr>
          <p:cNvPr id="5" name="Slide Number Placeholder 4">
            <a:extLst>
              <a:ext uri="{FF2B5EF4-FFF2-40B4-BE49-F238E27FC236}">
                <a16:creationId xmlns:a16="http://schemas.microsoft.com/office/drawing/2014/main" id="{65E128DE-D679-8F01-5BAA-333C6A437C36}"/>
              </a:ext>
            </a:extLst>
          </p:cNvPr>
          <p:cNvSpPr>
            <a:spLocks noGrp="1"/>
          </p:cNvSpPr>
          <p:nvPr>
            <p:ph type="sldNum" sz="quarter" idx="12"/>
          </p:nvPr>
        </p:nvSpPr>
        <p:spPr/>
        <p:txBody>
          <a:bodyPr/>
          <a:lstStyle/>
          <a:p>
            <a:fld id="{FDFAD016-A348-4460-915E-E8E7509A83FF}" type="slidenum">
              <a:rPr lang="es-PA" smtClean="0"/>
              <a:t>‹#›</a:t>
            </a:fld>
            <a:endParaRPr lang="es-PA" dirty="0"/>
          </a:p>
        </p:txBody>
      </p:sp>
    </p:spTree>
    <p:extLst>
      <p:ext uri="{BB962C8B-B14F-4D97-AF65-F5344CB8AC3E}">
        <p14:creationId xmlns:p14="http://schemas.microsoft.com/office/powerpoint/2010/main" val="891388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FC3A4A-0C90-1FC9-606F-D0B38E4B4328}"/>
              </a:ext>
            </a:extLst>
          </p:cNvPr>
          <p:cNvSpPr>
            <a:spLocks noGrp="1"/>
          </p:cNvSpPr>
          <p:nvPr>
            <p:ph type="dt" sz="half" idx="10"/>
          </p:nvPr>
        </p:nvSpPr>
        <p:spPr/>
        <p:txBody>
          <a:bodyPr/>
          <a:lstStyle/>
          <a:p>
            <a:fld id="{1A88BB4D-1961-40E1-9ABD-99BD09E9F411}" type="datetimeFigureOut">
              <a:rPr lang="es-PA" smtClean="0"/>
              <a:t>04/13/2024</a:t>
            </a:fld>
            <a:endParaRPr lang="es-PA" dirty="0"/>
          </a:p>
        </p:txBody>
      </p:sp>
      <p:sp>
        <p:nvSpPr>
          <p:cNvPr id="3" name="Footer Placeholder 2">
            <a:extLst>
              <a:ext uri="{FF2B5EF4-FFF2-40B4-BE49-F238E27FC236}">
                <a16:creationId xmlns:a16="http://schemas.microsoft.com/office/drawing/2014/main" id="{79420C33-E9CD-D399-67FC-4539FE653EFC}"/>
              </a:ext>
            </a:extLst>
          </p:cNvPr>
          <p:cNvSpPr>
            <a:spLocks noGrp="1"/>
          </p:cNvSpPr>
          <p:nvPr>
            <p:ph type="ftr" sz="quarter" idx="11"/>
          </p:nvPr>
        </p:nvSpPr>
        <p:spPr/>
        <p:txBody>
          <a:bodyPr/>
          <a:lstStyle/>
          <a:p>
            <a:endParaRPr lang="es-PA" dirty="0"/>
          </a:p>
        </p:txBody>
      </p:sp>
      <p:sp>
        <p:nvSpPr>
          <p:cNvPr id="4" name="Slide Number Placeholder 3">
            <a:extLst>
              <a:ext uri="{FF2B5EF4-FFF2-40B4-BE49-F238E27FC236}">
                <a16:creationId xmlns:a16="http://schemas.microsoft.com/office/drawing/2014/main" id="{EC392EFB-4B28-01EB-0C1F-446DB11EB64C}"/>
              </a:ext>
            </a:extLst>
          </p:cNvPr>
          <p:cNvSpPr>
            <a:spLocks noGrp="1"/>
          </p:cNvSpPr>
          <p:nvPr>
            <p:ph type="sldNum" sz="quarter" idx="12"/>
          </p:nvPr>
        </p:nvSpPr>
        <p:spPr/>
        <p:txBody>
          <a:bodyPr/>
          <a:lstStyle/>
          <a:p>
            <a:fld id="{FDFAD016-A348-4460-915E-E8E7509A83FF}" type="slidenum">
              <a:rPr lang="es-PA" smtClean="0"/>
              <a:t>‹#›</a:t>
            </a:fld>
            <a:endParaRPr lang="es-PA" dirty="0"/>
          </a:p>
        </p:txBody>
      </p:sp>
    </p:spTree>
    <p:extLst>
      <p:ext uri="{BB962C8B-B14F-4D97-AF65-F5344CB8AC3E}">
        <p14:creationId xmlns:p14="http://schemas.microsoft.com/office/powerpoint/2010/main" val="344861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ADFD-7797-97BC-99A0-EAAD42165C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A"/>
          </a:p>
        </p:txBody>
      </p:sp>
      <p:sp>
        <p:nvSpPr>
          <p:cNvPr id="3" name="Content Placeholder 2">
            <a:extLst>
              <a:ext uri="{FF2B5EF4-FFF2-40B4-BE49-F238E27FC236}">
                <a16:creationId xmlns:a16="http://schemas.microsoft.com/office/drawing/2014/main" id="{8CA09B68-0DF8-855E-771E-2D4B68992F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A"/>
          </a:p>
        </p:txBody>
      </p:sp>
      <p:sp>
        <p:nvSpPr>
          <p:cNvPr id="4" name="Text Placeholder 3">
            <a:extLst>
              <a:ext uri="{FF2B5EF4-FFF2-40B4-BE49-F238E27FC236}">
                <a16:creationId xmlns:a16="http://schemas.microsoft.com/office/drawing/2014/main" id="{CE841C90-BBB4-4667-D9CB-05988BB541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B2D83C-22DE-6F84-E11F-FB4D63D3131F}"/>
              </a:ext>
            </a:extLst>
          </p:cNvPr>
          <p:cNvSpPr>
            <a:spLocks noGrp="1"/>
          </p:cNvSpPr>
          <p:nvPr>
            <p:ph type="dt" sz="half" idx="10"/>
          </p:nvPr>
        </p:nvSpPr>
        <p:spPr/>
        <p:txBody>
          <a:bodyPr/>
          <a:lstStyle/>
          <a:p>
            <a:fld id="{1A88BB4D-1961-40E1-9ABD-99BD09E9F411}" type="datetimeFigureOut">
              <a:rPr lang="es-PA" smtClean="0"/>
              <a:t>04/13/2024</a:t>
            </a:fld>
            <a:endParaRPr lang="es-PA" dirty="0"/>
          </a:p>
        </p:txBody>
      </p:sp>
      <p:sp>
        <p:nvSpPr>
          <p:cNvPr id="6" name="Footer Placeholder 5">
            <a:extLst>
              <a:ext uri="{FF2B5EF4-FFF2-40B4-BE49-F238E27FC236}">
                <a16:creationId xmlns:a16="http://schemas.microsoft.com/office/drawing/2014/main" id="{523E9707-BADF-7890-8C81-B5D3D1612D11}"/>
              </a:ext>
            </a:extLst>
          </p:cNvPr>
          <p:cNvSpPr>
            <a:spLocks noGrp="1"/>
          </p:cNvSpPr>
          <p:nvPr>
            <p:ph type="ftr" sz="quarter" idx="11"/>
          </p:nvPr>
        </p:nvSpPr>
        <p:spPr/>
        <p:txBody>
          <a:bodyPr/>
          <a:lstStyle/>
          <a:p>
            <a:endParaRPr lang="es-PA" dirty="0"/>
          </a:p>
        </p:txBody>
      </p:sp>
      <p:sp>
        <p:nvSpPr>
          <p:cNvPr id="7" name="Slide Number Placeholder 6">
            <a:extLst>
              <a:ext uri="{FF2B5EF4-FFF2-40B4-BE49-F238E27FC236}">
                <a16:creationId xmlns:a16="http://schemas.microsoft.com/office/drawing/2014/main" id="{D23E8215-2812-9FF0-64A1-5AFE669B972B}"/>
              </a:ext>
            </a:extLst>
          </p:cNvPr>
          <p:cNvSpPr>
            <a:spLocks noGrp="1"/>
          </p:cNvSpPr>
          <p:nvPr>
            <p:ph type="sldNum" sz="quarter" idx="12"/>
          </p:nvPr>
        </p:nvSpPr>
        <p:spPr/>
        <p:txBody>
          <a:bodyPr/>
          <a:lstStyle/>
          <a:p>
            <a:fld id="{FDFAD016-A348-4460-915E-E8E7509A83FF}" type="slidenum">
              <a:rPr lang="es-PA" smtClean="0"/>
              <a:t>‹#›</a:t>
            </a:fld>
            <a:endParaRPr lang="es-PA" dirty="0"/>
          </a:p>
        </p:txBody>
      </p:sp>
    </p:spTree>
    <p:extLst>
      <p:ext uri="{BB962C8B-B14F-4D97-AF65-F5344CB8AC3E}">
        <p14:creationId xmlns:p14="http://schemas.microsoft.com/office/powerpoint/2010/main" val="733589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40364-7E8E-5958-137D-B494E0A6A3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A"/>
          </a:p>
        </p:txBody>
      </p:sp>
      <p:sp>
        <p:nvSpPr>
          <p:cNvPr id="3" name="Picture Placeholder 2">
            <a:extLst>
              <a:ext uri="{FF2B5EF4-FFF2-40B4-BE49-F238E27FC236}">
                <a16:creationId xmlns:a16="http://schemas.microsoft.com/office/drawing/2014/main" id="{DB8CE7F5-B6D0-26C9-DA36-5979878A04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A" dirty="0"/>
          </a:p>
        </p:txBody>
      </p:sp>
      <p:sp>
        <p:nvSpPr>
          <p:cNvPr id="4" name="Text Placeholder 3">
            <a:extLst>
              <a:ext uri="{FF2B5EF4-FFF2-40B4-BE49-F238E27FC236}">
                <a16:creationId xmlns:a16="http://schemas.microsoft.com/office/drawing/2014/main" id="{D0D45F85-3D14-7C8C-4BB1-04E4E7FF7A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ADB687-7BAA-D11F-F6BD-12FD6FCE76E7}"/>
              </a:ext>
            </a:extLst>
          </p:cNvPr>
          <p:cNvSpPr>
            <a:spLocks noGrp="1"/>
          </p:cNvSpPr>
          <p:nvPr>
            <p:ph type="dt" sz="half" idx="10"/>
          </p:nvPr>
        </p:nvSpPr>
        <p:spPr/>
        <p:txBody>
          <a:bodyPr/>
          <a:lstStyle/>
          <a:p>
            <a:fld id="{1A88BB4D-1961-40E1-9ABD-99BD09E9F411}" type="datetimeFigureOut">
              <a:rPr lang="es-PA" smtClean="0"/>
              <a:t>04/13/2024</a:t>
            </a:fld>
            <a:endParaRPr lang="es-PA" dirty="0"/>
          </a:p>
        </p:txBody>
      </p:sp>
      <p:sp>
        <p:nvSpPr>
          <p:cNvPr id="6" name="Footer Placeholder 5">
            <a:extLst>
              <a:ext uri="{FF2B5EF4-FFF2-40B4-BE49-F238E27FC236}">
                <a16:creationId xmlns:a16="http://schemas.microsoft.com/office/drawing/2014/main" id="{93133B00-9ACD-F293-F61A-8D3644EF97BD}"/>
              </a:ext>
            </a:extLst>
          </p:cNvPr>
          <p:cNvSpPr>
            <a:spLocks noGrp="1"/>
          </p:cNvSpPr>
          <p:nvPr>
            <p:ph type="ftr" sz="quarter" idx="11"/>
          </p:nvPr>
        </p:nvSpPr>
        <p:spPr/>
        <p:txBody>
          <a:bodyPr/>
          <a:lstStyle/>
          <a:p>
            <a:endParaRPr lang="es-PA" dirty="0"/>
          </a:p>
        </p:txBody>
      </p:sp>
      <p:sp>
        <p:nvSpPr>
          <p:cNvPr id="7" name="Slide Number Placeholder 6">
            <a:extLst>
              <a:ext uri="{FF2B5EF4-FFF2-40B4-BE49-F238E27FC236}">
                <a16:creationId xmlns:a16="http://schemas.microsoft.com/office/drawing/2014/main" id="{072D1CF4-93C9-17B4-592F-2EEE053E8435}"/>
              </a:ext>
            </a:extLst>
          </p:cNvPr>
          <p:cNvSpPr>
            <a:spLocks noGrp="1"/>
          </p:cNvSpPr>
          <p:nvPr>
            <p:ph type="sldNum" sz="quarter" idx="12"/>
          </p:nvPr>
        </p:nvSpPr>
        <p:spPr/>
        <p:txBody>
          <a:bodyPr/>
          <a:lstStyle/>
          <a:p>
            <a:fld id="{FDFAD016-A348-4460-915E-E8E7509A83FF}" type="slidenum">
              <a:rPr lang="es-PA" smtClean="0"/>
              <a:t>‹#›</a:t>
            </a:fld>
            <a:endParaRPr lang="es-PA" dirty="0"/>
          </a:p>
        </p:txBody>
      </p:sp>
    </p:spTree>
    <p:extLst>
      <p:ext uri="{BB962C8B-B14F-4D97-AF65-F5344CB8AC3E}">
        <p14:creationId xmlns:p14="http://schemas.microsoft.com/office/powerpoint/2010/main" val="5299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DDA7A0-8EB2-9910-6C9D-4FC7CFB5B4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PA"/>
          </a:p>
        </p:txBody>
      </p:sp>
      <p:sp>
        <p:nvSpPr>
          <p:cNvPr id="3" name="Text Placeholder 2">
            <a:extLst>
              <a:ext uri="{FF2B5EF4-FFF2-40B4-BE49-F238E27FC236}">
                <a16:creationId xmlns:a16="http://schemas.microsoft.com/office/drawing/2014/main" id="{BDF8952D-B2C2-DBF5-1B59-2DCBBA6135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A"/>
          </a:p>
        </p:txBody>
      </p:sp>
      <p:sp>
        <p:nvSpPr>
          <p:cNvPr id="4" name="Date Placeholder 3">
            <a:extLst>
              <a:ext uri="{FF2B5EF4-FFF2-40B4-BE49-F238E27FC236}">
                <a16:creationId xmlns:a16="http://schemas.microsoft.com/office/drawing/2014/main" id="{D307E14F-ED35-814E-F43E-CB0BCEEE2A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A88BB4D-1961-40E1-9ABD-99BD09E9F411}" type="datetimeFigureOut">
              <a:rPr lang="es-PA" smtClean="0"/>
              <a:t>04/13/2024</a:t>
            </a:fld>
            <a:endParaRPr lang="es-PA" dirty="0"/>
          </a:p>
        </p:txBody>
      </p:sp>
      <p:sp>
        <p:nvSpPr>
          <p:cNvPr id="5" name="Footer Placeholder 4">
            <a:extLst>
              <a:ext uri="{FF2B5EF4-FFF2-40B4-BE49-F238E27FC236}">
                <a16:creationId xmlns:a16="http://schemas.microsoft.com/office/drawing/2014/main" id="{9A59FAB6-024F-1FA7-B978-D144B659C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PA" dirty="0"/>
          </a:p>
        </p:txBody>
      </p:sp>
      <p:sp>
        <p:nvSpPr>
          <p:cNvPr id="6" name="Slide Number Placeholder 5">
            <a:extLst>
              <a:ext uri="{FF2B5EF4-FFF2-40B4-BE49-F238E27FC236}">
                <a16:creationId xmlns:a16="http://schemas.microsoft.com/office/drawing/2014/main" id="{880AA237-F373-787C-E0DF-468C4EBF42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DFAD016-A348-4460-915E-E8E7509A83FF}" type="slidenum">
              <a:rPr lang="es-PA" smtClean="0"/>
              <a:t>‹#›</a:t>
            </a:fld>
            <a:endParaRPr lang="es-PA" dirty="0"/>
          </a:p>
        </p:txBody>
      </p:sp>
    </p:spTree>
    <p:extLst>
      <p:ext uri="{BB962C8B-B14F-4D97-AF65-F5344CB8AC3E}">
        <p14:creationId xmlns:p14="http://schemas.microsoft.com/office/powerpoint/2010/main" val="3742255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 and colorful squares&#10;&#10;Description automatically generated">
            <a:extLst>
              <a:ext uri="{FF2B5EF4-FFF2-40B4-BE49-F238E27FC236}">
                <a16:creationId xmlns:a16="http://schemas.microsoft.com/office/drawing/2014/main" id="{F654104E-2AD9-8ADF-E6A1-85886A631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95203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normAutofit fontScale="90000"/>
          </a:bodyPr>
          <a:lstStyle/>
          <a:p>
            <a:pPr algn="ctr"/>
            <a:r>
              <a:rPr lang="es-PA" sz="4000" b="1" dirty="0">
                <a:solidFill>
                  <a:schemeClr val="bg1"/>
                </a:solidFill>
                <a:latin typeface="Gotham" pitchFamily="50" charset="0"/>
                <a:cs typeface="Gotham" pitchFamily="50" charset="0"/>
              </a:rPr>
              <a:t>2.2.1. Explicación de Niveles de Acceso</a:t>
            </a:r>
            <a:br>
              <a:rPr lang="es-PA" sz="4000" b="1" dirty="0">
                <a:solidFill>
                  <a:schemeClr val="bg1"/>
                </a:solidFill>
                <a:latin typeface="Gotham" pitchFamily="50" charset="0"/>
                <a:cs typeface="Gotham" pitchFamily="50" charset="0"/>
              </a:rPr>
            </a:br>
            <a:r>
              <a:rPr lang="es-PA" sz="4000" b="1" dirty="0">
                <a:solidFill>
                  <a:schemeClr val="bg1"/>
                </a:solidFill>
                <a:latin typeface="Gotham" pitchFamily="50" charset="0"/>
                <a:cs typeface="Gotham" pitchFamily="50" charset="0"/>
              </a:rPr>
              <a:t>2 - Subclase/Herencia en el mismo paquete</a:t>
            </a:r>
          </a:p>
        </p:txBody>
      </p:sp>
      <p:pic>
        <p:nvPicPr>
          <p:cNvPr id="4" name="Picture 3">
            <a:extLst>
              <a:ext uri="{FF2B5EF4-FFF2-40B4-BE49-F238E27FC236}">
                <a16:creationId xmlns:a16="http://schemas.microsoft.com/office/drawing/2014/main" id="{F44AB8AD-C9EF-AE31-1275-138BB150D390}"/>
              </a:ext>
            </a:extLst>
          </p:cNvPr>
          <p:cNvPicPr>
            <a:picLocks noChangeAspect="1"/>
          </p:cNvPicPr>
          <p:nvPr/>
        </p:nvPicPr>
        <p:blipFill>
          <a:blip r:embed="rId3"/>
          <a:stretch>
            <a:fillRect/>
          </a:stretch>
        </p:blipFill>
        <p:spPr>
          <a:xfrm>
            <a:off x="939800" y="2599032"/>
            <a:ext cx="3277057" cy="2591162"/>
          </a:xfrm>
          <a:prstGeom prst="rect">
            <a:avLst/>
          </a:prstGeom>
        </p:spPr>
      </p:pic>
      <p:pic>
        <p:nvPicPr>
          <p:cNvPr id="6" name="Picture 5">
            <a:extLst>
              <a:ext uri="{FF2B5EF4-FFF2-40B4-BE49-F238E27FC236}">
                <a16:creationId xmlns:a16="http://schemas.microsoft.com/office/drawing/2014/main" id="{171C7450-6C6D-146E-FC73-B05ED28B38D2}"/>
              </a:ext>
            </a:extLst>
          </p:cNvPr>
          <p:cNvPicPr>
            <a:picLocks noChangeAspect="1"/>
          </p:cNvPicPr>
          <p:nvPr/>
        </p:nvPicPr>
        <p:blipFill>
          <a:blip r:embed="rId4"/>
          <a:stretch>
            <a:fillRect/>
          </a:stretch>
        </p:blipFill>
        <p:spPr>
          <a:xfrm>
            <a:off x="4461224" y="2032000"/>
            <a:ext cx="7027842" cy="3725226"/>
          </a:xfrm>
          <a:prstGeom prst="rect">
            <a:avLst/>
          </a:prstGeom>
        </p:spPr>
      </p:pic>
    </p:spTree>
    <p:extLst>
      <p:ext uri="{BB962C8B-B14F-4D97-AF65-F5344CB8AC3E}">
        <p14:creationId xmlns:p14="http://schemas.microsoft.com/office/powerpoint/2010/main" val="3451460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normAutofit fontScale="90000"/>
          </a:bodyPr>
          <a:lstStyle/>
          <a:p>
            <a:pPr algn="ctr"/>
            <a:r>
              <a:rPr lang="es-PA" sz="4000" b="1" dirty="0">
                <a:solidFill>
                  <a:schemeClr val="bg1"/>
                </a:solidFill>
                <a:latin typeface="Gotham" pitchFamily="50" charset="0"/>
                <a:cs typeface="Gotham" pitchFamily="50" charset="0"/>
              </a:rPr>
              <a:t>2.2.1. Explicación de Niveles de Acceso</a:t>
            </a:r>
            <a:br>
              <a:rPr lang="es-PA" sz="4000" b="1" dirty="0">
                <a:solidFill>
                  <a:schemeClr val="bg1"/>
                </a:solidFill>
                <a:latin typeface="Gotham" pitchFamily="50" charset="0"/>
                <a:cs typeface="Gotham" pitchFamily="50" charset="0"/>
              </a:rPr>
            </a:br>
            <a:r>
              <a:rPr lang="es-PA" sz="4000" b="1" dirty="0">
                <a:solidFill>
                  <a:schemeClr val="bg1"/>
                </a:solidFill>
                <a:latin typeface="Gotham" pitchFamily="50" charset="0"/>
                <a:cs typeface="Gotham" pitchFamily="50" charset="0"/>
              </a:rPr>
              <a:t>2 - Subclase/Herencia en el mismo paquete</a:t>
            </a:r>
          </a:p>
        </p:txBody>
      </p:sp>
      <p:pic>
        <p:nvPicPr>
          <p:cNvPr id="4" name="Picture 3">
            <a:extLst>
              <a:ext uri="{FF2B5EF4-FFF2-40B4-BE49-F238E27FC236}">
                <a16:creationId xmlns:a16="http://schemas.microsoft.com/office/drawing/2014/main" id="{F44AB8AD-C9EF-AE31-1275-138BB150D390}"/>
              </a:ext>
            </a:extLst>
          </p:cNvPr>
          <p:cNvPicPr>
            <a:picLocks noChangeAspect="1"/>
          </p:cNvPicPr>
          <p:nvPr/>
        </p:nvPicPr>
        <p:blipFill>
          <a:blip r:embed="rId3"/>
          <a:stretch>
            <a:fillRect/>
          </a:stretch>
        </p:blipFill>
        <p:spPr>
          <a:xfrm>
            <a:off x="2057400" y="2680312"/>
            <a:ext cx="3277057" cy="2591162"/>
          </a:xfrm>
          <a:prstGeom prst="rect">
            <a:avLst/>
          </a:prstGeom>
        </p:spPr>
      </p:pic>
      <p:pic>
        <p:nvPicPr>
          <p:cNvPr id="3" name="Picture 2">
            <a:extLst>
              <a:ext uri="{FF2B5EF4-FFF2-40B4-BE49-F238E27FC236}">
                <a16:creationId xmlns:a16="http://schemas.microsoft.com/office/drawing/2014/main" id="{7FE61E25-1D21-3724-75CA-DA9D579328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02325" y="1818152"/>
            <a:ext cx="3277056" cy="4315482"/>
          </a:xfrm>
          <a:prstGeom prst="rect">
            <a:avLst/>
          </a:prstGeom>
        </p:spPr>
      </p:pic>
    </p:spTree>
    <p:extLst>
      <p:ext uri="{BB962C8B-B14F-4D97-AF65-F5344CB8AC3E}">
        <p14:creationId xmlns:p14="http://schemas.microsoft.com/office/powerpoint/2010/main" val="758687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normAutofit/>
          </a:bodyPr>
          <a:lstStyle/>
          <a:p>
            <a:pPr algn="ctr"/>
            <a:r>
              <a:rPr lang="es-PA" sz="4000" b="1" dirty="0">
                <a:solidFill>
                  <a:schemeClr val="bg1"/>
                </a:solidFill>
                <a:latin typeface="Gotham" pitchFamily="50" charset="0"/>
                <a:cs typeface="Gotham" pitchFamily="50" charset="0"/>
              </a:rPr>
              <a:t>2.2.1. Explicación de Niveles de Acceso</a:t>
            </a:r>
            <a:br>
              <a:rPr lang="es-PA" sz="4000" b="1" dirty="0">
                <a:solidFill>
                  <a:schemeClr val="bg1"/>
                </a:solidFill>
                <a:latin typeface="Gotham" pitchFamily="50" charset="0"/>
                <a:cs typeface="Gotham" pitchFamily="50" charset="0"/>
              </a:rPr>
            </a:br>
            <a:r>
              <a:rPr lang="es-PA" sz="4000" b="1" dirty="0">
                <a:solidFill>
                  <a:schemeClr val="bg1"/>
                </a:solidFill>
                <a:latin typeface="Gotham" pitchFamily="50" charset="0"/>
                <a:cs typeface="Gotham" pitchFamily="50" charset="0"/>
              </a:rPr>
              <a:t>3 - Otra Clase en el mismo paquete</a:t>
            </a:r>
          </a:p>
        </p:txBody>
      </p:sp>
      <p:pic>
        <p:nvPicPr>
          <p:cNvPr id="6" name="Picture 5">
            <a:extLst>
              <a:ext uri="{FF2B5EF4-FFF2-40B4-BE49-F238E27FC236}">
                <a16:creationId xmlns:a16="http://schemas.microsoft.com/office/drawing/2014/main" id="{68F9E1EC-7A7F-9F31-D6AF-365419314AD9}"/>
              </a:ext>
            </a:extLst>
          </p:cNvPr>
          <p:cNvPicPr>
            <a:picLocks noChangeAspect="1"/>
          </p:cNvPicPr>
          <p:nvPr/>
        </p:nvPicPr>
        <p:blipFill>
          <a:blip r:embed="rId3"/>
          <a:stretch>
            <a:fillRect/>
          </a:stretch>
        </p:blipFill>
        <p:spPr>
          <a:xfrm>
            <a:off x="838200" y="2905760"/>
            <a:ext cx="3060031" cy="2265687"/>
          </a:xfrm>
          <a:prstGeom prst="rect">
            <a:avLst/>
          </a:prstGeom>
        </p:spPr>
      </p:pic>
      <p:pic>
        <p:nvPicPr>
          <p:cNvPr id="8" name="Picture 7">
            <a:extLst>
              <a:ext uri="{FF2B5EF4-FFF2-40B4-BE49-F238E27FC236}">
                <a16:creationId xmlns:a16="http://schemas.microsoft.com/office/drawing/2014/main" id="{EE3E4E33-FE84-8536-444D-8E8BE9A364E5}"/>
              </a:ext>
            </a:extLst>
          </p:cNvPr>
          <p:cNvPicPr>
            <a:picLocks noChangeAspect="1"/>
          </p:cNvPicPr>
          <p:nvPr/>
        </p:nvPicPr>
        <p:blipFill>
          <a:blip r:embed="rId4"/>
          <a:stretch>
            <a:fillRect/>
          </a:stretch>
        </p:blipFill>
        <p:spPr>
          <a:xfrm>
            <a:off x="4129127" y="1822232"/>
            <a:ext cx="7544713" cy="4021037"/>
          </a:xfrm>
          <a:prstGeom prst="rect">
            <a:avLst/>
          </a:prstGeom>
        </p:spPr>
      </p:pic>
    </p:spTree>
    <p:extLst>
      <p:ext uri="{BB962C8B-B14F-4D97-AF65-F5344CB8AC3E}">
        <p14:creationId xmlns:p14="http://schemas.microsoft.com/office/powerpoint/2010/main" val="3789858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normAutofit/>
          </a:bodyPr>
          <a:lstStyle/>
          <a:p>
            <a:pPr algn="ctr"/>
            <a:r>
              <a:rPr lang="es-PA" sz="4000" b="1" dirty="0">
                <a:solidFill>
                  <a:schemeClr val="bg1"/>
                </a:solidFill>
                <a:latin typeface="Gotham" pitchFamily="50" charset="0"/>
                <a:cs typeface="Gotham" pitchFamily="50" charset="0"/>
              </a:rPr>
              <a:t>2.2.1. Explicación de Niveles de Acceso</a:t>
            </a:r>
            <a:br>
              <a:rPr lang="es-PA" sz="4000" b="1" dirty="0">
                <a:solidFill>
                  <a:schemeClr val="bg1"/>
                </a:solidFill>
                <a:latin typeface="Gotham" pitchFamily="50" charset="0"/>
                <a:cs typeface="Gotham" pitchFamily="50" charset="0"/>
              </a:rPr>
            </a:br>
            <a:r>
              <a:rPr lang="es-PA" sz="4000" b="1" dirty="0">
                <a:solidFill>
                  <a:schemeClr val="bg1"/>
                </a:solidFill>
                <a:latin typeface="Gotham" pitchFamily="50" charset="0"/>
                <a:cs typeface="Gotham" pitchFamily="50" charset="0"/>
              </a:rPr>
              <a:t>3 - Otra Clase en el mismo paquete</a:t>
            </a:r>
          </a:p>
        </p:txBody>
      </p:sp>
      <p:pic>
        <p:nvPicPr>
          <p:cNvPr id="6" name="Picture 5">
            <a:extLst>
              <a:ext uri="{FF2B5EF4-FFF2-40B4-BE49-F238E27FC236}">
                <a16:creationId xmlns:a16="http://schemas.microsoft.com/office/drawing/2014/main" id="{68F9E1EC-7A7F-9F31-D6AF-365419314AD9}"/>
              </a:ext>
            </a:extLst>
          </p:cNvPr>
          <p:cNvPicPr>
            <a:picLocks noChangeAspect="1"/>
          </p:cNvPicPr>
          <p:nvPr/>
        </p:nvPicPr>
        <p:blipFill>
          <a:blip r:embed="rId3"/>
          <a:stretch>
            <a:fillRect/>
          </a:stretch>
        </p:blipFill>
        <p:spPr>
          <a:xfrm>
            <a:off x="1346200" y="2296156"/>
            <a:ext cx="3060031" cy="2265687"/>
          </a:xfrm>
          <a:prstGeom prst="rect">
            <a:avLst/>
          </a:prstGeom>
        </p:spPr>
      </p:pic>
      <p:pic>
        <p:nvPicPr>
          <p:cNvPr id="3" name="Picture 2">
            <a:extLst>
              <a:ext uri="{FF2B5EF4-FFF2-40B4-BE49-F238E27FC236}">
                <a16:creationId xmlns:a16="http://schemas.microsoft.com/office/drawing/2014/main" id="{3FF9C72B-6903-7CC2-287D-CB8E4442B1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49825" y="2237855"/>
            <a:ext cx="5895975" cy="2307943"/>
          </a:xfrm>
          <a:prstGeom prst="rect">
            <a:avLst/>
          </a:prstGeom>
        </p:spPr>
      </p:pic>
    </p:spTree>
    <p:extLst>
      <p:ext uri="{BB962C8B-B14F-4D97-AF65-F5344CB8AC3E}">
        <p14:creationId xmlns:p14="http://schemas.microsoft.com/office/powerpoint/2010/main" val="3121449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normAutofit/>
          </a:bodyPr>
          <a:lstStyle/>
          <a:p>
            <a:pPr algn="ctr"/>
            <a:r>
              <a:rPr lang="es-PA" sz="4000" b="1" dirty="0">
                <a:solidFill>
                  <a:schemeClr val="bg1"/>
                </a:solidFill>
                <a:latin typeface="Gotham" pitchFamily="50" charset="0"/>
                <a:cs typeface="Gotham" pitchFamily="50" charset="0"/>
              </a:rPr>
              <a:t>2.2.1. Explicación de Niveles de Acceso</a:t>
            </a:r>
            <a:br>
              <a:rPr lang="es-PA" sz="4000" b="1" dirty="0">
                <a:solidFill>
                  <a:schemeClr val="bg1"/>
                </a:solidFill>
                <a:latin typeface="Gotham" pitchFamily="50" charset="0"/>
                <a:cs typeface="Gotham" pitchFamily="50" charset="0"/>
              </a:rPr>
            </a:br>
            <a:r>
              <a:rPr lang="es-PA" sz="4000" b="1" dirty="0">
                <a:solidFill>
                  <a:schemeClr val="bg1"/>
                </a:solidFill>
                <a:latin typeface="Gotham" pitchFamily="50" charset="0"/>
                <a:cs typeface="Gotham" pitchFamily="50" charset="0"/>
              </a:rPr>
              <a:t>4 – Subclase/Herencia en otro paquete</a:t>
            </a:r>
          </a:p>
        </p:txBody>
      </p:sp>
      <p:pic>
        <p:nvPicPr>
          <p:cNvPr id="5" name="Picture 4">
            <a:extLst>
              <a:ext uri="{FF2B5EF4-FFF2-40B4-BE49-F238E27FC236}">
                <a16:creationId xmlns:a16="http://schemas.microsoft.com/office/drawing/2014/main" id="{908D1437-931E-B903-19F8-DA36AB593670}"/>
              </a:ext>
            </a:extLst>
          </p:cNvPr>
          <p:cNvPicPr>
            <a:picLocks noChangeAspect="1"/>
          </p:cNvPicPr>
          <p:nvPr/>
        </p:nvPicPr>
        <p:blipFill>
          <a:blip r:embed="rId3"/>
          <a:stretch>
            <a:fillRect/>
          </a:stretch>
        </p:blipFill>
        <p:spPr>
          <a:xfrm>
            <a:off x="838200" y="2666568"/>
            <a:ext cx="3286760" cy="2448003"/>
          </a:xfrm>
          <a:prstGeom prst="rect">
            <a:avLst/>
          </a:prstGeom>
        </p:spPr>
      </p:pic>
      <p:pic>
        <p:nvPicPr>
          <p:cNvPr id="8" name="Picture 7">
            <a:extLst>
              <a:ext uri="{FF2B5EF4-FFF2-40B4-BE49-F238E27FC236}">
                <a16:creationId xmlns:a16="http://schemas.microsoft.com/office/drawing/2014/main" id="{A38E6F73-717C-832B-E16E-12AB9C8F2316}"/>
              </a:ext>
            </a:extLst>
          </p:cNvPr>
          <p:cNvPicPr>
            <a:picLocks noChangeAspect="1"/>
          </p:cNvPicPr>
          <p:nvPr/>
        </p:nvPicPr>
        <p:blipFill>
          <a:blip r:embed="rId4"/>
          <a:stretch>
            <a:fillRect/>
          </a:stretch>
        </p:blipFill>
        <p:spPr>
          <a:xfrm>
            <a:off x="4246880" y="2020745"/>
            <a:ext cx="7106920" cy="3739650"/>
          </a:xfrm>
          <a:prstGeom prst="rect">
            <a:avLst/>
          </a:prstGeom>
        </p:spPr>
      </p:pic>
    </p:spTree>
    <p:extLst>
      <p:ext uri="{BB962C8B-B14F-4D97-AF65-F5344CB8AC3E}">
        <p14:creationId xmlns:p14="http://schemas.microsoft.com/office/powerpoint/2010/main" val="3527601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normAutofit/>
          </a:bodyPr>
          <a:lstStyle/>
          <a:p>
            <a:pPr algn="ctr"/>
            <a:r>
              <a:rPr lang="es-PA" sz="4000" b="1" dirty="0">
                <a:solidFill>
                  <a:schemeClr val="bg1"/>
                </a:solidFill>
                <a:latin typeface="Gotham" pitchFamily="50" charset="0"/>
                <a:cs typeface="Gotham" pitchFamily="50" charset="0"/>
              </a:rPr>
              <a:t>2.2.1. Explicación de Niveles de Acceso</a:t>
            </a:r>
            <a:br>
              <a:rPr lang="es-PA" sz="4000" b="1" dirty="0">
                <a:solidFill>
                  <a:schemeClr val="bg1"/>
                </a:solidFill>
                <a:latin typeface="Gotham" pitchFamily="50" charset="0"/>
                <a:cs typeface="Gotham" pitchFamily="50" charset="0"/>
              </a:rPr>
            </a:br>
            <a:r>
              <a:rPr lang="es-PA" sz="4000" b="1" dirty="0">
                <a:solidFill>
                  <a:schemeClr val="bg1"/>
                </a:solidFill>
                <a:latin typeface="Gotham" pitchFamily="50" charset="0"/>
                <a:cs typeface="Gotham" pitchFamily="50" charset="0"/>
              </a:rPr>
              <a:t>4 – Subclase/Herencia en otro paquete</a:t>
            </a:r>
          </a:p>
        </p:txBody>
      </p:sp>
      <p:pic>
        <p:nvPicPr>
          <p:cNvPr id="5" name="Picture 4">
            <a:extLst>
              <a:ext uri="{FF2B5EF4-FFF2-40B4-BE49-F238E27FC236}">
                <a16:creationId xmlns:a16="http://schemas.microsoft.com/office/drawing/2014/main" id="{908D1437-931E-B903-19F8-DA36AB593670}"/>
              </a:ext>
            </a:extLst>
          </p:cNvPr>
          <p:cNvPicPr>
            <a:picLocks noChangeAspect="1"/>
          </p:cNvPicPr>
          <p:nvPr/>
        </p:nvPicPr>
        <p:blipFill>
          <a:blip r:embed="rId3"/>
          <a:stretch>
            <a:fillRect/>
          </a:stretch>
        </p:blipFill>
        <p:spPr>
          <a:xfrm>
            <a:off x="2108200" y="2636087"/>
            <a:ext cx="3286760" cy="2448003"/>
          </a:xfrm>
          <a:prstGeom prst="rect">
            <a:avLst/>
          </a:prstGeom>
        </p:spPr>
      </p:pic>
      <p:pic>
        <p:nvPicPr>
          <p:cNvPr id="3" name="Picture 2">
            <a:extLst>
              <a:ext uri="{FF2B5EF4-FFF2-40B4-BE49-F238E27FC236}">
                <a16:creationId xmlns:a16="http://schemas.microsoft.com/office/drawing/2014/main" id="{FF1AD6AC-1870-8937-0873-BE81901C4E3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21387" y="1893001"/>
            <a:ext cx="2614615" cy="3934176"/>
          </a:xfrm>
          <a:prstGeom prst="rect">
            <a:avLst/>
          </a:prstGeom>
        </p:spPr>
      </p:pic>
    </p:spTree>
    <p:extLst>
      <p:ext uri="{BB962C8B-B14F-4D97-AF65-F5344CB8AC3E}">
        <p14:creationId xmlns:p14="http://schemas.microsoft.com/office/powerpoint/2010/main" val="2395229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normAutofit/>
          </a:bodyPr>
          <a:lstStyle/>
          <a:p>
            <a:pPr algn="ctr"/>
            <a:r>
              <a:rPr lang="es-PA" sz="4000" b="1" dirty="0">
                <a:solidFill>
                  <a:schemeClr val="bg1"/>
                </a:solidFill>
                <a:latin typeface="Gotham" pitchFamily="50" charset="0"/>
                <a:cs typeface="Gotham" pitchFamily="50" charset="0"/>
              </a:rPr>
              <a:t>2.2.1. Explicación de Niveles de Acceso</a:t>
            </a:r>
            <a:br>
              <a:rPr lang="es-PA" sz="4000" b="1" dirty="0">
                <a:solidFill>
                  <a:schemeClr val="bg1"/>
                </a:solidFill>
                <a:latin typeface="Gotham" pitchFamily="50" charset="0"/>
                <a:cs typeface="Gotham" pitchFamily="50" charset="0"/>
              </a:rPr>
            </a:br>
            <a:r>
              <a:rPr lang="es-PA" sz="4000" b="1" dirty="0">
                <a:solidFill>
                  <a:schemeClr val="bg1"/>
                </a:solidFill>
                <a:latin typeface="Gotham" pitchFamily="50" charset="0"/>
                <a:cs typeface="Gotham" pitchFamily="50" charset="0"/>
              </a:rPr>
              <a:t>5 – Otra clase en otro paquete</a:t>
            </a:r>
          </a:p>
        </p:txBody>
      </p:sp>
      <p:pic>
        <p:nvPicPr>
          <p:cNvPr id="6" name="Picture 5">
            <a:extLst>
              <a:ext uri="{FF2B5EF4-FFF2-40B4-BE49-F238E27FC236}">
                <a16:creationId xmlns:a16="http://schemas.microsoft.com/office/drawing/2014/main" id="{02F89C60-8B73-2F2B-5F2E-C604FD29F9CC}"/>
              </a:ext>
            </a:extLst>
          </p:cNvPr>
          <p:cNvPicPr>
            <a:picLocks noChangeAspect="1"/>
          </p:cNvPicPr>
          <p:nvPr/>
        </p:nvPicPr>
        <p:blipFill>
          <a:blip r:embed="rId3"/>
          <a:stretch>
            <a:fillRect/>
          </a:stretch>
        </p:blipFill>
        <p:spPr>
          <a:xfrm>
            <a:off x="929416" y="2669298"/>
            <a:ext cx="3200847" cy="2381582"/>
          </a:xfrm>
          <a:prstGeom prst="rect">
            <a:avLst/>
          </a:prstGeom>
        </p:spPr>
      </p:pic>
      <p:pic>
        <p:nvPicPr>
          <p:cNvPr id="8" name="Picture 7">
            <a:extLst>
              <a:ext uri="{FF2B5EF4-FFF2-40B4-BE49-F238E27FC236}">
                <a16:creationId xmlns:a16="http://schemas.microsoft.com/office/drawing/2014/main" id="{AA0CFDFF-02AF-3CC9-D239-E1860D2C73A9}"/>
              </a:ext>
            </a:extLst>
          </p:cNvPr>
          <p:cNvPicPr>
            <a:picLocks noChangeAspect="1"/>
          </p:cNvPicPr>
          <p:nvPr/>
        </p:nvPicPr>
        <p:blipFill>
          <a:blip r:embed="rId4"/>
          <a:stretch>
            <a:fillRect/>
          </a:stretch>
        </p:blipFill>
        <p:spPr>
          <a:xfrm>
            <a:off x="4267200" y="2007942"/>
            <a:ext cx="7352306" cy="3877868"/>
          </a:xfrm>
          <a:prstGeom prst="rect">
            <a:avLst/>
          </a:prstGeom>
        </p:spPr>
      </p:pic>
    </p:spTree>
    <p:extLst>
      <p:ext uri="{BB962C8B-B14F-4D97-AF65-F5344CB8AC3E}">
        <p14:creationId xmlns:p14="http://schemas.microsoft.com/office/powerpoint/2010/main" val="3496024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normAutofit/>
          </a:bodyPr>
          <a:lstStyle/>
          <a:p>
            <a:pPr algn="ctr"/>
            <a:r>
              <a:rPr lang="es-PA" sz="4000" b="1" dirty="0">
                <a:solidFill>
                  <a:schemeClr val="bg1"/>
                </a:solidFill>
                <a:latin typeface="Gotham" pitchFamily="50" charset="0"/>
                <a:cs typeface="Gotham" pitchFamily="50" charset="0"/>
              </a:rPr>
              <a:t>2.2.1. Explicación de Niveles de Acceso</a:t>
            </a:r>
            <a:br>
              <a:rPr lang="es-PA" sz="4000" b="1" dirty="0">
                <a:solidFill>
                  <a:schemeClr val="bg1"/>
                </a:solidFill>
                <a:latin typeface="Gotham" pitchFamily="50" charset="0"/>
                <a:cs typeface="Gotham" pitchFamily="50" charset="0"/>
              </a:rPr>
            </a:br>
            <a:r>
              <a:rPr lang="es-PA" sz="4000" b="1" dirty="0">
                <a:solidFill>
                  <a:schemeClr val="bg1"/>
                </a:solidFill>
                <a:latin typeface="Gotham" pitchFamily="50" charset="0"/>
                <a:cs typeface="Gotham" pitchFamily="50" charset="0"/>
              </a:rPr>
              <a:t>5 – Otra clase en otro paquete</a:t>
            </a:r>
          </a:p>
        </p:txBody>
      </p:sp>
      <p:pic>
        <p:nvPicPr>
          <p:cNvPr id="6" name="Picture 5">
            <a:extLst>
              <a:ext uri="{FF2B5EF4-FFF2-40B4-BE49-F238E27FC236}">
                <a16:creationId xmlns:a16="http://schemas.microsoft.com/office/drawing/2014/main" id="{02F89C60-8B73-2F2B-5F2E-C604FD29F9CC}"/>
              </a:ext>
            </a:extLst>
          </p:cNvPr>
          <p:cNvPicPr>
            <a:picLocks noChangeAspect="1"/>
          </p:cNvPicPr>
          <p:nvPr/>
        </p:nvPicPr>
        <p:blipFill>
          <a:blip r:embed="rId3"/>
          <a:stretch>
            <a:fillRect/>
          </a:stretch>
        </p:blipFill>
        <p:spPr>
          <a:xfrm>
            <a:off x="929416" y="2669298"/>
            <a:ext cx="3200847" cy="2381582"/>
          </a:xfrm>
          <a:prstGeom prst="rect">
            <a:avLst/>
          </a:prstGeom>
        </p:spPr>
      </p:pic>
      <p:pic>
        <p:nvPicPr>
          <p:cNvPr id="3" name="Picture 2" descr="A close-up of a yellow and white rectangular object&#10;&#10;Description automatically generated">
            <a:extLst>
              <a:ext uri="{FF2B5EF4-FFF2-40B4-BE49-F238E27FC236}">
                <a16:creationId xmlns:a16="http://schemas.microsoft.com/office/drawing/2014/main" id="{B969EFC4-3CFB-0168-D9B4-51CB6624E0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896" y="2661602"/>
            <a:ext cx="6748904" cy="2268744"/>
          </a:xfrm>
          <a:prstGeom prst="rect">
            <a:avLst/>
          </a:prstGeom>
        </p:spPr>
      </p:pic>
    </p:spTree>
    <p:extLst>
      <p:ext uri="{BB962C8B-B14F-4D97-AF65-F5344CB8AC3E}">
        <p14:creationId xmlns:p14="http://schemas.microsoft.com/office/powerpoint/2010/main" val="1959664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normAutofit/>
          </a:bodyPr>
          <a:lstStyle/>
          <a:p>
            <a:r>
              <a:rPr lang="es-PA" sz="4000" b="1" dirty="0">
                <a:solidFill>
                  <a:schemeClr val="bg1"/>
                </a:solidFill>
                <a:latin typeface="Gotham" pitchFamily="50" charset="0"/>
                <a:cs typeface="Gotham" pitchFamily="50" charset="0"/>
              </a:rPr>
              <a:t>2.2.2. Modificador de acceso Public</a:t>
            </a:r>
          </a:p>
        </p:txBody>
      </p:sp>
      <p:sp>
        <p:nvSpPr>
          <p:cNvPr id="4" name="Content Placeholder 2">
            <a:extLst>
              <a:ext uri="{FF2B5EF4-FFF2-40B4-BE49-F238E27FC236}">
                <a16:creationId xmlns:a16="http://schemas.microsoft.com/office/drawing/2014/main" id="{39620332-AA40-FF2A-0DA7-62E520DEDB0E}"/>
              </a:ext>
            </a:extLst>
          </p:cNvPr>
          <p:cNvSpPr>
            <a:spLocks noGrp="1"/>
          </p:cNvSpPr>
          <p:nvPr>
            <p:ph idx="1"/>
          </p:nvPr>
        </p:nvSpPr>
        <p:spPr>
          <a:xfrm>
            <a:off x="838200" y="1825625"/>
            <a:ext cx="10515600" cy="3427096"/>
          </a:xfrm>
        </p:spPr>
        <p:txBody>
          <a:bodyPr>
            <a:normAutofit/>
          </a:bodyPr>
          <a:lstStyle/>
          <a:p>
            <a:pPr>
              <a:lnSpc>
                <a:spcPct val="107000"/>
              </a:lnSpc>
              <a:spcAft>
                <a:spcPts val="800"/>
              </a:spcAft>
            </a:pPr>
            <a:r>
              <a:rPr lang="es-PA" sz="2000" dirty="0">
                <a:solidFill>
                  <a:schemeClr val="bg1"/>
                </a:solidFill>
                <a:effectLst/>
                <a:latin typeface="Gotham" pitchFamily="50" charset="0"/>
                <a:ea typeface="Calibri" panose="020F0502020204030204" pitchFamily="34" charset="0"/>
                <a:cs typeface="Gotham" pitchFamily="50" charset="0"/>
              </a:rPr>
              <a:t>El miembro es accesible desde cualquier clase en cualquier parte de nuestro proyecto.</a:t>
            </a:r>
          </a:p>
          <a:p>
            <a:pPr>
              <a:lnSpc>
                <a:spcPct val="107000"/>
              </a:lnSpc>
              <a:spcAft>
                <a:spcPts val="800"/>
              </a:spcAft>
            </a:pPr>
            <a:r>
              <a:rPr lang="es-PA" sz="2000" dirty="0">
                <a:solidFill>
                  <a:schemeClr val="bg1"/>
                </a:solidFill>
                <a:latin typeface="Gotham" pitchFamily="50" charset="0"/>
                <a:ea typeface="Calibri" panose="020F0502020204030204" pitchFamily="34" charset="0"/>
                <a:cs typeface="Gotham" pitchFamily="50" charset="0"/>
              </a:rPr>
              <a:t>El caso más común de su uso es el método main.</a:t>
            </a:r>
            <a:endParaRPr lang="es-PA" sz="2000" dirty="0">
              <a:solidFill>
                <a:schemeClr val="bg1"/>
              </a:solidFill>
              <a:effectLst/>
              <a:latin typeface="Gotham" pitchFamily="50" charset="0"/>
              <a:ea typeface="Calibri" panose="020F0502020204030204" pitchFamily="34" charset="0"/>
              <a:cs typeface="Gotham" pitchFamily="50" charset="0"/>
            </a:endParaRPr>
          </a:p>
        </p:txBody>
      </p:sp>
      <p:pic>
        <p:nvPicPr>
          <p:cNvPr id="7" name="Picture 6">
            <a:extLst>
              <a:ext uri="{FF2B5EF4-FFF2-40B4-BE49-F238E27FC236}">
                <a16:creationId xmlns:a16="http://schemas.microsoft.com/office/drawing/2014/main" id="{30B71C09-736F-952B-81FB-029A6E55BB89}"/>
              </a:ext>
            </a:extLst>
          </p:cNvPr>
          <p:cNvPicPr>
            <a:picLocks noChangeAspect="1"/>
          </p:cNvPicPr>
          <p:nvPr/>
        </p:nvPicPr>
        <p:blipFill>
          <a:blip r:embed="rId3"/>
          <a:stretch>
            <a:fillRect/>
          </a:stretch>
        </p:blipFill>
        <p:spPr>
          <a:xfrm>
            <a:off x="2990750" y="3247749"/>
            <a:ext cx="6210499" cy="3245126"/>
          </a:xfrm>
          <a:prstGeom prst="rect">
            <a:avLst/>
          </a:prstGeom>
        </p:spPr>
      </p:pic>
    </p:spTree>
    <p:extLst>
      <p:ext uri="{BB962C8B-B14F-4D97-AF65-F5344CB8AC3E}">
        <p14:creationId xmlns:p14="http://schemas.microsoft.com/office/powerpoint/2010/main" val="2790499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2.2.2. Modificador de acceso Public</a:t>
            </a:r>
          </a:p>
        </p:txBody>
      </p:sp>
      <p:pic>
        <p:nvPicPr>
          <p:cNvPr id="5" name="Picture 4">
            <a:extLst>
              <a:ext uri="{FF2B5EF4-FFF2-40B4-BE49-F238E27FC236}">
                <a16:creationId xmlns:a16="http://schemas.microsoft.com/office/drawing/2014/main" id="{7607A699-1DCA-D6C8-6B13-C165ECB2452D}"/>
              </a:ext>
            </a:extLst>
          </p:cNvPr>
          <p:cNvPicPr>
            <a:picLocks noChangeAspect="1"/>
          </p:cNvPicPr>
          <p:nvPr/>
        </p:nvPicPr>
        <p:blipFill>
          <a:blip r:embed="rId3"/>
          <a:stretch>
            <a:fillRect/>
          </a:stretch>
        </p:blipFill>
        <p:spPr>
          <a:xfrm>
            <a:off x="3005969" y="1286540"/>
            <a:ext cx="6180062" cy="977346"/>
          </a:xfrm>
          <a:prstGeom prst="rect">
            <a:avLst/>
          </a:prstGeom>
        </p:spPr>
      </p:pic>
      <p:pic>
        <p:nvPicPr>
          <p:cNvPr id="8" name="Picture 7">
            <a:extLst>
              <a:ext uri="{FF2B5EF4-FFF2-40B4-BE49-F238E27FC236}">
                <a16:creationId xmlns:a16="http://schemas.microsoft.com/office/drawing/2014/main" id="{E1675368-7E5B-E20D-EC1B-2E83C4B89F56}"/>
              </a:ext>
            </a:extLst>
          </p:cNvPr>
          <p:cNvPicPr>
            <a:picLocks noChangeAspect="1"/>
          </p:cNvPicPr>
          <p:nvPr/>
        </p:nvPicPr>
        <p:blipFill>
          <a:blip r:embed="rId4"/>
          <a:stretch>
            <a:fillRect/>
          </a:stretch>
        </p:blipFill>
        <p:spPr>
          <a:xfrm>
            <a:off x="3865207" y="2523012"/>
            <a:ext cx="4461585" cy="3802573"/>
          </a:xfrm>
          <a:prstGeom prst="rect">
            <a:avLst/>
          </a:prstGeom>
        </p:spPr>
      </p:pic>
      <p:sp>
        <p:nvSpPr>
          <p:cNvPr id="9" name="Oval 8">
            <a:extLst>
              <a:ext uri="{FF2B5EF4-FFF2-40B4-BE49-F238E27FC236}">
                <a16:creationId xmlns:a16="http://schemas.microsoft.com/office/drawing/2014/main" id="{F6A8FF5A-ACD2-0C7F-82F7-BE8E2CE2AC74}"/>
              </a:ext>
            </a:extLst>
          </p:cNvPr>
          <p:cNvSpPr/>
          <p:nvPr/>
        </p:nvSpPr>
        <p:spPr>
          <a:xfrm>
            <a:off x="4135120" y="1286540"/>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spTree>
    <p:extLst>
      <p:ext uri="{BB962C8B-B14F-4D97-AF65-F5344CB8AC3E}">
        <p14:creationId xmlns:p14="http://schemas.microsoft.com/office/powerpoint/2010/main" val="196329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lstStyle/>
          <a:p>
            <a:r>
              <a:rPr lang="es-PA" b="1" dirty="0">
                <a:solidFill>
                  <a:schemeClr val="bg1"/>
                </a:solidFill>
                <a:latin typeface="Gotham" pitchFamily="50" charset="0"/>
                <a:cs typeface="Gotham" pitchFamily="50" charset="0"/>
              </a:rPr>
              <a:t>1. Paquetes o “</a:t>
            </a:r>
            <a:r>
              <a:rPr lang="es-PA" b="1" i="1" dirty="0" err="1">
                <a:solidFill>
                  <a:schemeClr val="bg1"/>
                </a:solidFill>
                <a:latin typeface="Gotham" pitchFamily="50" charset="0"/>
                <a:cs typeface="Gotham" pitchFamily="50" charset="0"/>
              </a:rPr>
              <a:t>Packages</a:t>
            </a:r>
            <a:r>
              <a:rPr lang="es-PA" b="1" dirty="0">
                <a:solidFill>
                  <a:schemeClr val="bg1"/>
                </a:solidFill>
                <a:latin typeface="Gotham" pitchFamily="50" charset="0"/>
                <a:cs typeface="Gotham" pitchFamily="50" charset="0"/>
              </a:rPr>
              <a:t>”</a:t>
            </a:r>
          </a:p>
        </p:txBody>
      </p:sp>
      <p:sp>
        <p:nvSpPr>
          <p:cNvPr id="3" name="Content Placeholder 2">
            <a:extLst>
              <a:ext uri="{FF2B5EF4-FFF2-40B4-BE49-F238E27FC236}">
                <a16:creationId xmlns:a16="http://schemas.microsoft.com/office/drawing/2014/main" id="{040A270D-0A44-9861-95B5-7DA03AA8B8B2}"/>
              </a:ext>
            </a:extLst>
          </p:cNvPr>
          <p:cNvSpPr>
            <a:spLocks noGrp="1"/>
          </p:cNvSpPr>
          <p:nvPr>
            <p:ph idx="1"/>
          </p:nvPr>
        </p:nvSpPr>
        <p:spPr>
          <a:xfrm>
            <a:off x="838200" y="1825624"/>
            <a:ext cx="10515600" cy="4850383"/>
          </a:xfrm>
        </p:spPr>
        <p:txBody>
          <a:bodyPr>
            <a:normAutofit/>
          </a:bodyPr>
          <a:lstStyle/>
          <a:p>
            <a:r>
              <a:rPr lang="es-PA" sz="2000" dirty="0">
                <a:solidFill>
                  <a:schemeClr val="bg1"/>
                </a:solidFill>
                <a:effectLst/>
                <a:latin typeface="Gotham" pitchFamily="50" charset="0"/>
                <a:ea typeface="Calibri" panose="020F0502020204030204" pitchFamily="34" charset="0"/>
                <a:cs typeface="Gotham" pitchFamily="50" charset="0"/>
              </a:rPr>
              <a:t>En Java, un paquete es un mecanismo utilizado para </a:t>
            </a:r>
            <a:r>
              <a:rPr lang="es-PA" sz="2000" b="1" i="1" dirty="0">
                <a:solidFill>
                  <a:schemeClr val="bg1"/>
                </a:solidFill>
                <a:effectLst/>
                <a:latin typeface="Gotham" pitchFamily="50" charset="0"/>
                <a:ea typeface="Calibri" panose="020F0502020204030204" pitchFamily="34" charset="0"/>
                <a:cs typeface="Gotham" pitchFamily="50" charset="0"/>
              </a:rPr>
              <a:t>organizar y agrupar clases relacionadas</a:t>
            </a:r>
            <a:r>
              <a:rPr lang="es-PA" sz="2000" dirty="0">
                <a:solidFill>
                  <a:schemeClr val="bg1"/>
                </a:solidFill>
                <a:effectLst/>
                <a:latin typeface="Gotham" pitchFamily="50" charset="0"/>
                <a:ea typeface="Calibri" panose="020F0502020204030204" pitchFamily="34" charset="0"/>
                <a:cs typeface="Gotham" pitchFamily="50" charset="0"/>
              </a:rPr>
              <a:t>. </a:t>
            </a:r>
            <a:br>
              <a:rPr lang="es-PA" sz="2000" dirty="0">
                <a:solidFill>
                  <a:schemeClr val="bg1"/>
                </a:solidFill>
                <a:effectLst/>
                <a:latin typeface="Gotham" pitchFamily="50" charset="0"/>
                <a:ea typeface="Calibri" panose="020F0502020204030204" pitchFamily="34" charset="0"/>
                <a:cs typeface="Gotham" pitchFamily="50" charset="0"/>
              </a:rPr>
            </a:br>
            <a:r>
              <a:rPr lang="es-PA" sz="2000" dirty="0">
                <a:solidFill>
                  <a:schemeClr val="bg1"/>
                </a:solidFill>
                <a:effectLst/>
                <a:latin typeface="Gotham" pitchFamily="50" charset="0"/>
                <a:ea typeface="Calibri" panose="020F0502020204030204" pitchFamily="34" charset="0"/>
                <a:cs typeface="Gotham" pitchFamily="50" charset="0"/>
              </a:rPr>
              <a:t>Los paquetes proporcionan un espacio de nombres para las clases, lo que ayuda a evitar conflictos de nombres y facilita la organización del código.</a:t>
            </a:r>
            <a:br>
              <a:rPr lang="es-PA" sz="2000" dirty="0">
                <a:solidFill>
                  <a:schemeClr val="bg1"/>
                </a:solidFill>
                <a:effectLst/>
                <a:latin typeface="Gotham" pitchFamily="50" charset="0"/>
                <a:ea typeface="Calibri" panose="020F0502020204030204" pitchFamily="34" charset="0"/>
                <a:cs typeface="Gotham" pitchFamily="50" charset="0"/>
              </a:rPr>
            </a:br>
            <a:endParaRPr lang="es-PA" sz="2000" dirty="0">
              <a:solidFill>
                <a:schemeClr val="bg1"/>
              </a:solidFill>
              <a:effectLst/>
              <a:latin typeface="Gotham" pitchFamily="50" charset="0"/>
              <a:ea typeface="Calibri" panose="020F0502020204030204" pitchFamily="34" charset="0"/>
              <a:cs typeface="Gotham" pitchFamily="50" charset="0"/>
            </a:endParaRPr>
          </a:p>
          <a:p>
            <a:r>
              <a:rPr lang="es-PA" sz="2000" b="1" dirty="0">
                <a:solidFill>
                  <a:schemeClr val="bg1"/>
                </a:solidFill>
                <a:latin typeface="Gotham" pitchFamily="50" charset="0"/>
                <a:cs typeface="Gotham" pitchFamily="50" charset="0"/>
              </a:rPr>
              <a:t>Podemos tener dos tipos de paquetes en nuestros proyectos:</a:t>
            </a:r>
          </a:p>
          <a:p>
            <a:pPr lvl="1"/>
            <a:r>
              <a:rPr lang="es-PA" sz="2000" b="1" i="1" dirty="0">
                <a:solidFill>
                  <a:schemeClr val="bg1"/>
                </a:solidFill>
                <a:latin typeface="Gotham" pitchFamily="50" charset="0"/>
                <a:cs typeface="Gotham" pitchFamily="50" charset="0"/>
              </a:rPr>
              <a:t>In </a:t>
            </a:r>
            <a:r>
              <a:rPr lang="es-PA" sz="2000" b="1" i="1" dirty="0" err="1">
                <a:solidFill>
                  <a:schemeClr val="bg1"/>
                </a:solidFill>
                <a:latin typeface="Gotham" pitchFamily="50" charset="0"/>
                <a:cs typeface="Gotham" pitchFamily="50" charset="0"/>
              </a:rPr>
              <a:t>Built</a:t>
            </a:r>
            <a:r>
              <a:rPr lang="es-PA" sz="2000" b="1" i="1" dirty="0">
                <a:solidFill>
                  <a:schemeClr val="bg1"/>
                </a:solidFill>
                <a:latin typeface="Gotham" pitchFamily="50" charset="0"/>
                <a:cs typeface="Gotham" pitchFamily="50" charset="0"/>
              </a:rPr>
              <a:t> </a:t>
            </a:r>
            <a:r>
              <a:rPr lang="es-PA" sz="2000" b="1" i="1" dirty="0" err="1">
                <a:solidFill>
                  <a:schemeClr val="bg1"/>
                </a:solidFill>
                <a:latin typeface="Gotham" pitchFamily="50" charset="0"/>
                <a:cs typeface="Gotham" pitchFamily="50" charset="0"/>
              </a:rPr>
              <a:t>Packages</a:t>
            </a:r>
            <a:r>
              <a:rPr lang="es-PA" sz="2000" b="1" i="1" dirty="0">
                <a:solidFill>
                  <a:schemeClr val="bg1"/>
                </a:solidFill>
                <a:latin typeface="Gotham" pitchFamily="50" charset="0"/>
                <a:cs typeface="Gotham" pitchFamily="50" charset="0"/>
              </a:rPr>
              <a:t> </a:t>
            </a:r>
            <a:r>
              <a:rPr lang="es-PA" sz="2000" dirty="0">
                <a:solidFill>
                  <a:schemeClr val="bg1"/>
                </a:solidFill>
                <a:latin typeface="Gotham" pitchFamily="50" charset="0"/>
                <a:cs typeface="Gotham" pitchFamily="50" charset="0"/>
              </a:rPr>
              <a:t>(Paquetes integrados)</a:t>
            </a:r>
            <a:br>
              <a:rPr lang="es-PA" sz="2000" dirty="0">
                <a:solidFill>
                  <a:schemeClr val="bg1"/>
                </a:solidFill>
                <a:latin typeface="Gotham" pitchFamily="50" charset="0"/>
                <a:cs typeface="Gotham" pitchFamily="50" charset="0"/>
              </a:rPr>
            </a:br>
            <a:br>
              <a:rPr lang="es-PA" sz="2000" dirty="0">
                <a:solidFill>
                  <a:schemeClr val="bg1"/>
                </a:solidFill>
                <a:latin typeface="Gotham" pitchFamily="50" charset="0"/>
                <a:cs typeface="Gotham" pitchFamily="50" charset="0"/>
              </a:rPr>
            </a:br>
            <a:br>
              <a:rPr lang="es-PA" sz="2000" dirty="0">
                <a:solidFill>
                  <a:schemeClr val="bg1"/>
                </a:solidFill>
                <a:latin typeface="Gotham" pitchFamily="50" charset="0"/>
                <a:cs typeface="Gotham" pitchFamily="50" charset="0"/>
              </a:rPr>
            </a:br>
            <a:br>
              <a:rPr lang="es-PA" sz="2000" dirty="0">
                <a:solidFill>
                  <a:schemeClr val="bg1"/>
                </a:solidFill>
                <a:latin typeface="Gotham" pitchFamily="50" charset="0"/>
                <a:cs typeface="Gotham" pitchFamily="50" charset="0"/>
              </a:rPr>
            </a:br>
            <a:br>
              <a:rPr lang="es-PA" sz="2000" dirty="0">
                <a:solidFill>
                  <a:schemeClr val="bg1"/>
                </a:solidFill>
                <a:latin typeface="Gotham" pitchFamily="50" charset="0"/>
                <a:cs typeface="Gotham" pitchFamily="50" charset="0"/>
              </a:rPr>
            </a:br>
            <a:br>
              <a:rPr lang="es-PA" sz="2000" dirty="0">
                <a:solidFill>
                  <a:schemeClr val="bg1"/>
                </a:solidFill>
                <a:latin typeface="Gotham" pitchFamily="50" charset="0"/>
                <a:cs typeface="Gotham" pitchFamily="50" charset="0"/>
              </a:rPr>
            </a:br>
            <a:br>
              <a:rPr lang="es-PA" sz="2000" dirty="0">
                <a:solidFill>
                  <a:schemeClr val="bg1"/>
                </a:solidFill>
                <a:latin typeface="Gotham" pitchFamily="50" charset="0"/>
                <a:cs typeface="Gotham" pitchFamily="50" charset="0"/>
              </a:rPr>
            </a:br>
            <a:endParaRPr lang="es-PA" sz="2000" dirty="0">
              <a:solidFill>
                <a:schemeClr val="bg1"/>
              </a:solidFill>
              <a:latin typeface="Gotham" pitchFamily="50" charset="0"/>
              <a:cs typeface="Gotham" pitchFamily="50" charset="0"/>
            </a:endParaRPr>
          </a:p>
          <a:p>
            <a:pPr lvl="1"/>
            <a:r>
              <a:rPr lang="es-PA" sz="2000" b="1" i="1" dirty="0" err="1">
                <a:solidFill>
                  <a:schemeClr val="bg1"/>
                </a:solidFill>
                <a:latin typeface="Gotham" pitchFamily="50" charset="0"/>
                <a:cs typeface="Gotham" pitchFamily="50" charset="0"/>
              </a:rPr>
              <a:t>User</a:t>
            </a:r>
            <a:r>
              <a:rPr lang="es-PA" sz="2000" b="1" i="1" dirty="0">
                <a:solidFill>
                  <a:schemeClr val="bg1"/>
                </a:solidFill>
                <a:latin typeface="Gotham" pitchFamily="50" charset="0"/>
                <a:cs typeface="Gotham" pitchFamily="50" charset="0"/>
              </a:rPr>
              <a:t> </a:t>
            </a:r>
            <a:r>
              <a:rPr lang="es-PA" sz="2000" b="1" i="1" dirty="0" err="1">
                <a:solidFill>
                  <a:schemeClr val="bg1"/>
                </a:solidFill>
                <a:latin typeface="Gotham" pitchFamily="50" charset="0"/>
                <a:cs typeface="Gotham" pitchFamily="50" charset="0"/>
              </a:rPr>
              <a:t>Defined</a:t>
            </a:r>
            <a:r>
              <a:rPr lang="es-PA" sz="2000" b="1" i="1" dirty="0">
                <a:solidFill>
                  <a:schemeClr val="bg1"/>
                </a:solidFill>
                <a:latin typeface="Gotham" pitchFamily="50" charset="0"/>
                <a:cs typeface="Gotham" pitchFamily="50" charset="0"/>
              </a:rPr>
              <a:t> </a:t>
            </a:r>
            <a:r>
              <a:rPr lang="es-PA" sz="2000" b="1" i="1" dirty="0" err="1">
                <a:solidFill>
                  <a:schemeClr val="bg1"/>
                </a:solidFill>
                <a:latin typeface="Gotham" pitchFamily="50" charset="0"/>
                <a:cs typeface="Gotham" pitchFamily="50" charset="0"/>
              </a:rPr>
              <a:t>Packages</a:t>
            </a:r>
            <a:r>
              <a:rPr lang="es-PA" sz="2000" b="1" i="1" dirty="0">
                <a:solidFill>
                  <a:schemeClr val="bg1"/>
                </a:solidFill>
                <a:latin typeface="Gotham" pitchFamily="50" charset="0"/>
                <a:cs typeface="Gotham" pitchFamily="50" charset="0"/>
              </a:rPr>
              <a:t> </a:t>
            </a:r>
            <a:r>
              <a:rPr lang="es-PA" sz="2000" dirty="0">
                <a:solidFill>
                  <a:schemeClr val="bg1"/>
                </a:solidFill>
                <a:latin typeface="Gotham" pitchFamily="50" charset="0"/>
                <a:cs typeface="Gotham" pitchFamily="50" charset="0"/>
              </a:rPr>
              <a:t>(Paquetes definidos por usuario)</a:t>
            </a:r>
          </a:p>
        </p:txBody>
      </p:sp>
      <p:pic>
        <p:nvPicPr>
          <p:cNvPr id="5" name="Picture 4" descr="A diagram of a computer program&#10;&#10;Description automatically generated">
            <a:extLst>
              <a:ext uri="{FF2B5EF4-FFF2-40B4-BE49-F238E27FC236}">
                <a16:creationId xmlns:a16="http://schemas.microsoft.com/office/drawing/2014/main" id="{D80D90CC-35FD-A116-F4F6-29840F82C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0603" y="4054088"/>
            <a:ext cx="4830794" cy="1715241"/>
          </a:xfrm>
          <a:prstGeom prst="rect">
            <a:avLst/>
          </a:prstGeom>
        </p:spPr>
      </p:pic>
    </p:spTree>
    <p:extLst>
      <p:ext uri="{BB962C8B-B14F-4D97-AF65-F5344CB8AC3E}">
        <p14:creationId xmlns:p14="http://schemas.microsoft.com/office/powerpoint/2010/main" val="305483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2.2.2. Modificador de acceso Public</a:t>
            </a:r>
          </a:p>
        </p:txBody>
      </p:sp>
      <p:pic>
        <p:nvPicPr>
          <p:cNvPr id="5" name="Picture 4">
            <a:extLst>
              <a:ext uri="{FF2B5EF4-FFF2-40B4-BE49-F238E27FC236}">
                <a16:creationId xmlns:a16="http://schemas.microsoft.com/office/drawing/2014/main" id="{7607A699-1DCA-D6C8-6B13-C165ECB2452D}"/>
              </a:ext>
            </a:extLst>
          </p:cNvPr>
          <p:cNvPicPr>
            <a:picLocks noChangeAspect="1"/>
          </p:cNvPicPr>
          <p:nvPr/>
        </p:nvPicPr>
        <p:blipFill>
          <a:blip r:embed="rId3"/>
          <a:stretch>
            <a:fillRect/>
          </a:stretch>
        </p:blipFill>
        <p:spPr>
          <a:xfrm>
            <a:off x="3005969" y="1286540"/>
            <a:ext cx="6180062" cy="977346"/>
          </a:xfrm>
          <a:prstGeom prst="rect">
            <a:avLst/>
          </a:prstGeom>
        </p:spPr>
      </p:pic>
      <p:sp>
        <p:nvSpPr>
          <p:cNvPr id="9" name="Oval 8">
            <a:extLst>
              <a:ext uri="{FF2B5EF4-FFF2-40B4-BE49-F238E27FC236}">
                <a16:creationId xmlns:a16="http://schemas.microsoft.com/office/drawing/2014/main" id="{F6A8FF5A-ACD2-0C7F-82F7-BE8E2CE2AC74}"/>
              </a:ext>
            </a:extLst>
          </p:cNvPr>
          <p:cNvSpPr/>
          <p:nvPr/>
        </p:nvSpPr>
        <p:spPr>
          <a:xfrm>
            <a:off x="5181600" y="1286540"/>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7" name="Group 6">
            <a:extLst>
              <a:ext uri="{FF2B5EF4-FFF2-40B4-BE49-F238E27FC236}">
                <a16:creationId xmlns:a16="http://schemas.microsoft.com/office/drawing/2014/main" id="{D9FBBCA5-BDB6-3A7E-8108-E2EB045DD5D8}"/>
              </a:ext>
            </a:extLst>
          </p:cNvPr>
          <p:cNvGrpSpPr/>
          <p:nvPr/>
        </p:nvGrpSpPr>
        <p:grpSpPr>
          <a:xfrm>
            <a:off x="2068391" y="2612103"/>
            <a:ext cx="8055217" cy="3650075"/>
            <a:chOff x="2410974" y="2612103"/>
            <a:chExt cx="8055217" cy="3650075"/>
          </a:xfrm>
        </p:grpSpPr>
        <p:pic>
          <p:nvPicPr>
            <p:cNvPr id="3" name="Picture 2" descr="A screenshot of a computer&#10;&#10;Description automatically generated">
              <a:extLst>
                <a:ext uri="{FF2B5EF4-FFF2-40B4-BE49-F238E27FC236}">
                  <a16:creationId xmlns:a16="http://schemas.microsoft.com/office/drawing/2014/main" id="{AB788656-89ED-29CD-7C70-7A3BB24B64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0974" y="2612103"/>
              <a:ext cx="2770626" cy="3650075"/>
            </a:xfrm>
            <a:prstGeom prst="rect">
              <a:avLst/>
            </a:prstGeom>
          </p:spPr>
        </p:pic>
        <p:pic>
          <p:nvPicPr>
            <p:cNvPr id="6" name="Picture 5">
              <a:extLst>
                <a:ext uri="{FF2B5EF4-FFF2-40B4-BE49-F238E27FC236}">
                  <a16:creationId xmlns:a16="http://schemas.microsoft.com/office/drawing/2014/main" id="{44CDDAE0-F4D6-5C11-8559-C62FF0FF38C8}"/>
                </a:ext>
              </a:extLst>
            </p:cNvPr>
            <p:cNvPicPr>
              <a:picLocks noChangeAspect="1"/>
            </p:cNvPicPr>
            <p:nvPr/>
          </p:nvPicPr>
          <p:blipFill>
            <a:blip r:embed="rId5"/>
            <a:stretch>
              <a:fillRect/>
            </a:stretch>
          </p:blipFill>
          <p:spPr>
            <a:xfrm>
              <a:off x="5705223" y="2612103"/>
              <a:ext cx="4760968" cy="3650075"/>
            </a:xfrm>
            <a:prstGeom prst="rect">
              <a:avLst/>
            </a:prstGeom>
          </p:spPr>
        </p:pic>
      </p:grpSp>
    </p:spTree>
    <p:extLst>
      <p:ext uri="{BB962C8B-B14F-4D97-AF65-F5344CB8AC3E}">
        <p14:creationId xmlns:p14="http://schemas.microsoft.com/office/powerpoint/2010/main" val="85611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2.2.2. Modificador de acceso Public</a:t>
            </a:r>
          </a:p>
        </p:txBody>
      </p:sp>
      <p:pic>
        <p:nvPicPr>
          <p:cNvPr id="5" name="Picture 4">
            <a:extLst>
              <a:ext uri="{FF2B5EF4-FFF2-40B4-BE49-F238E27FC236}">
                <a16:creationId xmlns:a16="http://schemas.microsoft.com/office/drawing/2014/main" id="{7607A699-1DCA-D6C8-6B13-C165ECB2452D}"/>
              </a:ext>
            </a:extLst>
          </p:cNvPr>
          <p:cNvPicPr>
            <a:picLocks noChangeAspect="1"/>
          </p:cNvPicPr>
          <p:nvPr/>
        </p:nvPicPr>
        <p:blipFill>
          <a:blip r:embed="rId3"/>
          <a:stretch>
            <a:fillRect/>
          </a:stretch>
        </p:blipFill>
        <p:spPr>
          <a:xfrm>
            <a:off x="3005969" y="1286540"/>
            <a:ext cx="6180062" cy="977346"/>
          </a:xfrm>
          <a:prstGeom prst="rect">
            <a:avLst/>
          </a:prstGeom>
        </p:spPr>
      </p:pic>
      <p:sp>
        <p:nvSpPr>
          <p:cNvPr id="9" name="Oval 8">
            <a:extLst>
              <a:ext uri="{FF2B5EF4-FFF2-40B4-BE49-F238E27FC236}">
                <a16:creationId xmlns:a16="http://schemas.microsoft.com/office/drawing/2014/main" id="{F6A8FF5A-ACD2-0C7F-82F7-BE8E2CE2AC74}"/>
              </a:ext>
            </a:extLst>
          </p:cNvPr>
          <p:cNvSpPr/>
          <p:nvPr/>
        </p:nvSpPr>
        <p:spPr>
          <a:xfrm>
            <a:off x="6167120" y="1286540"/>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11" name="Group 10">
            <a:extLst>
              <a:ext uri="{FF2B5EF4-FFF2-40B4-BE49-F238E27FC236}">
                <a16:creationId xmlns:a16="http://schemas.microsoft.com/office/drawing/2014/main" id="{F9C5E448-59D3-0D38-9FAB-F9F50B6D2090}"/>
              </a:ext>
            </a:extLst>
          </p:cNvPr>
          <p:cNvGrpSpPr/>
          <p:nvPr/>
        </p:nvGrpSpPr>
        <p:grpSpPr>
          <a:xfrm>
            <a:off x="1193800" y="2496232"/>
            <a:ext cx="9804399" cy="3877216"/>
            <a:chOff x="1549401" y="2486072"/>
            <a:chExt cx="9804399" cy="3877216"/>
          </a:xfrm>
        </p:grpSpPr>
        <p:pic>
          <p:nvPicPr>
            <p:cNvPr id="4" name="Picture 3" descr="A yellow folder with white squares and black text&#10;&#10;Description automatically generated">
              <a:extLst>
                <a:ext uri="{FF2B5EF4-FFF2-40B4-BE49-F238E27FC236}">
                  <a16:creationId xmlns:a16="http://schemas.microsoft.com/office/drawing/2014/main" id="{E9610D9E-069B-C88F-6E9A-A4859FFBB8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9401" y="3376040"/>
              <a:ext cx="3977640" cy="1557194"/>
            </a:xfrm>
            <a:prstGeom prst="rect">
              <a:avLst/>
            </a:prstGeom>
          </p:spPr>
        </p:pic>
        <p:pic>
          <p:nvPicPr>
            <p:cNvPr id="10" name="Picture 9">
              <a:extLst>
                <a:ext uri="{FF2B5EF4-FFF2-40B4-BE49-F238E27FC236}">
                  <a16:creationId xmlns:a16="http://schemas.microsoft.com/office/drawing/2014/main" id="{94C6FA4A-BF98-A4BC-DEAC-4A492921C15F}"/>
                </a:ext>
              </a:extLst>
            </p:cNvPr>
            <p:cNvPicPr>
              <a:picLocks noChangeAspect="1"/>
            </p:cNvPicPr>
            <p:nvPr/>
          </p:nvPicPr>
          <p:blipFill>
            <a:blip r:embed="rId5"/>
            <a:stretch>
              <a:fillRect/>
            </a:stretch>
          </p:blipFill>
          <p:spPr>
            <a:xfrm>
              <a:off x="5809476" y="2486072"/>
              <a:ext cx="5544324" cy="3877216"/>
            </a:xfrm>
            <a:prstGeom prst="rect">
              <a:avLst/>
            </a:prstGeom>
          </p:spPr>
        </p:pic>
      </p:grpSp>
    </p:spTree>
    <p:extLst>
      <p:ext uri="{BB962C8B-B14F-4D97-AF65-F5344CB8AC3E}">
        <p14:creationId xmlns:p14="http://schemas.microsoft.com/office/powerpoint/2010/main" val="3102192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2.2.2. Modificador de acceso Public</a:t>
            </a:r>
          </a:p>
        </p:txBody>
      </p:sp>
      <p:pic>
        <p:nvPicPr>
          <p:cNvPr id="5" name="Picture 4">
            <a:extLst>
              <a:ext uri="{FF2B5EF4-FFF2-40B4-BE49-F238E27FC236}">
                <a16:creationId xmlns:a16="http://schemas.microsoft.com/office/drawing/2014/main" id="{7607A699-1DCA-D6C8-6B13-C165ECB2452D}"/>
              </a:ext>
            </a:extLst>
          </p:cNvPr>
          <p:cNvPicPr>
            <a:picLocks noChangeAspect="1"/>
          </p:cNvPicPr>
          <p:nvPr/>
        </p:nvPicPr>
        <p:blipFill>
          <a:blip r:embed="rId3"/>
          <a:stretch>
            <a:fillRect/>
          </a:stretch>
        </p:blipFill>
        <p:spPr>
          <a:xfrm>
            <a:off x="3005969" y="1286540"/>
            <a:ext cx="6180062" cy="977346"/>
          </a:xfrm>
          <a:prstGeom prst="rect">
            <a:avLst/>
          </a:prstGeom>
        </p:spPr>
      </p:pic>
      <p:sp>
        <p:nvSpPr>
          <p:cNvPr id="9" name="Oval 8">
            <a:extLst>
              <a:ext uri="{FF2B5EF4-FFF2-40B4-BE49-F238E27FC236}">
                <a16:creationId xmlns:a16="http://schemas.microsoft.com/office/drawing/2014/main" id="{F6A8FF5A-ACD2-0C7F-82F7-BE8E2CE2AC74}"/>
              </a:ext>
            </a:extLst>
          </p:cNvPr>
          <p:cNvSpPr/>
          <p:nvPr/>
        </p:nvSpPr>
        <p:spPr>
          <a:xfrm>
            <a:off x="7142480" y="1286540"/>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8" name="Group 7">
            <a:extLst>
              <a:ext uri="{FF2B5EF4-FFF2-40B4-BE49-F238E27FC236}">
                <a16:creationId xmlns:a16="http://schemas.microsoft.com/office/drawing/2014/main" id="{FD5000AC-92E7-EBF1-DC49-2AEC8463D77B}"/>
              </a:ext>
            </a:extLst>
          </p:cNvPr>
          <p:cNvGrpSpPr/>
          <p:nvPr/>
        </p:nvGrpSpPr>
        <p:grpSpPr>
          <a:xfrm>
            <a:off x="1861475" y="2608253"/>
            <a:ext cx="8469050" cy="3786921"/>
            <a:chOff x="1449070" y="2608253"/>
            <a:chExt cx="8469050" cy="3786921"/>
          </a:xfrm>
        </p:grpSpPr>
        <p:pic>
          <p:nvPicPr>
            <p:cNvPr id="3" name="Picture 2" descr="A screenshot of a computer&#10;&#10;Description automatically generated">
              <a:extLst>
                <a:ext uri="{FF2B5EF4-FFF2-40B4-BE49-F238E27FC236}">
                  <a16:creationId xmlns:a16="http://schemas.microsoft.com/office/drawing/2014/main" id="{53CB919E-CBEE-2208-2B55-00D271DE44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9070" y="2748969"/>
              <a:ext cx="2330450" cy="3505487"/>
            </a:xfrm>
            <a:prstGeom prst="rect">
              <a:avLst/>
            </a:prstGeom>
          </p:spPr>
        </p:pic>
        <p:pic>
          <p:nvPicPr>
            <p:cNvPr id="7" name="Picture 6">
              <a:extLst>
                <a:ext uri="{FF2B5EF4-FFF2-40B4-BE49-F238E27FC236}">
                  <a16:creationId xmlns:a16="http://schemas.microsoft.com/office/drawing/2014/main" id="{75B75975-F7EE-E099-FDBC-C5BED11AA2EF}"/>
                </a:ext>
              </a:extLst>
            </p:cNvPr>
            <p:cNvPicPr>
              <a:picLocks noChangeAspect="1"/>
            </p:cNvPicPr>
            <p:nvPr/>
          </p:nvPicPr>
          <p:blipFill>
            <a:blip r:embed="rId5"/>
            <a:stretch>
              <a:fillRect/>
            </a:stretch>
          </p:blipFill>
          <p:spPr>
            <a:xfrm>
              <a:off x="4366839" y="2608253"/>
              <a:ext cx="5551281" cy="3786921"/>
            </a:xfrm>
            <a:prstGeom prst="rect">
              <a:avLst/>
            </a:prstGeom>
          </p:spPr>
        </p:pic>
      </p:grpSp>
    </p:spTree>
    <p:extLst>
      <p:ext uri="{BB962C8B-B14F-4D97-AF65-F5344CB8AC3E}">
        <p14:creationId xmlns:p14="http://schemas.microsoft.com/office/powerpoint/2010/main" val="604491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2.2.2. Modificador de acceso Public</a:t>
            </a:r>
          </a:p>
        </p:txBody>
      </p:sp>
      <p:pic>
        <p:nvPicPr>
          <p:cNvPr id="5" name="Picture 4">
            <a:extLst>
              <a:ext uri="{FF2B5EF4-FFF2-40B4-BE49-F238E27FC236}">
                <a16:creationId xmlns:a16="http://schemas.microsoft.com/office/drawing/2014/main" id="{7607A699-1DCA-D6C8-6B13-C165ECB2452D}"/>
              </a:ext>
            </a:extLst>
          </p:cNvPr>
          <p:cNvPicPr>
            <a:picLocks noChangeAspect="1"/>
          </p:cNvPicPr>
          <p:nvPr/>
        </p:nvPicPr>
        <p:blipFill>
          <a:blip r:embed="rId3"/>
          <a:stretch>
            <a:fillRect/>
          </a:stretch>
        </p:blipFill>
        <p:spPr>
          <a:xfrm>
            <a:off x="3005969" y="1286540"/>
            <a:ext cx="6180062" cy="977346"/>
          </a:xfrm>
          <a:prstGeom prst="rect">
            <a:avLst/>
          </a:prstGeom>
        </p:spPr>
      </p:pic>
      <p:sp>
        <p:nvSpPr>
          <p:cNvPr id="9" name="Oval 8">
            <a:extLst>
              <a:ext uri="{FF2B5EF4-FFF2-40B4-BE49-F238E27FC236}">
                <a16:creationId xmlns:a16="http://schemas.microsoft.com/office/drawing/2014/main" id="{F6A8FF5A-ACD2-0C7F-82F7-BE8E2CE2AC74}"/>
              </a:ext>
            </a:extLst>
          </p:cNvPr>
          <p:cNvSpPr/>
          <p:nvPr/>
        </p:nvSpPr>
        <p:spPr>
          <a:xfrm>
            <a:off x="8212062" y="1268206"/>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11" name="Group 10">
            <a:extLst>
              <a:ext uri="{FF2B5EF4-FFF2-40B4-BE49-F238E27FC236}">
                <a16:creationId xmlns:a16="http://schemas.microsoft.com/office/drawing/2014/main" id="{0FD01BE9-9052-D900-2EE2-C895BCC8AD76}"/>
              </a:ext>
            </a:extLst>
          </p:cNvPr>
          <p:cNvGrpSpPr/>
          <p:nvPr/>
        </p:nvGrpSpPr>
        <p:grpSpPr>
          <a:xfrm>
            <a:off x="904240" y="2593769"/>
            <a:ext cx="10383519" cy="3519494"/>
            <a:chOff x="970281" y="2612103"/>
            <a:chExt cx="10383519" cy="3519494"/>
          </a:xfrm>
        </p:grpSpPr>
        <p:pic>
          <p:nvPicPr>
            <p:cNvPr id="4" name="Picture 3" descr="A screenshot of a computer&#10;&#10;Description automatically generated">
              <a:extLst>
                <a:ext uri="{FF2B5EF4-FFF2-40B4-BE49-F238E27FC236}">
                  <a16:creationId xmlns:a16="http://schemas.microsoft.com/office/drawing/2014/main" id="{DEB3EFEE-9732-573B-30BB-1729694C35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0281" y="3544137"/>
              <a:ext cx="4607560" cy="1549078"/>
            </a:xfrm>
            <a:prstGeom prst="rect">
              <a:avLst/>
            </a:prstGeom>
          </p:spPr>
        </p:pic>
        <p:pic>
          <p:nvPicPr>
            <p:cNvPr id="10" name="Picture 9">
              <a:extLst>
                <a:ext uri="{FF2B5EF4-FFF2-40B4-BE49-F238E27FC236}">
                  <a16:creationId xmlns:a16="http://schemas.microsoft.com/office/drawing/2014/main" id="{BCDB7A52-70BD-ADC1-0A7E-2D7DD2B420CF}"/>
                </a:ext>
              </a:extLst>
            </p:cNvPr>
            <p:cNvPicPr>
              <a:picLocks noChangeAspect="1"/>
            </p:cNvPicPr>
            <p:nvPr/>
          </p:nvPicPr>
          <p:blipFill>
            <a:blip r:embed="rId5"/>
            <a:stretch>
              <a:fillRect/>
            </a:stretch>
          </p:blipFill>
          <p:spPr>
            <a:xfrm>
              <a:off x="5831987" y="2612103"/>
              <a:ext cx="5521813" cy="3519494"/>
            </a:xfrm>
            <a:prstGeom prst="rect">
              <a:avLst/>
            </a:prstGeom>
          </p:spPr>
        </p:pic>
      </p:grpSp>
    </p:spTree>
    <p:extLst>
      <p:ext uri="{BB962C8B-B14F-4D97-AF65-F5344CB8AC3E}">
        <p14:creationId xmlns:p14="http://schemas.microsoft.com/office/powerpoint/2010/main" val="3627001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2.2.3. Modificador de acceso Protected</a:t>
            </a:r>
          </a:p>
        </p:txBody>
      </p:sp>
      <p:sp>
        <p:nvSpPr>
          <p:cNvPr id="3" name="Content Placeholder 2">
            <a:extLst>
              <a:ext uri="{FF2B5EF4-FFF2-40B4-BE49-F238E27FC236}">
                <a16:creationId xmlns:a16="http://schemas.microsoft.com/office/drawing/2014/main" id="{BA555E18-052E-5798-647B-6AFF89255975}"/>
              </a:ext>
            </a:extLst>
          </p:cNvPr>
          <p:cNvSpPr>
            <a:spLocks noGrp="1"/>
          </p:cNvSpPr>
          <p:nvPr>
            <p:ph idx="1"/>
          </p:nvPr>
        </p:nvSpPr>
        <p:spPr>
          <a:xfrm>
            <a:off x="838200" y="1825625"/>
            <a:ext cx="10515600" cy="3427096"/>
          </a:xfrm>
        </p:spPr>
        <p:txBody>
          <a:bodyPr>
            <a:normAutofit/>
          </a:bodyPr>
          <a:lstStyle/>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El miembro es accesible desde la misma clase y clases que sean </a:t>
            </a:r>
            <a:r>
              <a:rPr lang="es-MX" sz="2000" b="1" dirty="0">
                <a:solidFill>
                  <a:schemeClr val="bg1"/>
                </a:solidFill>
                <a:effectLst/>
                <a:latin typeface="Gotham" pitchFamily="50" charset="0"/>
                <a:ea typeface="Calibri" panose="020F0502020204030204" pitchFamily="34" charset="0"/>
                <a:cs typeface="Gotham" pitchFamily="50" charset="0"/>
              </a:rPr>
              <a:t>subclases</a:t>
            </a:r>
            <a:r>
              <a:rPr lang="es-MX" sz="2000" dirty="0">
                <a:solidFill>
                  <a:schemeClr val="bg1"/>
                </a:solidFill>
                <a:effectLst/>
                <a:latin typeface="Gotham" pitchFamily="50" charset="0"/>
                <a:ea typeface="Calibri" panose="020F0502020204030204" pitchFamily="34" charset="0"/>
                <a:cs typeface="Gotham" pitchFamily="50" charset="0"/>
              </a:rPr>
              <a:t> (heredadas) de esa clase.</a:t>
            </a:r>
          </a:p>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Los miembros protected </a:t>
            </a:r>
            <a:r>
              <a:rPr lang="es-MX" sz="2000" b="1" dirty="0">
                <a:solidFill>
                  <a:schemeClr val="bg1"/>
                </a:solidFill>
                <a:effectLst/>
                <a:latin typeface="Gotham" pitchFamily="50" charset="0"/>
                <a:ea typeface="Calibri" panose="020F0502020204030204" pitchFamily="34" charset="0"/>
                <a:cs typeface="Gotham" pitchFamily="50" charset="0"/>
              </a:rPr>
              <a:t>no son accesibles desde clases que no sean subclases</a:t>
            </a:r>
            <a:r>
              <a:rPr lang="es-MX" sz="2000" dirty="0">
                <a:solidFill>
                  <a:schemeClr val="bg1"/>
                </a:solidFill>
                <a:effectLst/>
                <a:latin typeface="Gotham" pitchFamily="50" charset="0"/>
                <a:ea typeface="Calibri" panose="020F0502020204030204" pitchFamily="34" charset="0"/>
                <a:cs typeface="Gotham" pitchFamily="50" charset="0"/>
              </a:rPr>
              <a:t>, incluso si están en el mismo paquete.</a:t>
            </a:r>
          </a:p>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Protected tiene varios usos en la programación java pero mayormente es utilizado para encapsular y proteger los datos de los elementos de una clase, pero aun darle permiso a que las clases hijas (subclases) puedan acceder a los elementos de su clase padre (superclase) en la herencia.</a:t>
            </a:r>
          </a:p>
          <a:p>
            <a:pPr>
              <a:lnSpc>
                <a:spcPct val="107000"/>
              </a:lnSpc>
              <a:spcAft>
                <a:spcPts val="800"/>
              </a:spcAft>
            </a:pPr>
            <a:endParaRPr lang="es-PA" sz="2000" dirty="0">
              <a:solidFill>
                <a:schemeClr val="bg1"/>
              </a:solidFill>
              <a:effectLst/>
              <a:latin typeface="Gotham" pitchFamily="50" charset="0"/>
              <a:ea typeface="Calibri" panose="020F0502020204030204" pitchFamily="34" charset="0"/>
              <a:cs typeface="Gotham" pitchFamily="50" charset="0"/>
            </a:endParaRPr>
          </a:p>
        </p:txBody>
      </p:sp>
    </p:spTree>
    <p:extLst>
      <p:ext uri="{BB962C8B-B14F-4D97-AF65-F5344CB8AC3E}">
        <p14:creationId xmlns:p14="http://schemas.microsoft.com/office/powerpoint/2010/main" val="2075059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2.2.3. Modificador de acceso Protected</a:t>
            </a:r>
          </a:p>
        </p:txBody>
      </p:sp>
      <p:pic>
        <p:nvPicPr>
          <p:cNvPr id="6" name="Picture 5">
            <a:extLst>
              <a:ext uri="{FF2B5EF4-FFF2-40B4-BE49-F238E27FC236}">
                <a16:creationId xmlns:a16="http://schemas.microsoft.com/office/drawing/2014/main" id="{3DA21C5F-B155-447F-BEF6-83A4390F4937}"/>
              </a:ext>
            </a:extLst>
          </p:cNvPr>
          <p:cNvPicPr>
            <a:picLocks noChangeAspect="1"/>
          </p:cNvPicPr>
          <p:nvPr/>
        </p:nvPicPr>
        <p:blipFill>
          <a:blip r:embed="rId3"/>
          <a:stretch>
            <a:fillRect/>
          </a:stretch>
        </p:blipFill>
        <p:spPr>
          <a:xfrm>
            <a:off x="2744119" y="1268206"/>
            <a:ext cx="6703759" cy="1071014"/>
          </a:xfrm>
          <a:prstGeom prst="rect">
            <a:avLst/>
          </a:prstGeom>
        </p:spPr>
      </p:pic>
      <p:sp>
        <p:nvSpPr>
          <p:cNvPr id="9" name="Oval 8">
            <a:extLst>
              <a:ext uri="{FF2B5EF4-FFF2-40B4-BE49-F238E27FC236}">
                <a16:creationId xmlns:a16="http://schemas.microsoft.com/office/drawing/2014/main" id="{F6A8FF5A-ACD2-0C7F-82F7-BE8E2CE2AC74}"/>
              </a:ext>
            </a:extLst>
          </p:cNvPr>
          <p:cNvSpPr/>
          <p:nvPr/>
        </p:nvSpPr>
        <p:spPr>
          <a:xfrm>
            <a:off x="4025956" y="1305873"/>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pic>
        <p:nvPicPr>
          <p:cNvPr id="8" name="Picture 7">
            <a:extLst>
              <a:ext uri="{FF2B5EF4-FFF2-40B4-BE49-F238E27FC236}">
                <a16:creationId xmlns:a16="http://schemas.microsoft.com/office/drawing/2014/main" id="{995154AA-0160-E9A7-297E-7336EF13E29E}"/>
              </a:ext>
            </a:extLst>
          </p:cNvPr>
          <p:cNvPicPr>
            <a:picLocks noChangeAspect="1"/>
          </p:cNvPicPr>
          <p:nvPr/>
        </p:nvPicPr>
        <p:blipFill>
          <a:blip r:embed="rId4"/>
          <a:stretch>
            <a:fillRect/>
          </a:stretch>
        </p:blipFill>
        <p:spPr>
          <a:xfrm>
            <a:off x="3688603" y="2540580"/>
            <a:ext cx="4814792" cy="3956401"/>
          </a:xfrm>
          <a:prstGeom prst="rect">
            <a:avLst/>
          </a:prstGeom>
        </p:spPr>
      </p:pic>
    </p:spTree>
    <p:extLst>
      <p:ext uri="{BB962C8B-B14F-4D97-AF65-F5344CB8AC3E}">
        <p14:creationId xmlns:p14="http://schemas.microsoft.com/office/powerpoint/2010/main" val="2591948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2.2.3. Modificador de acceso Protected</a:t>
            </a:r>
          </a:p>
        </p:txBody>
      </p:sp>
      <p:pic>
        <p:nvPicPr>
          <p:cNvPr id="6" name="Picture 5">
            <a:extLst>
              <a:ext uri="{FF2B5EF4-FFF2-40B4-BE49-F238E27FC236}">
                <a16:creationId xmlns:a16="http://schemas.microsoft.com/office/drawing/2014/main" id="{3DA21C5F-B155-447F-BEF6-83A4390F4937}"/>
              </a:ext>
            </a:extLst>
          </p:cNvPr>
          <p:cNvPicPr>
            <a:picLocks noChangeAspect="1"/>
          </p:cNvPicPr>
          <p:nvPr/>
        </p:nvPicPr>
        <p:blipFill>
          <a:blip r:embed="rId3"/>
          <a:stretch>
            <a:fillRect/>
          </a:stretch>
        </p:blipFill>
        <p:spPr>
          <a:xfrm>
            <a:off x="2744119" y="1268206"/>
            <a:ext cx="6703759" cy="1071014"/>
          </a:xfrm>
          <a:prstGeom prst="rect">
            <a:avLst/>
          </a:prstGeom>
        </p:spPr>
      </p:pic>
      <p:sp>
        <p:nvSpPr>
          <p:cNvPr id="9" name="Oval 8">
            <a:extLst>
              <a:ext uri="{FF2B5EF4-FFF2-40B4-BE49-F238E27FC236}">
                <a16:creationId xmlns:a16="http://schemas.microsoft.com/office/drawing/2014/main" id="{F6A8FF5A-ACD2-0C7F-82F7-BE8E2CE2AC74}"/>
              </a:ext>
            </a:extLst>
          </p:cNvPr>
          <p:cNvSpPr/>
          <p:nvPr/>
        </p:nvSpPr>
        <p:spPr>
          <a:xfrm>
            <a:off x="5100318" y="1305873"/>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7" name="Group 6">
            <a:extLst>
              <a:ext uri="{FF2B5EF4-FFF2-40B4-BE49-F238E27FC236}">
                <a16:creationId xmlns:a16="http://schemas.microsoft.com/office/drawing/2014/main" id="{6CD55848-68FE-1848-532D-FC13FB37F290}"/>
              </a:ext>
            </a:extLst>
          </p:cNvPr>
          <p:cNvGrpSpPr/>
          <p:nvPr/>
        </p:nvGrpSpPr>
        <p:grpSpPr>
          <a:xfrm>
            <a:off x="1605659" y="2621276"/>
            <a:ext cx="7984998" cy="3753676"/>
            <a:chOff x="1149858" y="2621276"/>
            <a:chExt cx="7984998" cy="3753676"/>
          </a:xfrm>
        </p:grpSpPr>
        <p:pic>
          <p:nvPicPr>
            <p:cNvPr id="3" name="Picture 2" descr="A screenshot of a computer&#10;&#10;Description automatically generated">
              <a:extLst>
                <a:ext uri="{FF2B5EF4-FFF2-40B4-BE49-F238E27FC236}">
                  <a16:creationId xmlns:a16="http://schemas.microsoft.com/office/drawing/2014/main" id="{F2CA39D7-4452-2CA2-13F8-D68238991B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9858" y="2621276"/>
              <a:ext cx="2809494" cy="3700847"/>
            </a:xfrm>
            <a:prstGeom prst="rect">
              <a:avLst/>
            </a:prstGeom>
          </p:spPr>
        </p:pic>
        <p:pic>
          <p:nvPicPr>
            <p:cNvPr id="5" name="Picture 4">
              <a:extLst>
                <a:ext uri="{FF2B5EF4-FFF2-40B4-BE49-F238E27FC236}">
                  <a16:creationId xmlns:a16="http://schemas.microsoft.com/office/drawing/2014/main" id="{C8DFB5AF-1A01-4F5B-BF18-A6E6F84157CC}"/>
                </a:ext>
              </a:extLst>
            </p:cNvPr>
            <p:cNvPicPr>
              <a:picLocks noChangeAspect="1"/>
            </p:cNvPicPr>
            <p:nvPr/>
          </p:nvPicPr>
          <p:blipFill>
            <a:blip r:embed="rId5"/>
            <a:stretch>
              <a:fillRect/>
            </a:stretch>
          </p:blipFill>
          <p:spPr>
            <a:xfrm>
              <a:off x="4331765" y="2621276"/>
              <a:ext cx="4803091" cy="3753676"/>
            </a:xfrm>
            <a:prstGeom prst="rect">
              <a:avLst/>
            </a:prstGeom>
          </p:spPr>
        </p:pic>
      </p:grpSp>
    </p:spTree>
    <p:extLst>
      <p:ext uri="{BB962C8B-B14F-4D97-AF65-F5344CB8AC3E}">
        <p14:creationId xmlns:p14="http://schemas.microsoft.com/office/powerpoint/2010/main" val="519776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2.2.3. Modificador de acceso Protected</a:t>
            </a:r>
          </a:p>
        </p:txBody>
      </p:sp>
      <p:pic>
        <p:nvPicPr>
          <p:cNvPr id="6" name="Picture 5">
            <a:extLst>
              <a:ext uri="{FF2B5EF4-FFF2-40B4-BE49-F238E27FC236}">
                <a16:creationId xmlns:a16="http://schemas.microsoft.com/office/drawing/2014/main" id="{3DA21C5F-B155-447F-BEF6-83A4390F4937}"/>
              </a:ext>
            </a:extLst>
          </p:cNvPr>
          <p:cNvPicPr>
            <a:picLocks noChangeAspect="1"/>
          </p:cNvPicPr>
          <p:nvPr/>
        </p:nvPicPr>
        <p:blipFill>
          <a:blip r:embed="rId3"/>
          <a:stretch>
            <a:fillRect/>
          </a:stretch>
        </p:blipFill>
        <p:spPr>
          <a:xfrm>
            <a:off x="2744119" y="1268206"/>
            <a:ext cx="6703759" cy="1071014"/>
          </a:xfrm>
          <a:prstGeom prst="rect">
            <a:avLst/>
          </a:prstGeom>
        </p:spPr>
      </p:pic>
      <p:sp>
        <p:nvSpPr>
          <p:cNvPr id="9" name="Oval 8">
            <a:extLst>
              <a:ext uri="{FF2B5EF4-FFF2-40B4-BE49-F238E27FC236}">
                <a16:creationId xmlns:a16="http://schemas.microsoft.com/office/drawing/2014/main" id="{F6A8FF5A-ACD2-0C7F-82F7-BE8E2CE2AC74}"/>
              </a:ext>
            </a:extLst>
          </p:cNvPr>
          <p:cNvSpPr/>
          <p:nvPr/>
        </p:nvSpPr>
        <p:spPr>
          <a:xfrm>
            <a:off x="7285734" y="1305873"/>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11" name="Group 10">
            <a:extLst>
              <a:ext uri="{FF2B5EF4-FFF2-40B4-BE49-F238E27FC236}">
                <a16:creationId xmlns:a16="http://schemas.microsoft.com/office/drawing/2014/main" id="{9AFB4349-F131-FB7E-6B7B-4025C852D34C}"/>
              </a:ext>
            </a:extLst>
          </p:cNvPr>
          <p:cNvGrpSpPr/>
          <p:nvPr/>
        </p:nvGrpSpPr>
        <p:grpSpPr>
          <a:xfrm>
            <a:off x="1735515" y="2640577"/>
            <a:ext cx="8720965" cy="3916306"/>
            <a:chOff x="1477454" y="2640577"/>
            <a:chExt cx="8720965" cy="3916306"/>
          </a:xfrm>
        </p:grpSpPr>
        <p:pic>
          <p:nvPicPr>
            <p:cNvPr id="4" name="Picture 3" descr="A screenshot of a computer&#10;&#10;Description automatically generated">
              <a:extLst>
                <a:ext uri="{FF2B5EF4-FFF2-40B4-BE49-F238E27FC236}">
                  <a16:creationId xmlns:a16="http://schemas.microsoft.com/office/drawing/2014/main" id="{09F798D2-C306-F52E-5714-15B9DC3091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7454" y="2643602"/>
              <a:ext cx="2600770" cy="3913281"/>
            </a:xfrm>
            <a:prstGeom prst="rect">
              <a:avLst/>
            </a:prstGeom>
          </p:spPr>
        </p:pic>
        <p:pic>
          <p:nvPicPr>
            <p:cNvPr id="10" name="Picture 9">
              <a:extLst>
                <a:ext uri="{FF2B5EF4-FFF2-40B4-BE49-F238E27FC236}">
                  <a16:creationId xmlns:a16="http://schemas.microsoft.com/office/drawing/2014/main" id="{E8A2C445-B47F-D48F-3D65-0A994F50D10C}"/>
                </a:ext>
              </a:extLst>
            </p:cNvPr>
            <p:cNvPicPr>
              <a:picLocks noChangeAspect="1"/>
            </p:cNvPicPr>
            <p:nvPr/>
          </p:nvPicPr>
          <p:blipFill>
            <a:blip r:embed="rId5"/>
            <a:stretch>
              <a:fillRect/>
            </a:stretch>
          </p:blipFill>
          <p:spPr>
            <a:xfrm>
              <a:off x="4373048" y="2640577"/>
              <a:ext cx="5825371" cy="3866473"/>
            </a:xfrm>
            <a:prstGeom prst="rect">
              <a:avLst/>
            </a:prstGeom>
          </p:spPr>
        </p:pic>
      </p:grpSp>
    </p:spTree>
    <p:extLst>
      <p:ext uri="{BB962C8B-B14F-4D97-AF65-F5344CB8AC3E}">
        <p14:creationId xmlns:p14="http://schemas.microsoft.com/office/powerpoint/2010/main" val="2059700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2.2.3. Modificador de acceso Protected</a:t>
            </a:r>
          </a:p>
        </p:txBody>
      </p:sp>
      <p:pic>
        <p:nvPicPr>
          <p:cNvPr id="6" name="Picture 5">
            <a:extLst>
              <a:ext uri="{FF2B5EF4-FFF2-40B4-BE49-F238E27FC236}">
                <a16:creationId xmlns:a16="http://schemas.microsoft.com/office/drawing/2014/main" id="{3DA21C5F-B155-447F-BEF6-83A4390F4937}"/>
              </a:ext>
            </a:extLst>
          </p:cNvPr>
          <p:cNvPicPr>
            <a:picLocks noChangeAspect="1"/>
          </p:cNvPicPr>
          <p:nvPr/>
        </p:nvPicPr>
        <p:blipFill>
          <a:blip r:embed="rId3"/>
          <a:stretch>
            <a:fillRect/>
          </a:stretch>
        </p:blipFill>
        <p:spPr>
          <a:xfrm>
            <a:off x="2744119" y="1268206"/>
            <a:ext cx="6703759" cy="1071014"/>
          </a:xfrm>
          <a:prstGeom prst="rect">
            <a:avLst/>
          </a:prstGeom>
        </p:spPr>
      </p:pic>
      <p:sp>
        <p:nvSpPr>
          <p:cNvPr id="9" name="Oval 8">
            <a:extLst>
              <a:ext uri="{FF2B5EF4-FFF2-40B4-BE49-F238E27FC236}">
                <a16:creationId xmlns:a16="http://schemas.microsoft.com/office/drawing/2014/main" id="{F6A8FF5A-ACD2-0C7F-82F7-BE8E2CE2AC74}"/>
              </a:ext>
            </a:extLst>
          </p:cNvPr>
          <p:cNvSpPr/>
          <p:nvPr/>
        </p:nvSpPr>
        <p:spPr>
          <a:xfrm>
            <a:off x="6188454" y="1305873"/>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8" name="Group 7">
            <a:extLst>
              <a:ext uri="{FF2B5EF4-FFF2-40B4-BE49-F238E27FC236}">
                <a16:creationId xmlns:a16="http://schemas.microsoft.com/office/drawing/2014/main" id="{3CC71D2A-F138-5C43-CA7D-DC64FFF0BC36}"/>
              </a:ext>
            </a:extLst>
          </p:cNvPr>
          <p:cNvGrpSpPr/>
          <p:nvPr/>
        </p:nvGrpSpPr>
        <p:grpSpPr>
          <a:xfrm>
            <a:off x="1184146" y="2591100"/>
            <a:ext cx="9823704" cy="3855361"/>
            <a:chOff x="838200" y="2591100"/>
            <a:chExt cx="9823704" cy="3855361"/>
          </a:xfrm>
        </p:grpSpPr>
        <p:pic>
          <p:nvPicPr>
            <p:cNvPr id="3" name="Picture 2" descr="A yellow folder with white squares&#10;&#10;Description automatically generated">
              <a:extLst>
                <a:ext uri="{FF2B5EF4-FFF2-40B4-BE49-F238E27FC236}">
                  <a16:creationId xmlns:a16="http://schemas.microsoft.com/office/drawing/2014/main" id="{D25EBE94-659F-7273-C2B9-DE599F9160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752124"/>
              <a:ext cx="3916680" cy="1533312"/>
            </a:xfrm>
            <a:prstGeom prst="rect">
              <a:avLst/>
            </a:prstGeom>
          </p:spPr>
        </p:pic>
        <p:pic>
          <p:nvPicPr>
            <p:cNvPr id="7" name="Picture 6">
              <a:extLst>
                <a:ext uri="{FF2B5EF4-FFF2-40B4-BE49-F238E27FC236}">
                  <a16:creationId xmlns:a16="http://schemas.microsoft.com/office/drawing/2014/main" id="{3DAD5522-F001-61FD-70A5-106DA4310EFD}"/>
                </a:ext>
              </a:extLst>
            </p:cNvPr>
            <p:cNvPicPr>
              <a:picLocks noChangeAspect="1"/>
            </p:cNvPicPr>
            <p:nvPr/>
          </p:nvPicPr>
          <p:blipFill>
            <a:blip r:embed="rId5"/>
            <a:stretch>
              <a:fillRect/>
            </a:stretch>
          </p:blipFill>
          <p:spPr>
            <a:xfrm>
              <a:off x="4930267" y="2591100"/>
              <a:ext cx="5731637" cy="3855361"/>
            </a:xfrm>
            <a:prstGeom prst="rect">
              <a:avLst/>
            </a:prstGeom>
          </p:spPr>
        </p:pic>
      </p:grpSp>
    </p:spTree>
    <p:extLst>
      <p:ext uri="{BB962C8B-B14F-4D97-AF65-F5344CB8AC3E}">
        <p14:creationId xmlns:p14="http://schemas.microsoft.com/office/powerpoint/2010/main" val="2628943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2.2.3. Modificador de acceso Protected</a:t>
            </a:r>
          </a:p>
        </p:txBody>
      </p:sp>
      <p:pic>
        <p:nvPicPr>
          <p:cNvPr id="6" name="Picture 5">
            <a:extLst>
              <a:ext uri="{FF2B5EF4-FFF2-40B4-BE49-F238E27FC236}">
                <a16:creationId xmlns:a16="http://schemas.microsoft.com/office/drawing/2014/main" id="{3DA21C5F-B155-447F-BEF6-83A4390F4937}"/>
              </a:ext>
            </a:extLst>
          </p:cNvPr>
          <p:cNvPicPr>
            <a:picLocks noChangeAspect="1"/>
          </p:cNvPicPr>
          <p:nvPr/>
        </p:nvPicPr>
        <p:blipFill>
          <a:blip r:embed="rId3"/>
          <a:stretch>
            <a:fillRect/>
          </a:stretch>
        </p:blipFill>
        <p:spPr>
          <a:xfrm>
            <a:off x="2744119" y="1268206"/>
            <a:ext cx="6703759" cy="1071014"/>
          </a:xfrm>
          <a:prstGeom prst="rect">
            <a:avLst/>
          </a:prstGeom>
        </p:spPr>
      </p:pic>
      <p:sp>
        <p:nvSpPr>
          <p:cNvPr id="9" name="Oval 8">
            <a:extLst>
              <a:ext uri="{FF2B5EF4-FFF2-40B4-BE49-F238E27FC236}">
                <a16:creationId xmlns:a16="http://schemas.microsoft.com/office/drawing/2014/main" id="{F6A8FF5A-ACD2-0C7F-82F7-BE8E2CE2AC74}"/>
              </a:ext>
            </a:extLst>
          </p:cNvPr>
          <p:cNvSpPr/>
          <p:nvPr/>
        </p:nvSpPr>
        <p:spPr>
          <a:xfrm>
            <a:off x="8388190" y="1305873"/>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11" name="Group 10">
            <a:extLst>
              <a:ext uri="{FF2B5EF4-FFF2-40B4-BE49-F238E27FC236}">
                <a16:creationId xmlns:a16="http://schemas.microsoft.com/office/drawing/2014/main" id="{CFE0F4C7-648F-9D6A-E32A-3D58947120AE}"/>
              </a:ext>
            </a:extLst>
          </p:cNvPr>
          <p:cNvGrpSpPr/>
          <p:nvPr/>
        </p:nvGrpSpPr>
        <p:grpSpPr>
          <a:xfrm>
            <a:off x="1115566" y="2768487"/>
            <a:ext cx="9960864" cy="3500587"/>
            <a:chOff x="920496" y="2768487"/>
            <a:chExt cx="9960864" cy="3500587"/>
          </a:xfrm>
        </p:grpSpPr>
        <p:pic>
          <p:nvPicPr>
            <p:cNvPr id="4" name="Picture 3" descr="A screenshot of a computer&#10;&#10;Description automatically generated">
              <a:extLst>
                <a:ext uri="{FF2B5EF4-FFF2-40B4-BE49-F238E27FC236}">
                  <a16:creationId xmlns:a16="http://schemas.microsoft.com/office/drawing/2014/main" id="{D9E3AA9D-852D-C382-5970-10A779E1B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496" y="3811707"/>
              <a:ext cx="4206875" cy="1414145"/>
            </a:xfrm>
            <a:prstGeom prst="rect">
              <a:avLst/>
            </a:prstGeom>
          </p:spPr>
        </p:pic>
        <p:pic>
          <p:nvPicPr>
            <p:cNvPr id="10" name="Picture 9">
              <a:extLst>
                <a:ext uri="{FF2B5EF4-FFF2-40B4-BE49-F238E27FC236}">
                  <a16:creationId xmlns:a16="http://schemas.microsoft.com/office/drawing/2014/main" id="{4501AD89-277D-E39B-90E7-32C197FD2685}"/>
                </a:ext>
              </a:extLst>
            </p:cNvPr>
            <p:cNvPicPr>
              <a:picLocks noChangeAspect="1"/>
            </p:cNvPicPr>
            <p:nvPr/>
          </p:nvPicPr>
          <p:blipFill>
            <a:blip r:embed="rId5"/>
            <a:stretch>
              <a:fillRect/>
            </a:stretch>
          </p:blipFill>
          <p:spPr>
            <a:xfrm>
              <a:off x="5356737" y="2768487"/>
              <a:ext cx="5524623" cy="3500587"/>
            </a:xfrm>
            <a:prstGeom prst="rect">
              <a:avLst/>
            </a:prstGeom>
          </p:spPr>
        </p:pic>
      </p:grpSp>
    </p:spTree>
    <p:extLst>
      <p:ext uri="{BB962C8B-B14F-4D97-AF65-F5344CB8AC3E}">
        <p14:creationId xmlns:p14="http://schemas.microsoft.com/office/powerpoint/2010/main" val="3570127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lstStyle/>
          <a:p>
            <a:r>
              <a:rPr lang="es-PA" b="1" dirty="0">
                <a:solidFill>
                  <a:schemeClr val="bg1"/>
                </a:solidFill>
                <a:latin typeface="Gotham" pitchFamily="50" charset="0"/>
                <a:cs typeface="Gotham" pitchFamily="50" charset="0"/>
              </a:rPr>
              <a:t>1. Paquetes o “</a:t>
            </a:r>
            <a:r>
              <a:rPr lang="es-PA" b="1" i="1" dirty="0" err="1">
                <a:solidFill>
                  <a:schemeClr val="bg1"/>
                </a:solidFill>
                <a:latin typeface="Gotham" pitchFamily="50" charset="0"/>
                <a:cs typeface="Gotham" pitchFamily="50" charset="0"/>
              </a:rPr>
              <a:t>Packages</a:t>
            </a:r>
            <a:r>
              <a:rPr lang="es-PA" b="1" dirty="0">
                <a:solidFill>
                  <a:schemeClr val="bg1"/>
                </a:solidFill>
                <a:latin typeface="Gotham" pitchFamily="50" charset="0"/>
                <a:cs typeface="Gotham" pitchFamily="50" charset="0"/>
              </a:rPr>
              <a:t>”</a:t>
            </a:r>
          </a:p>
        </p:txBody>
      </p:sp>
      <p:sp>
        <p:nvSpPr>
          <p:cNvPr id="3" name="Content Placeholder 2">
            <a:extLst>
              <a:ext uri="{FF2B5EF4-FFF2-40B4-BE49-F238E27FC236}">
                <a16:creationId xmlns:a16="http://schemas.microsoft.com/office/drawing/2014/main" id="{040A270D-0A44-9861-95B5-7DA03AA8B8B2}"/>
              </a:ext>
            </a:extLst>
          </p:cNvPr>
          <p:cNvSpPr>
            <a:spLocks noGrp="1"/>
          </p:cNvSpPr>
          <p:nvPr>
            <p:ph idx="1"/>
          </p:nvPr>
        </p:nvSpPr>
        <p:spPr>
          <a:xfrm>
            <a:off x="838200" y="1825624"/>
            <a:ext cx="10515600" cy="4850383"/>
          </a:xfrm>
        </p:spPr>
        <p:txBody>
          <a:bodyPr>
            <a:normAutofit/>
          </a:bodyPr>
          <a:lstStyle/>
          <a:p>
            <a:r>
              <a:rPr lang="es-PA" sz="2000" dirty="0">
                <a:solidFill>
                  <a:schemeClr val="bg1"/>
                </a:solidFill>
                <a:effectLst/>
                <a:latin typeface="Gotham" pitchFamily="50" charset="0"/>
                <a:ea typeface="Calibri" panose="020F0502020204030204" pitchFamily="34" charset="0"/>
                <a:cs typeface="Gotham" pitchFamily="50" charset="0"/>
              </a:rPr>
              <a:t>En Java, un paquete es un mecanismo utilizado para </a:t>
            </a:r>
            <a:r>
              <a:rPr lang="es-PA" sz="2000" b="1" i="1" dirty="0">
                <a:solidFill>
                  <a:schemeClr val="bg1"/>
                </a:solidFill>
                <a:effectLst/>
                <a:latin typeface="Gotham" pitchFamily="50" charset="0"/>
                <a:ea typeface="Calibri" panose="020F0502020204030204" pitchFamily="34" charset="0"/>
                <a:cs typeface="Gotham" pitchFamily="50" charset="0"/>
              </a:rPr>
              <a:t>organizar y agrupar clases relacionadas</a:t>
            </a:r>
            <a:r>
              <a:rPr lang="es-PA" sz="2000" dirty="0">
                <a:solidFill>
                  <a:schemeClr val="bg1"/>
                </a:solidFill>
                <a:effectLst/>
                <a:latin typeface="Gotham" pitchFamily="50" charset="0"/>
                <a:ea typeface="Calibri" panose="020F0502020204030204" pitchFamily="34" charset="0"/>
                <a:cs typeface="Gotham" pitchFamily="50" charset="0"/>
              </a:rPr>
              <a:t>. </a:t>
            </a:r>
            <a:br>
              <a:rPr lang="es-PA" sz="2000" dirty="0">
                <a:solidFill>
                  <a:schemeClr val="bg1"/>
                </a:solidFill>
                <a:effectLst/>
                <a:latin typeface="Gotham" pitchFamily="50" charset="0"/>
                <a:ea typeface="Calibri" panose="020F0502020204030204" pitchFamily="34" charset="0"/>
                <a:cs typeface="Gotham" pitchFamily="50" charset="0"/>
              </a:rPr>
            </a:br>
            <a:r>
              <a:rPr lang="es-PA" sz="2000" dirty="0">
                <a:solidFill>
                  <a:schemeClr val="bg1"/>
                </a:solidFill>
                <a:effectLst/>
                <a:latin typeface="Gotham" pitchFamily="50" charset="0"/>
                <a:ea typeface="Calibri" panose="020F0502020204030204" pitchFamily="34" charset="0"/>
                <a:cs typeface="Gotham" pitchFamily="50" charset="0"/>
              </a:rPr>
              <a:t>Los paquetes proporcionan un espacio de nombres para las clases, lo que ayuda a evitar conflictos de nombres y facilita la organización del código.</a:t>
            </a:r>
            <a:br>
              <a:rPr lang="es-PA" sz="2000" dirty="0">
                <a:solidFill>
                  <a:schemeClr val="bg1"/>
                </a:solidFill>
                <a:effectLst/>
                <a:latin typeface="Gotham" pitchFamily="50" charset="0"/>
                <a:ea typeface="Calibri" panose="020F0502020204030204" pitchFamily="34" charset="0"/>
                <a:cs typeface="Gotham" pitchFamily="50" charset="0"/>
              </a:rPr>
            </a:br>
            <a:endParaRPr lang="es-PA" sz="2000" dirty="0">
              <a:solidFill>
                <a:schemeClr val="bg1"/>
              </a:solidFill>
              <a:effectLst/>
              <a:latin typeface="Gotham" pitchFamily="50" charset="0"/>
              <a:ea typeface="Calibri" panose="020F0502020204030204" pitchFamily="34" charset="0"/>
              <a:cs typeface="Gotham" pitchFamily="50" charset="0"/>
            </a:endParaRPr>
          </a:p>
          <a:p>
            <a:r>
              <a:rPr lang="es-PA" sz="2000" b="1" dirty="0">
                <a:solidFill>
                  <a:schemeClr val="bg1"/>
                </a:solidFill>
                <a:latin typeface="Gotham" pitchFamily="50" charset="0"/>
                <a:cs typeface="Gotham" pitchFamily="50" charset="0"/>
              </a:rPr>
              <a:t>Podemos tener dos tipos de paquetes en nuestros proyectos:</a:t>
            </a:r>
          </a:p>
          <a:p>
            <a:pPr lvl="1"/>
            <a:r>
              <a:rPr lang="es-PA" sz="2000" b="1" i="1" dirty="0">
                <a:solidFill>
                  <a:schemeClr val="bg1"/>
                </a:solidFill>
                <a:latin typeface="Gotham" pitchFamily="50" charset="0"/>
                <a:cs typeface="Gotham" pitchFamily="50" charset="0"/>
              </a:rPr>
              <a:t>In </a:t>
            </a:r>
            <a:r>
              <a:rPr lang="es-PA" sz="2000" b="1" i="1" dirty="0" err="1">
                <a:solidFill>
                  <a:schemeClr val="bg1"/>
                </a:solidFill>
                <a:latin typeface="Gotham" pitchFamily="50" charset="0"/>
                <a:cs typeface="Gotham" pitchFamily="50" charset="0"/>
              </a:rPr>
              <a:t>Built</a:t>
            </a:r>
            <a:r>
              <a:rPr lang="es-PA" sz="2000" b="1" i="1" dirty="0">
                <a:solidFill>
                  <a:schemeClr val="bg1"/>
                </a:solidFill>
                <a:latin typeface="Gotham" pitchFamily="50" charset="0"/>
                <a:cs typeface="Gotham" pitchFamily="50" charset="0"/>
              </a:rPr>
              <a:t> </a:t>
            </a:r>
            <a:r>
              <a:rPr lang="es-PA" sz="2000" b="1" i="1" dirty="0" err="1">
                <a:solidFill>
                  <a:schemeClr val="bg1"/>
                </a:solidFill>
                <a:latin typeface="Gotham" pitchFamily="50" charset="0"/>
                <a:cs typeface="Gotham" pitchFamily="50" charset="0"/>
              </a:rPr>
              <a:t>Packages</a:t>
            </a:r>
            <a:r>
              <a:rPr lang="es-PA" sz="2000" b="1" i="1" dirty="0">
                <a:solidFill>
                  <a:schemeClr val="bg1"/>
                </a:solidFill>
                <a:latin typeface="Gotham" pitchFamily="50" charset="0"/>
                <a:cs typeface="Gotham" pitchFamily="50" charset="0"/>
              </a:rPr>
              <a:t> </a:t>
            </a:r>
            <a:r>
              <a:rPr lang="es-PA" sz="2000" dirty="0">
                <a:solidFill>
                  <a:schemeClr val="bg1"/>
                </a:solidFill>
                <a:latin typeface="Gotham" pitchFamily="50" charset="0"/>
                <a:cs typeface="Gotham" pitchFamily="50" charset="0"/>
              </a:rPr>
              <a:t>(Paquetes integrados)</a:t>
            </a:r>
            <a:br>
              <a:rPr lang="es-PA" sz="2000" dirty="0">
                <a:solidFill>
                  <a:schemeClr val="bg1"/>
                </a:solidFill>
                <a:latin typeface="Gotham" pitchFamily="50" charset="0"/>
                <a:cs typeface="Gotham" pitchFamily="50" charset="0"/>
              </a:rPr>
            </a:br>
            <a:br>
              <a:rPr lang="es-PA" sz="2000" dirty="0">
                <a:solidFill>
                  <a:schemeClr val="bg1"/>
                </a:solidFill>
                <a:latin typeface="Gotham" pitchFamily="50" charset="0"/>
                <a:cs typeface="Gotham" pitchFamily="50" charset="0"/>
              </a:rPr>
            </a:br>
            <a:br>
              <a:rPr lang="es-PA" sz="2000" dirty="0">
                <a:solidFill>
                  <a:schemeClr val="bg1"/>
                </a:solidFill>
                <a:latin typeface="Gotham" pitchFamily="50" charset="0"/>
                <a:cs typeface="Gotham" pitchFamily="50" charset="0"/>
              </a:rPr>
            </a:br>
            <a:br>
              <a:rPr lang="es-PA" sz="2000" dirty="0">
                <a:solidFill>
                  <a:schemeClr val="bg1"/>
                </a:solidFill>
                <a:latin typeface="Gotham" pitchFamily="50" charset="0"/>
                <a:cs typeface="Gotham" pitchFamily="50" charset="0"/>
              </a:rPr>
            </a:br>
            <a:br>
              <a:rPr lang="es-PA" sz="2000" dirty="0">
                <a:solidFill>
                  <a:schemeClr val="bg1"/>
                </a:solidFill>
                <a:latin typeface="Gotham" pitchFamily="50" charset="0"/>
                <a:cs typeface="Gotham" pitchFamily="50" charset="0"/>
              </a:rPr>
            </a:br>
            <a:br>
              <a:rPr lang="es-PA" sz="2000" dirty="0">
                <a:solidFill>
                  <a:schemeClr val="bg1"/>
                </a:solidFill>
                <a:latin typeface="Gotham" pitchFamily="50" charset="0"/>
                <a:cs typeface="Gotham" pitchFamily="50" charset="0"/>
              </a:rPr>
            </a:br>
            <a:br>
              <a:rPr lang="es-PA" sz="2000" dirty="0">
                <a:solidFill>
                  <a:schemeClr val="bg1"/>
                </a:solidFill>
                <a:latin typeface="Gotham" pitchFamily="50" charset="0"/>
                <a:cs typeface="Gotham" pitchFamily="50" charset="0"/>
              </a:rPr>
            </a:br>
            <a:endParaRPr lang="es-PA" sz="2000" dirty="0">
              <a:solidFill>
                <a:schemeClr val="bg1"/>
              </a:solidFill>
              <a:latin typeface="Gotham" pitchFamily="50" charset="0"/>
              <a:cs typeface="Gotham" pitchFamily="50" charset="0"/>
            </a:endParaRPr>
          </a:p>
          <a:p>
            <a:pPr lvl="1"/>
            <a:r>
              <a:rPr lang="es-PA" sz="2000" b="1" i="1" dirty="0" err="1">
                <a:solidFill>
                  <a:schemeClr val="bg1"/>
                </a:solidFill>
                <a:latin typeface="Gotham" pitchFamily="50" charset="0"/>
                <a:cs typeface="Gotham" pitchFamily="50" charset="0"/>
              </a:rPr>
              <a:t>User</a:t>
            </a:r>
            <a:r>
              <a:rPr lang="es-PA" sz="2000" b="1" i="1" dirty="0">
                <a:solidFill>
                  <a:schemeClr val="bg1"/>
                </a:solidFill>
                <a:latin typeface="Gotham" pitchFamily="50" charset="0"/>
                <a:cs typeface="Gotham" pitchFamily="50" charset="0"/>
              </a:rPr>
              <a:t> </a:t>
            </a:r>
            <a:r>
              <a:rPr lang="es-PA" sz="2000" b="1" i="1" dirty="0" err="1">
                <a:solidFill>
                  <a:schemeClr val="bg1"/>
                </a:solidFill>
                <a:latin typeface="Gotham" pitchFamily="50" charset="0"/>
                <a:cs typeface="Gotham" pitchFamily="50" charset="0"/>
              </a:rPr>
              <a:t>Defined</a:t>
            </a:r>
            <a:r>
              <a:rPr lang="es-PA" sz="2000" b="1" i="1" dirty="0">
                <a:solidFill>
                  <a:schemeClr val="bg1"/>
                </a:solidFill>
                <a:latin typeface="Gotham" pitchFamily="50" charset="0"/>
                <a:cs typeface="Gotham" pitchFamily="50" charset="0"/>
              </a:rPr>
              <a:t> </a:t>
            </a:r>
            <a:r>
              <a:rPr lang="es-PA" sz="2000" b="1" i="1" dirty="0" err="1">
                <a:solidFill>
                  <a:schemeClr val="bg1"/>
                </a:solidFill>
                <a:latin typeface="Gotham" pitchFamily="50" charset="0"/>
                <a:cs typeface="Gotham" pitchFamily="50" charset="0"/>
              </a:rPr>
              <a:t>Packages</a:t>
            </a:r>
            <a:r>
              <a:rPr lang="es-PA" sz="2000" b="1" i="1" dirty="0">
                <a:solidFill>
                  <a:schemeClr val="bg1"/>
                </a:solidFill>
                <a:latin typeface="Gotham" pitchFamily="50" charset="0"/>
                <a:cs typeface="Gotham" pitchFamily="50" charset="0"/>
              </a:rPr>
              <a:t> </a:t>
            </a:r>
            <a:r>
              <a:rPr lang="es-PA" sz="2000" dirty="0">
                <a:solidFill>
                  <a:schemeClr val="bg1"/>
                </a:solidFill>
                <a:latin typeface="Gotham" pitchFamily="50" charset="0"/>
                <a:cs typeface="Gotham" pitchFamily="50" charset="0"/>
              </a:rPr>
              <a:t>(Paquetes definidos por usuario)</a:t>
            </a:r>
          </a:p>
        </p:txBody>
      </p:sp>
      <p:pic>
        <p:nvPicPr>
          <p:cNvPr id="5" name="Picture 4" descr="A diagram of a computer program&#10;&#10;Description automatically generated">
            <a:extLst>
              <a:ext uri="{FF2B5EF4-FFF2-40B4-BE49-F238E27FC236}">
                <a16:creationId xmlns:a16="http://schemas.microsoft.com/office/drawing/2014/main" id="{D80D90CC-35FD-A116-F4F6-29840F82C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0603" y="4054088"/>
            <a:ext cx="4830794" cy="1715241"/>
          </a:xfrm>
          <a:prstGeom prst="rect">
            <a:avLst/>
          </a:prstGeom>
        </p:spPr>
      </p:pic>
    </p:spTree>
    <p:extLst>
      <p:ext uri="{BB962C8B-B14F-4D97-AF65-F5344CB8AC3E}">
        <p14:creationId xmlns:p14="http://schemas.microsoft.com/office/powerpoint/2010/main" val="180339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2.2.4. Modificador de acceso Default</a:t>
            </a:r>
          </a:p>
        </p:txBody>
      </p:sp>
      <p:sp>
        <p:nvSpPr>
          <p:cNvPr id="3" name="Content Placeholder 2">
            <a:extLst>
              <a:ext uri="{FF2B5EF4-FFF2-40B4-BE49-F238E27FC236}">
                <a16:creationId xmlns:a16="http://schemas.microsoft.com/office/drawing/2014/main" id="{F87AA443-9A46-BD8B-6184-4A43239F060B}"/>
              </a:ext>
            </a:extLst>
          </p:cNvPr>
          <p:cNvSpPr>
            <a:spLocks noGrp="1"/>
          </p:cNvSpPr>
          <p:nvPr>
            <p:ph idx="1"/>
          </p:nvPr>
        </p:nvSpPr>
        <p:spPr>
          <a:xfrm>
            <a:off x="838200" y="1825625"/>
            <a:ext cx="10515600" cy="3427096"/>
          </a:xfrm>
        </p:spPr>
        <p:txBody>
          <a:bodyPr>
            <a:normAutofit/>
          </a:bodyPr>
          <a:lstStyle/>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Si no se especifica un modificador de acceso (es decir, no se usa public, protected o private), el miembro es accesible solo dentro del mismo paquete. No es accesible desde clases fuera del paquete.</a:t>
            </a:r>
          </a:p>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Su principal función es de ocultar toda la información de los elementos para las clases o subclases que no estén dentro del mismo paquete de la clase donde el elemento se encuentra declarado.</a:t>
            </a:r>
          </a:p>
          <a:p>
            <a:pPr>
              <a:lnSpc>
                <a:spcPct val="107000"/>
              </a:lnSpc>
              <a:spcAft>
                <a:spcPts val="800"/>
              </a:spcAft>
            </a:pPr>
            <a:r>
              <a:rPr lang="es-MX" sz="2000" dirty="0">
                <a:solidFill>
                  <a:schemeClr val="bg1"/>
                </a:solidFill>
                <a:latin typeface="Gotham" pitchFamily="50" charset="0"/>
                <a:ea typeface="Calibri" panose="020F0502020204030204" pitchFamily="34" charset="0"/>
                <a:cs typeface="Gotham" pitchFamily="50" charset="0"/>
              </a:rPr>
              <a:t>También se le conoce como “</a:t>
            </a:r>
            <a:r>
              <a:rPr lang="es-MX" sz="2000" b="1" i="1" dirty="0">
                <a:solidFill>
                  <a:schemeClr val="bg1"/>
                </a:solidFill>
                <a:latin typeface="Gotham" pitchFamily="50" charset="0"/>
                <a:ea typeface="Calibri" panose="020F0502020204030204" pitchFamily="34" charset="0"/>
                <a:cs typeface="Gotham" pitchFamily="50" charset="0"/>
              </a:rPr>
              <a:t>package-private</a:t>
            </a:r>
            <a:r>
              <a:rPr lang="es-MX" sz="2000" dirty="0">
                <a:solidFill>
                  <a:schemeClr val="bg1"/>
                </a:solidFill>
                <a:latin typeface="Gotham" pitchFamily="50" charset="0"/>
                <a:ea typeface="Calibri" panose="020F0502020204030204" pitchFamily="34" charset="0"/>
                <a:cs typeface="Gotham" pitchFamily="50" charset="0"/>
              </a:rPr>
              <a:t>”.</a:t>
            </a:r>
            <a:endParaRPr lang="es-PA" sz="2000" dirty="0">
              <a:solidFill>
                <a:schemeClr val="bg1"/>
              </a:solidFill>
              <a:effectLst/>
              <a:latin typeface="Gotham" pitchFamily="50" charset="0"/>
              <a:ea typeface="Calibri" panose="020F0502020204030204" pitchFamily="34" charset="0"/>
              <a:cs typeface="Gotham" pitchFamily="50" charset="0"/>
            </a:endParaRPr>
          </a:p>
        </p:txBody>
      </p:sp>
    </p:spTree>
    <p:extLst>
      <p:ext uri="{BB962C8B-B14F-4D97-AF65-F5344CB8AC3E}">
        <p14:creationId xmlns:p14="http://schemas.microsoft.com/office/powerpoint/2010/main" val="64217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2.2.4. Modificador de acceso Default</a:t>
            </a:r>
          </a:p>
        </p:txBody>
      </p:sp>
      <p:pic>
        <p:nvPicPr>
          <p:cNvPr id="7" name="Picture 6">
            <a:extLst>
              <a:ext uri="{FF2B5EF4-FFF2-40B4-BE49-F238E27FC236}">
                <a16:creationId xmlns:a16="http://schemas.microsoft.com/office/drawing/2014/main" id="{18C093AB-642C-F5DA-28CD-F3E73228E539}"/>
              </a:ext>
            </a:extLst>
          </p:cNvPr>
          <p:cNvPicPr>
            <a:picLocks noChangeAspect="1"/>
          </p:cNvPicPr>
          <p:nvPr/>
        </p:nvPicPr>
        <p:blipFill>
          <a:blip r:embed="rId3"/>
          <a:stretch>
            <a:fillRect/>
          </a:stretch>
        </p:blipFill>
        <p:spPr>
          <a:xfrm>
            <a:off x="2680814" y="1285986"/>
            <a:ext cx="6830367" cy="1035885"/>
          </a:xfrm>
          <a:prstGeom prst="rect">
            <a:avLst/>
          </a:prstGeom>
        </p:spPr>
      </p:pic>
      <p:sp>
        <p:nvSpPr>
          <p:cNvPr id="8" name="Oval 7">
            <a:extLst>
              <a:ext uri="{FF2B5EF4-FFF2-40B4-BE49-F238E27FC236}">
                <a16:creationId xmlns:a16="http://schemas.microsoft.com/office/drawing/2014/main" id="{A4C5CD34-A9F2-1C98-AEC5-9C3BC6670772}"/>
              </a:ext>
            </a:extLst>
          </p:cNvPr>
          <p:cNvSpPr/>
          <p:nvPr/>
        </p:nvSpPr>
        <p:spPr>
          <a:xfrm>
            <a:off x="3984750" y="1305873"/>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pic>
        <p:nvPicPr>
          <p:cNvPr id="10" name="Picture 9">
            <a:extLst>
              <a:ext uri="{FF2B5EF4-FFF2-40B4-BE49-F238E27FC236}">
                <a16:creationId xmlns:a16="http://schemas.microsoft.com/office/drawing/2014/main" id="{6F6B7F6E-4923-F1B8-D42F-6A874EF9EDE2}"/>
              </a:ext>
            </a:extLst>
          </p:cNvPr>
          <p:cNvPicPr>
            <a:picLocks noChangeAspect="1"/>
          </p:cNvPicPr>
          <p:nvPr/>
        </p:nvPicPr>
        <p:blipFill>
          <a:blip r:embed="rId4"/>
          <a:stretch>
            <a:fillRect/>
          </a:stretch>
        </p:blipFill>
        <p:spPr>
          <a:xfrm>
            <a:off x="3621387" y="2472401"/>
            <a:ext cx="4949220" cy="3940155"/>
          </a:xfrm>
          <a:prstGeom prst="rect">
            <a:avLst/>
          </a:prstGeom>
        </p:spPr>
      </p:pic>
    </p:spTree>
    <p:extLst>
      <p:ext uri="{BB962C8B-B14F-4D97-AF65-F5344CB8AC3E}">
        <p14:creationId xmlns:p14="http://schemas.microsoft.com/office/powerpoint/2010/main" val="3624231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2.2.4. Modificador de acceso Default</a:t>
            </a:r>
          </a:p>
        </p:txBody>
      </p:sp>
      <p:pic>
        <p:nvPicPr>
          <p:cNvPr id="7" name="Picture 6">
            <a:extLst>
              <a:ext uri="{FF2B5EF4-FFF2-40B4-BE49-F238E27FC236}">
                <a16:creationId xmlns:a16="http://schemas.microsoft.com/office/drawing/2014/main" id="{18C093AB-642C-F5DA-28CD-F3E73228E539}"/>
              </a:ext>
            </a:extLst>
          </p:cNvPr>
          <p:cNvPicPr>
            <a:picLocks noChangeAspect="1"/>
          </p:cNvPicPr>
          <p:nvPr/>
        </p:nvPicPr>
        <p:blipFill>
          <a:blip r:embed="rId3"/>
          <a:stretch>
            <a:fillRect/>
          </a:stretch>
        </p:blipFill>
        <p:spPr>
          <a:xfrm>
            <a:off x="2680814" y="1285986"/>
            <a:ext cx="6830367" cy="1035885"/>
          </a:xfrm>
          <a:prstGeom prst="rect">
            <a:avLst/>
          </a:prstGeom>
        </p:spPr>
      </p:pic>
      <p:sp>
        <p:nvSpPr>
          <p:cNvPr id="8" name="Oval 7">
            <a:extLst>
              <a:ext uri="{FF2B5EF4-FFF2-40B4-BE49-F238E27FC236}">
                <a16:creationId xmlns:a16="http://schemas.microsoft.com/office/drawing/2014/main" id="{A4C5CD34-A9F2-1C98-AEC5-9C3BC6670772}"/>
              </a:ext>
            </a:extLst>
          </p:cNvPr>
          <p:cNvSpPr/>
          <p:nvPr/>
        </p:nvSpPr>
        <p:spPr>
          <a:xfrm>
            <a:off x="5100317" y="1305873"/>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6" name="Group 5">
            <a:extLst>
              <a:ext uri="{FF2B5EF4-FFF2-40B4-BE49-F238E27FC236}">
                <a16:creationId xmlns:a16="http://schemas.microsoft.com/office/drawing/2014/main" id="{634AB579-EC4E-A314-0F17-09879D723415}"/>
              </a:ext>
            </a:extLst>
          </p:cNvPr>
          <p:cNvGrpSpPr/>
          <p:nvPr/>
        </p:nvGrpSpPr>
        <p:grpSpPr>
          <a:xfrm>
            <a:off x="2189011" y="2604862"/>
            <a:ext cx="7813971" cy="3862535"/>
            <a:chOff x="1571116" y="2604862"/>
            <a:chExt cx="7813971" cy="3862535"/>
          </a:xfrm>
        </p:grpSpPr>
        <p:pic>
          <p:nvPicPr>
            <p:cNvPr id="3" name="Picture 2" descr="A screenshot of a computer&#10;&#10;Description automatically generated">
              <a:extLst>
                <a:ext uri="{FF2B5EF4-FFF2-40B4-BE49-F238E27FC236}">
                  <a16:creationId xmlns:a16="http://schemas.microsoft.com/office/drawing/2014/main" id="{B0FD7B14-9A68-8D37-6480-1EB6EC5178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1116" y="2722596"/>
              <a:ext cx="2589403" cy="3410234"/>
            </a:xfrm>
            <a:prstGeom prst="rect">
              <a:avLst/>
            </a:prstGeom>
          </p:spPr>
        </p:pic>
        <p:pic>
          <p:nvPicPr>
            <p:cNvPr id="5" name="Picture 4">
              <a:extLst>
                <a:ext uri="{FF2B5EF4-FFF2-40B4-BE49-F238E27FC236}">
                  <a16:creationId xmlns:a16="http://schemas.microsoft.com/office/drawing/2014/main" id="{3A8EAA34-4932-65F3-2664-C220C75F6A18}"/>
                </a:ext>
              </a:extLst>
            </p:cNvPr>
            <p:cNvPicPr>
              <a:picLocks noChangeAspect="1"/>
            </p:cNvPicPr>
            <p:nvPr/>
          </p:nvPicPr>
          <p:blipFill>
            <a:blip r:embed="rId5"/>
            <a:stretch>
              <a:fillRect/>
            </a:stretch>
          </p:blipFill>
          <p:spPr>
            <a:xfrm>
              <a:off x="4458469" y="2604862"/>
              <a:ext cx="4926618" cy="3862535"/>
            </a:xfrm>
            <a:prstGeom prst="rect">
              <a:avLst/>
            </a:prstGeom>
          </p:spPr>
        </p:pic>
      </p:grpSp>
    </p:spTree>
    <p:extLst>
      <p:ext uri="{BB962C8B-B14F-4D97-AF65-F5344CB8AC3E}">
        <p14:creationId xmlns:p14="http://schemas.microsoft.com/office/powerpoint/2010/main" val="2945437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2.2.4. Modificador de acceso Default</a:t>
            </a:r>
          </a:p>
        </p:txBody>
      </p:sp>
      <p:pic>
        <p:nvPicPr>
          <p:cNvPr id="7" name="Picture 6">
            <a:extLst>
              <a:ext uri="{FF2B5EF4-FFF2-40B4-BE49-F238E27FC236}">
                <a16:creationId xmlns:a16="http://schemas.microsoft.com/office/drawing/2014/main" id="{18C093AB-642C-F5DA-28CD-F3E73228E539}"/>
              </a:ext>
            </a:extLst>
          </p:cNvPr>
          <p:cNvPicPr>
            <a:picLocks noChangeAspect="1"/>
          </p:cNvPicPr>
          <p:nvPr/>
        </p:nvPicPr>
        <p:blipFill>
          <a:blip r:embed="rId3"/>
          <a:stretch>
            <a:fillRect/>
          </a:stretch>
        </p:blipFill>
        <p:spPr>
          <a:xfrm>
            <a:off x="2680814" y="1285986"/>
            <a:ext cx="6830367" cy="1035885"/>
          </a:xfrm>
          <a:prstGeom prst="rect">
            <a:avLst/>
          </a:prstGeom>
        </p:spPr>
      </p:pic>
      <p:sp>
        <p:nvSpPr>
          <p:cNvPr id="8" name="Oval 7">
            <a:extLst>
              <a:ext uri="{FF2B5EF4-FFF2-40B4-BE49-F238E27FC236}">
                <a16:creationId xmlns:a16="http://schemas.microsoft.com/office/drawing/2014/main" id="{A4C5CD34-A9F2-1C98-AEC5-9C3BC6670772}"/>
              </a:ext>
            </a:extLst>
          </p:cNvPr>
          <p:cNvSpPr/>
          <p:nvPr/>
        </p:nvSpPr>
        <p:spPr>
          <a:xfrm>
            <a:off x="6206741" y="1305873"/>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11" name="Group 10">
            <a:extLst>
              <a:ext uri="{FF2B5EF4-FFF2-40B4-BE49-F238E27FC236}">
                <a16:creationId xmlns:a16="http://schemas.microsoft.com/office/drawing/2014/main" id="{5A65842C-B58A-D094-2840-D1D68F2B091F}"/>
              </a:ext>
            </a:extLst>
          </p:cNvPr>
          <p:cNvGrpSpPr/>
          <p:nvPr/>
        </p:nvGrpSpPr>
        <p:grpSpPr>
          <a:xfrm>
            <a:off x="1267310" y="2546067"/>
            <a:ext cx="9657374" cy="3662709"/>
            <a:chOff x="838200" y="2536923"/>
            <a:chExt cx="9657374" cy="3662709"/>
          </a:xfrm>
        </p:grpSpPr>
        <p:pic>
          <p:nvPicPr>
            <p:cNvPr id="4" name="Picture 3" descr="A yellow folder with white squares and black text&#10;&#10;Description automatically generated">
              <a:extLst>
                <a:ext uri="{FF2B5EF4-FFF2-40B4-BE49-F238E27FC236}">
                  <a16:creationId xmlns:a16="http://schemas.microsoft.com/office/drawing/2014/main" id="{938B9222-929B-6245-6B8B-5BD0514B8B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3443631"/>
              <a:ext cx="3859754" cy="1510564"/>
            </a:xfrm>
            <a:prstGeom prst="rect">
              <a:avLst/>
            </a:prstGeom>
          </p:spPr>
        </p:pic>
        <p:pic>
          <p:nvPicPr>
            <p:cNvPr id="10" name="Picture 9">
              <a:extLst>
                <a:ext uri="{FF2B5EF4-FFF2-40B4-BE49-F238E27FC236}">
                  <a16:creationId xmlns:a16="http://schemas.microsoft.com/office/drawing/2014/main" id="{046D1E73-5C42-B179-AF3C-DE5497CE96D7}"/>
                </a:ext>
              </a:extLst>
            </p:cNvPr>
            <p:cNvPicPr>
              <a:picLocks noChangeAspect="1"/>
            </p:cNvPicPr>
            <p:nvPr/>
          </p:nvPicPr>
          <p:blipFill>
            <a:blip r:embed="rId5"/>
            <a:stretch>
              <a:fillRect/>
            </a:stretch>
          </p:blipFill>
          <p:spPr>
            <a:xfrm>
              <a:off x="4921887" y="2536923"/>
              <a:ext cx="5573687" cy="3662709"/>
            </a:xfrm>
            <a:prstGeom prst="rect">
              <a:avLst/>
            </a:prstGeom>
          </p:spPr>
        </p:pic>
      </p:grpSp>
    </p:spTree>
    <p:extLst>
      <p:ext uri="{BB962C8B-B14F-4D97-AF65-F5344CB8AC3E}">
        <p14:creationId xmlns:p14="http://schemas.microsoft.com/office/powerpoint/2010/main" val="572204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2.2.4. Modificador de acceso Default</a:t>
            </a:r>
          </a:p>
        </p:txBody>
      </p:sp>
      <p:pic>
        <p:nvPicPr>
          <p:cNvPr id="7" name="Picture 6">
            <a:extLst>
              <a:ext uri="{FF2B5EF4-FFF2-40B4-BE49-F238E27FC236}">
                <a16:creationId xmlns:a16="http://schemas.microsoft.com/office/drawing/2014/main" id="{18C093AB-642C-F5DA-28CD-F3E73228E539}"/>
              </a:ext>
            </a:extLst>
          </p:cNvPr>
          <p:cNvPicPr>
            <a:picLocks noChangeAspect="1"/>
          </p:cNvPicPr>
          <p:nvPr/>
        </p:nvPicPr>
        <p:blipFill>
          <a:blip r:embed="rId3"/>
          <a:stretch>
            <a:fillRect/>
          </a:stretch>
        </p:blipFill>
        <p:spPr>
          <a:xfrm>
            <a:off x="2680814" y="1285986"/>
            <a:ext cx="6830367" cy="1035885"/>
          </a:xfrm>
          <a:prstGeom prst="rect">
            <a:avLst/>
          </a:prstGeom>
        </p:spPr>
      </p:pic>
      <p:sp>
        <p:nvSpPr>
          <p:cNvPr id="8" name="Oval 7">
            <a:extLst>
              <a:ext uri="{FF2B5EF4-FFF2-40B4-BE49-F238E27FC236}">
                <a16:creationId xmlns:a16="http://schemas.microsoft.com/office/drawing/2014/main" id="{A4C5CD34-A9F2-1C98-AEC5-9C3BC6670772}"/>
              </a:ext>
            </a:extLst>
          </p:cNvPr>
          <p:cNvSpPr/>
          <p:nvPr/>
        </p:nvSpPr>
        <p:spPr>
          <a:xfrm>
            <a:off x="7285733" y="1305873"/>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9" name="Group 8">
            <a:extLst>
              <a:ext uri="{FF2B5EF4-FFF2-40B4-BE49-F238E27FC236}">
                <a16:creationId xmlns:a16="http://schemas.microsoft.com/office/drawing/2014/main" id="{69B26035-5A1B-C6D5-DAF4-1766EACF302D}"/>
              </a:ext>
            </a:extLst>
          </p:cNvPr>
          <p:cNvGrpSpPr/>
          <p:nvPr/>
        </p:nvGrpSpPr>
        <p:grpSpPr>
          <a:xfrm>
            <a:off x="1992678" y="2675214"/>
            <a:ext cx="8206637" cy="3721832"/>
            <a:chOff x="1304544" y="2675214"/>
            <a:chExt cx="8206637" cy="3721832"/>
          </a:xfrm>
        </p:grpSpPr>
        <p:pic>
          <p:nvPicPr>
            <p:cNvPr id="3" name="Picture 2" descr="A screenshot of a computer&#10;&#10;Description automatically generated">
              <a:extLst>
                <a:ext uri="{FF2B5EF4-FFF2-40B4-BE49-F238E27FC236}">
                  <a16:creationId xmlns:a16="http://schemas.microsoft.com/office/drawing/2014/main" id="{9CF59D1B-4267-3175-1993-AE3822A891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4544" y="2821472"/>
              <a:ext cx="2279904" cy="3429316"/>
            </a:xfrm>
            <a:prstGeom prst="rect">
              <a:avLst/>
            </a:prstGeom>
          </p:spPr>
        </p:pic>
        <p:pic>
          <p:nvPicPr>
            <p:cNvPr id="6" name="Picture 5">
              <a:extLst>
                <a:ext uri="{FF2B5EF4-FFF2-40B4-BE49-F238E27FC236}">
                  <a16:creationId xmlns:a16="http://schemas.microsoft.com/office/drawing/2014/main" id="{9E02C034-05DF-B98D-351C-3197318A4C63}"/>
                </a:ext>
              </a:extLst>
            </p:cNvPr>
            <p:cNvPicPr>
              <a:picLocks noChangeAspect="1"/>
            </p:cNvPicPr>
            <p:nvPr/>
          </p:nvPicPr>
          <p:blipFill>
            <a:blip r:embed="rId5"/>
            <a:stretch>
              <a:fillRect/>
            </a:stretch>
          </p:blipFill>
          <p:spPr>
            <a:xfrm>
              <a:off x="3948882" y="2675214"/>
              <a:ext cx="5562299" cy="3721832"/>
            </a:xfrm>
            <a:prstGeom prst="rect">
              <a:avLst/>
            </a:prstGeom>
          </p:spPr>
        </p:pic>
      </p:grpSp>
    </p:spTree>
    <p:extLst>
      <p:ext uri="{BB962C8B-B14F-4D97-AF65-F5344CB8AC3E}">
        <p14:creationId xmlns:p14="http://schemas.microsoft.com/office/powerpoint/2010/main" val="2248482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2.2.4. Modificador de acceso Default</a:t>
            </a:r>
          </a:p>
        </p:txBody>
      </p:sp>
      <p:pic>
        <p:nvPicPr>
          <p:cNvPr id="7" name="Picture 6">
            <a:extLst>
              <a:ext uri="{FF2B5EF4-FFF2-40B4-BE49-F238E27FC236}">
                <a16:creationId xmlns:a16="http://schemas.microsoft.com/office/drawing/2014/main" id="{18C093AB-642C-F5DA-28CD-F3E73228E539}"/>
              </a:ext>
            </a:extLst>
          </p:cNvPr>
          <p:cNvPicPr>
            <a:picLocks noChangeAspect="1"/>
          </p:cNvPicPr>
          <p:nvPr/>
        </p:nvPicPr>
        <p:blipFill>
          <a:blip r:embed="rId3"/>
          <a:stretch>
            <a:fillRect/>
          </a:stretch>
        </p:blipFill>
        <p:spPr>
          <a:xfrm>
            <a:off x="2680814" y="1285986"/>
            <a:ext cx="6830367" cy="1035885"/>
          </a:xfrm>
          <a:prstGeom prst="rect">
            <a:avLst/>
          </a:prstGeom>
        </p:spPr>
      </p:pic>
      <p:sp>
        <p:nvSpPr>
          <p:cNvPr id="8" name="Oval 7">
            <a:extLst>
              <a:ext uri="{FF2B5EF4-FFF2-40B4-BE49-F238E27FC236}">
                <a16:creationId xmlns:a16="http://schemas.microsoft.com/office/drawing/2014/main" id="{A4C5CD34-A9F2-1C98-AEC5-9C3BC6670772}"/>
              </a:ext>
            </a:extLst>
          </p:cNvPr>
          <p:cNvSpPr/>
          <p:nvPr/>
        </p:nvSpPr>
        <p:spPr>
          <a:xfrm>
            <a:off x="8447021" y="1305873"/>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9" name="Group 8">
            <a:extLst>
              <a:ext uri="{FF2B5EF4-FFF2-40B4-BE49-F238E27FC236}">
                <a16:creationId xmlns:a16="http://schemas.microsoft.com/office/drawing/2014/main" id="{E00E5C5B-67E0-B643-98A3-67F194E1272F}"/>
              </a:ext>
            </a:extLst>
          </p:cNvPr>
          <p:cNvGrpSpPr/>
          <p:nvPr/>
        </p:nvGrpSpPr>
        <p:grpSpPr>
          <a:xfrm>
            <a:off x="1141971" y="2670286"/>
            <a:ext cx="9908052" cy="3574360"/>
            <a:chOff x="679611" y="2670286"/>
            <a:chExt cx="9908052" cy="3574360"/>
          </a:xfrm>
        </p:grpSpPr>
        <p:pic>
          <p:nvPicPr>
            <p:cNvPr id="3" name="Picture 2" descr="A close-up of a computer screen&#10;&#10;Description automatically generated">
              <a:extLst>
                <a:ext uri="{FF2B5EF4-FFF2-40B4-BE49-F238E27FC236}">
                  <a16:creationId xmlns:a16="http://schemas.microsoft.com/office/drawing/2014/main" id="{C1DA4B85-68EE-4590-BCBC-05AAB8467E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611" y="3707193"/>
              <a:ext cx="4002405" cy="1345565"/>
            </a:xfrm>
            <a:prstGeom prst="rect">
              <a:avLst/>
            </a:prstGeom>
          </p:spPr>
        </p:pic>
        <p:pic>
          <p:nvPicPr>
            <p:cNvPr id="6" name="Picture 5">
              <a:extLst>
                <a:ext uri="{FF2B5EF4-FFF2-40B4-BE49-F238E27FC236}">
                  <a16:creationId xmlns:a16="http://schemas.microsoft.com/office/drawing/2014/main" id="{C8E0815A-58CC-FFEC-43EF-A755A9C44BFB}"/>
                </a:ext>
              </a:extLst>
            </p:cNvPr>
            <p:cNvPicPr>
              <a:picLocks noChangeAspect="1"/>
            </p:cNvPicPr>
            <p:nvPr/>
          </p:nvPicPr>
          <p:blipFill>
            <a:blip r:embed="rId5"/>
            <a:stretch>
              <a:fillRect/>
            </a:stretch>
          </p:blipFill>
          <p:spPr>
            <a:xfrm>
              <a:off x="4890250" y="2670286"/>
              <a:ext cx="5697413" cy="3574360"/>
            </a:xfrm>
            <a:prstGeom prst="rect">
              <a:avLst/>
            </a:prstGeom>
          </p:spPr>
        </p:pic>
      </p:grpSp>
    </p:spTree>
    <p:extLst>
      <p:ext uri="{BB962C8B-B14F-4D97-AF65-F5344CB8AC3E}">
        <p14:creationId xmlns:p14="http://schemas.microsoft.com/office/powerpoint/2010/main" val="511845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2.2.5. Modificador de acceso Private</a:t>
            </a:r>
          </a:p>
        </p:txBody>
      </p:sp>
      <p:sp>
        <p:nvSpPr>
          <p:cNvPr id="4" name="Content Placeholder 2">
            <a:extLst>
              <a:ext uri="{FF2B5EF4-FFF2-40B4-BE49-F238E27FC236}">
                <a16:creationId xmlns:a16="http://schemas.microsoft.com/office/drawing/2014/main" id="{A85F6044-8CE6-71E0-7639-AA4D09C3811F}"/>
              </a:ext>
            </a:extLst>
          </p:cNvPr>
          <p:cNvSpPr>
            <a:spLocks noGrp="1"/>
          </p:cNvSpPr>
          <p:nvPr>
            <p:ph idx="1"/>
          </p:nvPr>
        </p:nvSpPr>
        <p:spPr>
          <a:xfrm>
            <a:off x="838200" y="1825625"/>
            <a:ext cx="10515600" cy="3427096"/>
          </a:xfrm>
        </p:spPr>
        <p:txBody>
          <a:bodyPr>
            <a:normAutofit/>
          </a:bodyPr>
          <a:lstStyle/>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El miembro es accesible </a:t>
            </a:r>
            <a:r>
              <a:rPr lang="es-MX" sz="2000" b="1" dirty="0">
                <a:solidFill>
                  <a:schemeClr val="bg1"/>
                </a:solidFill>
                <a:effectLst/>
                <a:latin typeface="Gotham" pitchFamily="50" charset="0"/>
                <a:ea typeface="Calibri" panose="020F0502020204030204" pitchFamily="34" charset="0"/>
                <a:cs typeface="Gotham" pitchFamily="50" charset="0"/>
              </a:rPr>
              <a:t>solo desde la misma clase</a:t>
            </a:r>
            <a:r>
              <a:rPr lang="es-MX" sz="2000" dirty="0">
                <a:solidFill>
                  <a:schemeClr val="bg1"/>
                </a:solidFill>
                <a:effectLst/>
                <a:latin typeface="Gotham" pitchFamily="50" charset="0"/>
                <a:ea typeface="Calibri" panose="020F0502020204030204" pitchFamily="34" charset="0"/>
                <a:cs typeface="Gotham" pitchFamily="50" charset="0"/>
              </a:rPr>
              <a:t>. No es accesible desde clases externas, incluso si están en el mismo paquete.</a:t>
            </a:r>
          </a:p>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Junto con el modificador de acceso “public”, es uno de los modificadores de acceso más utilizados. La razón detrás de esto es que el uso de elementos “private” es una característica fundamental en el principio de encapsulamiento en la programación orientada a objetos java.</a:t>
            </a:r>
            <a:endParaRPr lang="es-PA" sz="2000" dirty="0">
              <a:solidFill>
                <a:schemeClr val="bg1"/>
              </a:solidFill>
              <a:effectLst/>
              <a:latin typeface="Gotham" pitchFamily="50" charset="0"/>
              <a:ea typeface="Calibri" panose="020F0502020204030204" pitchFamily="34" charset="0"/>
              <a:cs typeface="Gotham" pitchFamily="50" charset="0"/>
            </a:endParaRPr>
          </a:p>
        </p:txBody>
      </p:sp>
    </p:spTree>
    <p:extLst>
      <p:ext uri="{BB962C8B-B14F-4D97-AF65-F5344CB8AC3E}">
        <p14:creationId xmlns:p14="http://schemas.microsoft.com/office/powerpoint/2010/main" val="2238708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2.2.5. Modificador de acceso Private</a:t>
            </a:r>
          </a:p>
        </p:txBody>
      </p:sp>
      <p:pic>
        <p:nvPicPr>
          <p:cNvPr id="7" name="Picture 6">
            <a:extLst>
              <a:ext uri="{FF2B5EF4-FFF2-40B4-BE49-F238E27FC236}">
                <a16:creationId xmlns:a16="http://schemas.microsoft.com/office/drawing/2014/main" id="{F999FFDF-4F0E-8BFC-1E14-9C414B6515B7}"/>
              </a:ext>
            </a:extLst>
          </p:cNvPr>
          <p:cNvPicPr>
            <a:picLocks noChangeAspect="1"/>
          </p:cNvPicPr>
          <p:nvPr/>
        </p:nvPicPr>
        <p:blipFill>
          <a:blip r:embed="rId3"/>
          <a:stretch>
            <a:fillRect/>
          </a:stretch>
        </p:blipFill>
        <p:spPr>
          <a:xfrm>
            <a:off x="2596396" y="1242958"/>
            <a:ext cx="6999208" cy="1121510"/>
          </a:xfrm>
          <a:prstGeom prst="rect">
            <a:avLst/>
          </a:prstGeom>
        </p:spPr>
      </p:pic>
      <p:pic>
        <p:nvPicPr>
          <p:cNvPr id="9" name="Picture 8">
            <a:extLst>
              <a:ext uri="{FF2B5EF4-FFF2-40B4-BE49-F238E27FC236}">
                <a16:creationId xmlns:a16="http://schemas.microsoft.com/office/drawing/2014/main" id="{A35BBD40-E6AA-D0BB-0BB4-36B334D54639}"/>
              </a:ext>
            </a:extLst>
          </p:cNvPr>
          <p:cNvPicPr>
            <a:picLocks noChangeAspect="1"/>
          </p:cNvPicPr>
          <p:nvPr/>
        </p:nvPicPr>
        <p:blipFill>
          <a:blip r:embed="rId4"/>
          <a:stretch>
            <a:fillRect/>
          </a:stretch>
        </p:blipFill>
        <p:spPr>
          <a:xfrm>
            <a:off x="3712845" y="2589524"/>
            <a:ext cx="4766310" cy="3813048"/>
          </a:xfrm>
          <a:prstGeom prst="rect">
            <a:avLst/>
          </a:prstGeom>
        </p:spPr>
      </p:pic>
      <p:sp>
        <p:nvSpPr>
          <p:cNvPr id="10" name="Oval 9">
            <a:extLst>
              <a:ext uri="{FF2B5EF4-FFF2-40B4-BE49-F238E27FC236}">
                <a16:creationId xmlns:a16="http://schemas.microsoft.com/office/drawing/2014/main" id="{D617CC59-C4EC-A031-0DD1-F5725FE876AA}"/>
              </a:ext>
            </a:extLst>
          </p:cNvPr>
          <p:cNvSpPr/>
          <p:nvPr/>
        </p:nvSpPr>
        <p:spPr>
          <a:xfrm>
            <a:off x="4003037" y="1305873"/>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spTree>
    <p:extLst>
      <p:ext uri="{BB962C8B-B14F-4D97-AF65-F5344CB8AC3E}">
        <p14:creationId xmlns:p14="http://schemas.microsoft.com/office/powerpoint/2010/main" val="40580965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2.2.5. Modificador de acceso Private</a:t>
            </a:r>
          </a:p>
        </p:txBody>
      </p:sp>
      <p:pic>
        <p:nvPicPr>
          <p:cNvPr id="7" name="Picture 6">
            <a:extLst>
              <a:ext uri="{FF2B5EF4-FFF2-40B4-BE49-F238E27FC236}">
                <a16:creationId xmlns:a16="http://schemas.microsoft.com/office/drawing/2014/main" id="{F999FFDF-4F0E-8BFC-1E14-9C414B6515B7}"/>
              </a:ext>
            </a:extLst>
          </p:cNvPr>
          <p:cNvPicPr>
            <a:picLocks noChangeAspect="1"/>
          </p:cNvPicPr>
          <p:nvPr/>
        </p:nvPicPr>
        <p:blipFill>
          <a:blip r:embed="rId3"/>
          <a:stretch>
            <a:fillRect/>
          </a:stretch>
        </p:blipFill>
        <p:spPr>
          <a:xfrm>
            <a:off x="2596396" y="1242958"/>
            <a:ext cx="6999208" cy="1121510"/>
          </a:xfrm>
          <a:prstGeom prst="rect">
            <a:avLst/>
          </a:prstGeom>
        </p:spPr>
      </p:pic>
      <p:sp>
        <p:nvSpPr>
          <p:cNvPr id="3" name="Rectangle 2">
            <a:extLst>
              <a:ext uri="{FF2B5EF4-FFF2-40B4-BE49-F238E27FC236}">
                <a16:creationId xmlns:a16="http://schemas.microsoft.com/office/drawing/2014/main" id="{C0104AC6-DBC8-C833-047C-4CF37868C18A}"/>
              </a:ext>
            </a:extLst>
          </p:cNvPr>
          <p:cNvSpPr/>
          <p:nvPr/>
        </p:nvSpPr>
        <p:spPr>
          <a:xfrm>
            <a:off x="4956048" y="1489789"/>
            <a:ext cx="4572000" cy="874679"/>
          </a:xfrm>
          <a:prstGeom prst="rect">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pic>
        <p:nvPicPr>
          <p:cNvPr id="5" name="Picture 4" descr="A screenshot of a computer program&#10;&#10;Description automatically generated">
            <a:extLst>
              <a:ext uri="{FF2B5EF4-FFF2-40B4-BE49-F238E27FC236}">
                <a16:creationId xmlns:a16="http://schemas.microsoft.com/office/drawing/2014/main" id="{76BC391F-7AF6-6DBD-B5DF-FF1A98F58145}"/>
              </a:ext>
            </a:extLst>
          </p:cNvPr>
          <p:cNvPicPr>
            <a:picLocks noChangeAspect="1"/>
          </p:cNvPicPr>
          <p:nvPr/>
        </p:nvPicPr>
        <p:blipFill rotWithShape="1">
          <a:blip r:embed="rId4">
            <a:extLst>
              <a:ext uri="{28A0092B-C50C-407E-A947-70E740481C1C}">
                <a14:useLocalDpi xmlns:a14="http://schemas.microsoft.com/office/drawing/2010/main" val="0"/>
              </a:ext>
            </a:extLst>
          </a:blip>
          <a:srcRect l="7422" t="9571" r="7957" b="4107"/>
          <a:stretch/>
        </p:blipFill>
        <p:spPr>
          <a:xfrm>
            <a:off x="2596396" y="2505822"/>
            <a:ext cx="4016084" cy="4206240"/>
          </a:xfrm>
          <a:prstGeom prst="rect">
            <a:avLst/>
          </a:prstGeom>
        </p:spPr>
      </p:pic>
      <p:sp>
        <p:nvSpPr>
          <p:cNvPr id="6" name="Rectangle 5">
            <a:extLst>
              <a:ext uri="{FF2B5EF4-FFF2-40B4-BE49-F238E27FC236}">
                <a16:creationId xmlns:a16="http://schemas.microsoft.com/office/drawing/2014/main" id="{9E1EC23A-BC91-7913-FB69-808245E34B5D}"/>
              </a:ext>
            </a:extLst>
          </p:cNvPr>
          <p:cNvSpPr/>
          <p:nvPr/>
        </p:nvSpPr>
        <p:spPr>
          <a:xfrm>
            <a:off x="3328416" y="4608942"/>
            <a:ext cx="2386584" cy="612282"/>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8" name="Rectangle 7">
            <a:extLst>
              <a:ext uri="{FF2B5EF4-FFF2-40B4-BE49-F238E27FC236}">
                <a16:creationId xmlns:a16="http://schemas.microsoft.com/office/drawing/2014/main" id="{B54B5DD4-BD1B-F495-5B6D-BFE3B01681E6}"/>
              </a:ext>
            </a:extLst>
          </p:cNvPr>
          <p:cNvSpPr/>
          <p:nvPr/>
        </p:nvSpPr>
        <p:spPr>
          <a:xfrm>
            <a:off x="3328416" y="5308901"/>
            <a:ext cx="1472184" cy="612282"/>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1" name="Rectangle 10">
            <a:extLst>
              <a:ext uri="{FF2B5EF4-FFF2-40B4-BE49-F238E27FC236}">
                <a16:creationId xmlns:a16="http://schemas.microsoft.com/office/drawing/2014/main" id="{BA967B19-B88C-06D4-6A1E-F93FAE92D739}"/>
              </a:ext>
            </a:extLst>
          </p:cNvPr>
          <p:cNvSpPr/>
          <p:nvPr/>
        </p:nvSpPr>
        <p:spPr>
          <a:xfrm>
            <a:off x="3328416" y="3925983"/>
            <a:ext cx="1627632" cy="2528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cxnSp>
        <p:nvCxnSpPr>
          <p:cNvPr id="13" name="Connector: Elbow 12">
            <a:extLst>
              <a:ext uri="{FF2B5EF4-FFF2-40B4-BE49-F238E27FC236}">
                <a16:creationId xmlns:a16="http://schemas.microsoft.com/office/drawing/2014/main" id="{A0ED1DE7-6024-87A5-6EC6-4688E38FF753}"/>
              </a:ext>
            </a:extLst>
          </p:cNvPr>
          <p:cNvCxnSpPr>
            <a:stCxn id="3" idx="2"/>
            <a:endCxn id="11" idx="3"/>
          </p:cNvCxnSpPr>
          <p:nvPr/>
        </p:nvCxnSpPr>
        <p:spPr>
          <a:xfrm rot="5400000">
            <a:off x="5255084" y="2065432"/>
            <a:ext cx="1687928" cy="2286000"/>
          </a:xfrm>
          <a:prstGeom prst="bentConnector2">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Connector: Elbow 14">
            <a:extLst>
              <a:ext uri="{FF2B5EF4-FFF2-40B4-BE49-F238E27FC236}">
                <a16:creationId xmlns:a16="http://schemas.microsoft.com/office/drawing/2014/main" id="{2D587437-4CC9-3470-B269-99296743A52E}"/>
              </a:ext>
            </a:extLst>
          </p:cNvPr>
          <p:cNvCxnSpPr>
            <a:stCxn id="3" idx="3"/>
            <a:endCxn id="6" idx="3"/>
          </p:cNvCxnSpPr>
          <p:nvPr/>
        </p:nvCxnSpPr>
        <p:spPr>
          <a:xfrm flipH="1">
            <a:off x="5715000" y="1927129"/>
            <a:ext cx="3813048" cy="2987954"/>
          </a:xfrm>
          <a:prstGeom prst="bentConnector3">
            <a:avLst>
              <a:gd name="adj1" fmla="val -5995"/>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Connector: Elbow 16">
            <a:extLst>
              <a:ext uri="{FF2B5EF4-FFF2-40B4-BE49-F238E27FC236}">
                <a16:creationId xmlns:a16="http://schemas.microsoft.com/office/drawing/2014/main" id="{5B611AEC-4076-8294-E9ED-B04A42C746A4}"/>
              </a:ext>
            </a:extLst>
          </p:cNvPr>
          <p:cNvCxnSpPr>
            <a:endCxn id="8" idx="3"/>
          </p:cNvCxnSpPr>
          <p:nvPr/>
        </p:nvCxnSpPr>
        <p:spPr>
          <a:xfrm rot="10800000" flipV="1">
            <a:off x="4800600" y="1920240"/>
            <a:ext cx="4727448" cy="3694802"/>
          </a:xfrm>
          <a:prstGeom prst="bentConnector3">
            <a:avLst>
              <a:gd name="adj1" fmla="val -4806"/>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Connector: Elbow 19">
            <a:extLst>
              <a:ext uri="{FF2B5EF4-FFF2-40B4-BE49-F238E27FC236}">
                <a16:creationId xmlns:a16="http://schemas.microsoft.com/office/drawing/2014/main" id="{18F01D16-BDCB-DA34-3A42-E7E8D919E8C3}"/>
              </a:ext>
            </a:extLst>
          </p:cNvPr>
          <p:cNvCxnSpPr>
            <a:stCxn id="6" idx="1"/>
            <a:endCxn id="11" idx="1"/>
          </p:cNvCxnSpPr>
          <p:nvPr/>
        </p:nvCxnSpPr>
        <p:spPr>
          <a:xfrm rot="10800000">
            <a:off x="3328416" y="4052397"/>
            <a:ext cx="12700" cy="862687"/>
          </a:xfrm>
          <a:prstGeom prst="bentConnector3">
            <a:avLst>
              <a:gd name="adj1" fmla="val 7632000"/>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F97DFA85-37F3-B8B1-1A59-108DBD55C99C}"/>
              </a:ext>
            </a:extLst>
          </p:cNvPr>
          <p:cNvCxnSpPr>
            <a:stCxn id="8" idx="1"/>
          </p:cNvCxnSpPr>
          <p:nvPr/>
        </p:nvCxnSpPr>
        <p:spPr>
          <a:xfrm rot="10800000">
            <a:off x="3328416" y="4052396"/>
            <a:ext cx="12700" cy="1562646"/>
          </a:xfrm>
          <a:prstGeom prst="bentConnector4">
            <a:avLst>
              <a:gd name="adj1" fmla="val 10552496"/>
              <a:gd name="adj2" fmla="val 100526"/>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53715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45E2-A140-D7A6-54D0-C70E3BA8BD6E}"/>
              </a:ext>
            </a:extLst>
          </p:cNvPr>
          <p:cNvSpPr>
            <a:spLocks noGrp="1"/>
          </p:cNvSpPr>
          <p:nvPr>
            <p:ph type="title"/>
          </p:nvPr>
        </p:nvSpPr>
        <p:spPr/>
        <p:txBody>
          <a:bodyPr/>
          <a:lstStyle/>
          <a:p>
            <a:r>
              <a:rPr lang="es-PA" sz="4400" b="1" dirty="0">
                <a:solidFill>
                  <a:schemeClr val="bg1"/>
                </a:solidFill>
                <a:latin typeface="Gotham" pitchFamily="50" charset="0"/>
                <a:cs typeface="Gotham" pitchFamily="50" charset="0"/>
              </a:rPr>
              <a:t>2.3. </a:t>
            </a:r>
            <a:r>
              <a:rPr lang="es-PA" b="1" dirty="0">
                <a:solidFill>
                  <a:schemeClr val="bg1"/>
                </a:solidFill>
                <a:latin typeface="Gotham" pitchFamily="50" charset="0"/>
                <a:cs typeface="Gotham" pitchFamily="50" charset="0"/>
              </a:rPr>
              <a:t>¿Cuál modificador de acceso debo utilizar?</a:t>
            </a:r>
            <a:endParaRPr lang="es-PA" dirty="0"/>
          </a:p>
        </p:txBody>
      </p:sp>
      <p:sp>
        <p:nvSpPr>
          <p:cNvPr id="3" name="Content Placeholder 2">
            <a:extLst>
              <a:ext uri="{FF2B5EF4-FFF2-40B4-BE49-F238E27FC236}">
                <a16:creationId xmlns:a16="http://schemas.microsoft.com/office/drawing/2014/main" id="{714FFA23-C3DF-E697-F6DF-F7E8830034F2}"/>
              </a:ext>
            </a:extLst>
          </p:cNvPr>
          <p:cNvSpPr>
            <a:spLocks noGrp="1"/>
          </p:cNvSpPr>
          <p:nvPr>
            <p:ph idx="1"/>
          </p:nvPr>
        </p:nvSpPr>
        <p:spPr>
          <a:xfrm>
            <a:off x="838200" y="1825625"/>
            <a:ext cx="10515600" cy="4667250"/>
          </a:xfrm>
        </p:spPr>
        <p:txBody>
          <a:bodyPr>
            <a:normAutofit/>
          </a:bodyPr>
          <a:lstStyle/>
          <a:p>
            <a:r>
              <a:rPr lang="es-MX" sz="2000" dirty="0">
                <a:solidFill>
                  <a:schemeClr val="bg1"/>
                </a:solidFill>
                <a:latin typeface="Gotham" pitchFamily="50" charset="0"/>
                <a:cs typeface="Gotham" pitchFamily="50" charset="0"/>
              </a:rPr>
              <a:t>La decisión de qué modificador de acceso utilizar puede basarse en:</a:t>
            </a:r>
          </a:p>
          <a:p>
            <a:pPr lvl="1"/>
            <a:r>
              <a:rPr lang="es-MX" sz="2000" dirty="0">
                <a:solidFill>
                  <a:schemeClr val="bg1"/>
                </a:solidFill>
                <a:latin typeface="Gotham" pitchFamily="50" charset="0"/>
                <a:cs typeface="Gotham" pitchFamily="50" charset="0"/>
              </a:rPr>
              <a:t>Principios de encapsulamiento de POO.</a:t>
            </a:r>
          </a:p>
          <a:p>
            <a:pPr lvl="1"/>
            <a:r>
              <a:rPr lang="es-MX" sz="2000" dirty="0">
                <a:solidFill>
                  <a:schemeClr val="bg1"/>
                </a:solidFill>
                <a:latin typeface="Gotham" pitchFamily="50" charset="0"/>
                <a:cs typeface="Gotham" pitchFamily="50" charset="0"/>
              </a:rPr>
              <a:t>Composición de nuestro proyecto.</a:t>
            </a:r>
            <a:br>
              <a:rPr lang="es-MX" sz="2000" dirty="0">
                <a:solidFill>
                  <a:schemeClr val="bg1"/>
                </a:solidFill>
                <a:latin typeface="Gotham" pitchFamily="50" charset="0"/>
                <a:cs typeface="Gotham" pitchFamily="50" charset="0"/>
              </a:rPr>
            </a:br>
            <a:endParaRPr lang="es-MX" sz="2000" dirty="0">
              <a:solidFill>
                <a:schemeClr val="bg1"/>
              </a:solidFill>
              <a:latin typeface="Gotham" pitchFamily="50" charset="0"/>
              <a:cs typeface="Gotham" pitchFamily="50" charset="0"/>
            </a:endParaRPr>
          </a:p>
          <a:p>
            <a:r>
              <a:rPr lang="es-MX" sz="2000" dirty="0">
                <a:solidFill>
                  <a:schemeClr val="bg1"/>
                </a:solidFill>
                <a:latin typeface="Gotham" pitchFamily="50" charset="0"/>
                <a:cs typeface="Gotham" pitchFamily="50" charset="0"/>
              </a:rPr>
              <a:t>Según Oracle debemos seguir los siguientes lineamientos al asignar modificadores de acceso a nuestros elementos:</a:t>
            </a:r>
          </a:p>
          <a:p>
            <a:pPr marL="914400" lvl="1" indent="-457200">
              <a:buFont typeface="+mj-lt"/>
              <a:buAutoNum type="arabicPeriod"/>
            </a:pPr>
            <a:r>
              <a:rPr lang="es-MX" sz="2000" dirty="0">
                <a:solidFill>
                  <a:schemeClr val="bg1"/>
                </a:solidFill>
                <a:latin typeface="Gotham" pitchFamily="50" charset="0"/>
                <a:cs typeface="Gotham" pitchFamily="50" charset="0"/>
              </a:rPr>
              <a:t>Utilizar el modificador de acceso más restrictivo que haga sentido para un elemento de una clase.</a:t>
            </a:r>
          </a:p>
          <a:p>
            <a:pPr marL="914400" lvl="1" indent="-457200">
              <a:buFont typeface="+mj-lt"/>
              <a:buAutoNum type="arabicPeriod"/>
            </a:pPr>
            <a:r>
              <a:rPr lang="es-MX" sz="2000" dirty="0">
                <a:solidFill>
                  <a:schemeClr val="bg1"/>
                </a:solidFill>
                <a:latin typeface="Gotham" pitchFamily="50" charset="0"/>
                <a:cs typeface="Gotham" pitchFamily="50" charset="0"/>
              </a:rPr>
              <a:t>Utilizar el modificador de acceso private a menos que tengamos una razón para utilizar uno distinto.</a:t>
            </a:r>
          </a:p>
          <a:p>
            <a:pPr marL="914400" lvl="1" indent="-457200">
              <a:buFont typeface="+mj-lt"/>
              <a:buAutoNum type="arabicPeriod"/>
            </a:pPr>
            <a:r>
              <a:rPr lang="es-MX" sz="2000" dirty="0">
                <a:solidFill>
                  <a:schemeClr val="bg1"/>
                </a:solidFill>
                <a:latin typeface="Gotham" pitchFamily="50" charset="0"/>
                <a:cs typeface="Gotham" pitchFamily="50" charset="0"/>
              </a:rPr>
              <a:t>Evitar atributos public excepto para constantes (final / static final).</a:t>
            </a:r>
          </a:p>
          <a:p>
            <a:endParaRPr lang="es-PA" sz="2000" dirty="0">
              <a:solidFill>
                <a:schemeClr val="bg1"/>
              </a:solidFill>
              <a:latin typeface="Gotham" pitchFamily="50" charset="0"/>
              <a:cs typeface="Gotham" pitchFamily="50" charset="0"/>
            </a:endParaRPr>
          </a:p>
        </p:txBody>
      </p:sp>
    </p:spTree>
    <p:extLst>
      <p:ext uri="{BB962C8B-B14F-4D97-AF65-F5344CB8AC3E}">
        <p14:creationId xmlns:p14="http://schemas.microsoft.com/office/powerpoint/2010/main" val="2794077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B005E-F818-FC9B-5611-09713CD05C24}"/>
              </a:ext>
            </a:extLst>
          </p:cNvPr>
          <p:cNvSpPr>
            <a:spLocks noGrp="1"/>
          </p:cNvSpPr>
          <p:nvPr>
            <p:ph type="title"/>
          </p:nvPr>
        </p:nvSpPr>
        <p:spPr>
          <a:xfrm>
            <a:off x="838200" y="2766218"/>
            <a:ext cx="10515600" cy="1325563"/>
          </a:xfrm>
        </p:spPr>
        <p:txBody>
          <a:bodyPr/>
          <a:lstStyle/>
          <a:p>
            <a:pPr algn="ctr"/>
            <a:r>
              <a:rPr lang="es-PA" b="1" dirty="0">
                <a:solidFill>
                  <a:schemeClr val="bg1"/>
                </a:solidFill>
                <a:latin typeface="Gotham" pitchFamily="50" charset="0"/>
                <a:cs typeface="Gotham" pitchFamily="50" charset="0"/>
              </a:rPr>
              <a:t>2. Modificadores de acceso</a:t>
            </a:r>
          </a:p>
        </p:txBody>
      </p:sp>
    </p:spTree>
    <p:extLst>
      <p:ext uri="{BB962C8B-B14F-4D97-AF65-F5344CB8AC3E}">
        <p14:creationId xmlns:p14="http://schemas.microsoft.com/office/powerpoint/2010/main" val="29185417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45E2-A140-D7A6-54D0-C70E3BA8BD6E}"/>
              </a:ext>
            </a:extLst>
          </p:cNvPr>
          <p:cNvSpPr>
            <a:spLocks noGrp="1"/>
          </p:cNvSpPr>
          <p:nvPr>
            <p:ph type="title"/>
          </p:nvPr>
        </p:nvSpPr>
        <p:spPr/>
        <p:txBody>
          <a:bodyPr/>
          <a:lstStyle/>
          <a:p>
            <a:r>
              <a:rPr lang="es-PA" sz="4400" b="1" dirty="0">
                <a:solidFill>
                  <a:schemeClr val="bg1"/>
                </a:solidFill>
                <a:latin typeface="Gotham" pitchFamily="50" charset="0"/>
                <a:cs typeface="Gotham" pitchFamily="50" charset="0"/>
              </a:rPr>
              <a:t>2.3.1. </a:t>
            </a:r>
            <a:r>
              <a:rPr lang="es-PA" b="1" dirty="0">
                <a:solidFill>
                  <a:schemeClr val="bg1"/>
                </a:solidFill>
                <a:latin typeface="Gotham" pitchFamily="50" charset="0"/>
                <a:cs typeface="Gotham" pitchFamily="50" charset="0"/>
              </a:rPr>
              <a:t>¿Cuándo usar public?</a:t>
            </a:r>
            <a:endParaRPr lang="es-PA" dirty="0"/>
          </a:p>
        </p:txBody>
      </p:sp>
      <p:sp>
        <p:nvSpPr>
          <p:cNvPr id="3" name="Content Placeholder 2">
            <a:extLst>
              <a:ext uri="{FF2B5EF4-FFF2-40B4-BE49-F238E27FC236}">
                <a16:creationId xmlns:a16="http://schemas.microsoft.com/office/drawing/2014/main" id="{714FFA23-C3DF-E697-F6DF-F7E8830034F2}"/>
              </a:ext>
            </a:extLst>
          </p:cNvPr>
          <p:cNvSpPr>
            <a:spLocks noGrp="1"/>
          </p:cNvSpPr>
          <p:nvPr>
            <p:ph idx="1"/>
          </p:nvPr>
        </p:nvSpPr>
        <p:spPr>
          <a:xfrm>
            <a:off x="838200" y="1825625"/>
            <a:ext cx="10515600" cy="1108075"/>
          </a:xfrm>
        </p:spPr>
        <p:txBody>
          <a:bodyPr>
            <a:normAutofit/>
          </a:bodyPr>
          <a:lstStyle/>
          <a:p>
            <a:r>
              <a:rPr lang="es-MX" sz="2000" dirty="0">
                <a:solidFill>
                  <a:schemeClr val="bg1"/>
                </a:solidFill>
                <a:latin typeface="Gotham" pitchFamily="50" charset="0"/>
                <a:cs typeface="Gotham" pitchFamily="50" charset="0"/>
              </a:rPr>
              <a:t>Las clases deberán ser public para poder crear objetos de ellas en otras clases y utilizar los objetos. De lo contrario algunas clases que necesiten utilizar objetos de estas clases podrían no tener acceso a ella. Es la práctica más común.</a:t>
            </a:r>
            <a:endParaRPr lang="es-PA" sz="2000" dirty="0">
              <a:solidFill>
                <a:schemeClr val="bg1"/>
              </a:solidFill>
              <a:latin typeface="Gotham" pitchFamily="50" charset="0"/>
              <a:cs typeface="Gotham" pitchFamily="50" charset="0"/>
            </a:endParaRPr>
          </a:p>
        </p:txBody>
      </p:sp>
      <p:pic>
        <p:nvPicPr>
          <p:cNvPr id="4" name="Picture 3" descr="A screenshot of a computer&#10;&#10;Description automatically generated">
            <a:extLst>
              <a:ext uri="{FF2B5EF4-FFF2-40B4-BE49-F238E27FC236}">
                <a16:creationId xmlns:a16="http://schemas.microsoft.com/office/drawing/2014/main" id="{AE2FC626-FFD9-0ABE-4679-AC6E6DD161F2}"/>
              </a:ext>
            </a:extLst>
          </p:cNvPr>
          <p:cNvPicPr>
            <a:picLocks noChangeAspect="1"/>
          </p:cNvPicPr>
          <p:nvPr/>
        </p:nvPicPr>
        <p:blipFill rotWithShape="1">
          <a:blip r:embed="rId2">
            <a:extLst>
              <a:ext uri="{28A0092B-C50C-407E-A947-70E740481C1C}">
                <a14:useLocalDpi xmlns:a14="http://schemas.microsoft.com/office/drawing/2010/main" val="0"/>
              </a:ext>
            </a:extLst>
          </a:blip>
          <a:srcRect l="7241" t="19198" r="5974" b="7310"/>
          <a:stretch/>
        </p:blipFill>
        <p:spPr bwMode="auto">
          <a:xfrm>
            <a:off x="2864008" y="2962276"/>
            <a:ext cx="6463983" cy="319410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147007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45E2-A140-D7A6-54D0-C70E3BA8BD6E}"/>
              </a:ext>
            </a:extLst>
          </p:cNvPr>
          <p:cNvSpPr>
            <a:spLocks noGrp="1"/>
          </p:cNvSpPr>
          <p:nvPr>
            <p:ph type="title"/>
          </p:nvPr>
        </p:nvSpPr>
        <p:spPr/>
        <p:txBody>
          <a:bodyPr/>
          <a:lstStyle/>
          <a:p>
            <a:r>
              <a:rPr lang="es-PA" sz="4400" b="1" dirty="0">
                <a:solidFill>
                  <a:schemeClr val="bg1"/>
                </a:solidFill>
                <a:latin typeface="Gotham" pitchFamily="50" charset="0"/>
                <a:cs typeface="Gotham" pitchFamily="50" charset="0"/>
              </a:rPr>
              <a:t>2.3.1. </a:t>
            </a:r>
            <a:r>
              <a:rPr lang="es-PA" b="1" dirty="0">
                <a:solidFill>
                  <a:schemeClr val="bg1"/>
                </a:solidFill>
                <a:latin typeface="Gotham" pitchFamily="50" charset="0"/>
                <a:cs typeface="Gotham" pitchFamily="50" charset="0"/>
              </a:rPr>
              <a:t>¿Cuándo usar public?</a:t>
            </a:r>
            <a:endParaRPr lang="es-PA" dirty="0"/>
          </a:p>
        </p:txBody>
      </p:sp>
      <p:sp>
        <p:nvSpPr>
          <p:cNvPr id="3" name="Content Placeholder 2">
            <a:extLst>
              <a:ext uri="{FF2B5EF4-FFF2-40B4-BE49-F238E27FC236}">
                <a16:creationId xmlns:a16="http://schemas.microsoft.com/office/drawing/2014/main" id="{714FFA23-C3DF-E697-F6DF-F7E8830034F2}"/>
              </a:ext>
            </a:extLst>
          </p:cNvPr>
          <p:cNvSpPr>
            <a:spLocks noGrp="1"/>
          </p:cNvSpPr>
          <p:nvPr>
            <p:ph idx="1"/>
          </p:nvPr>
        </p:nvSpPr>
        <p:spPr>
          <a:xfrm>
            <a:off x="838200" y="1825625"/>
            <a:ext cx="4152900" cy="4222750"/>
          </a:xfrm>
        </p:spPr>
        <p:txBody>
          <a:bodyPr>
            <a:normAutofit/>
          </a:bodyPr>
          <a:lstStyle/>
          <a:p>
            <a:r>
              <a:rPr lang="es-MX" sz="2000" dirty="0">
                <a:solidFill>
                  <a:schemeClr val="bg1"/>
                </a:solidFill>
                <a:latin typeface="Gotham" pitchFamily="50" charset="0"/>
                <a:cs typeface="Gotham" pitchFamily="50" charset="0"/>
              </a:rPr>
              <a:t>Los métodos que son necesarios para manipular los objetos en otras clases deberán ser declarados public.</a:t>
            </a:r>
          </a:p>
          <a:p>
            <a:r>
              <a:rPr lang="es-MX" sz="2000" dirty="0">
                <a:solidFill>
                  <a:schemeClr val="bg1"/>
                </a:solidFill>
                <a:latin typeface="Gotham" pitchFamily="50" charset="0"/>
                <a:cs typeface="Gotham" pitchFamily="50" charset="0"/>
              </a:rPr>
              <a:t>Esto garantiza el acceso a los métodos desde cualquier parte del proyecto.</a:t>
            </a:r>
            <a:endParaRPr lang="es-PA" sz="2000" dirty="0">
              <a:solidFill>
                <a:schemeClr val="bg1"/>
              </a:solidFill>
              <a:latin typeface="Gotham" pitchFamily="50" charset="0"/>
              <a:cs typeface="Gotham" pitchFamily="50" charset="0"/>
            </a:endParaRPr>
          </a:p>
        </p:txBody>
      </p:sp>
      <p:pic>
        <p:nvPicPr>
          <p:cNvPr id="5" name="Picture 4" descr="A screenshot of a computer code&#10;&#10;Description automatically generated">
            <a:extLst>
              <a:ext uri="{FF2B5EF4-FFF2-40B4-BE49-F238E27FC236}">
                <a16:creationId xmlns:a16="http://schemas.microsoft.com/office/drawing/2014/main" id="{D63ED78D-ACF4-0F09-EC37-4471F6D424E5}"/>
              </a:ext>
            </a:extLst>
          </p:cNvPr>
          <p:cNvPicPr>
            <a:picLocks noChangeAspect="1"/>
          </p:cNvPicPr>
          <p:nvPr/>
        </p:nvPicPr>
        <p:blipFill rotWithShape="1">
          <a:blip r:embed="rId2">
            <a:extLst>
              <a:ext uri="{28A0092B-C50C-407E-A947-70E740481C1C}">
                <a14:useLocalDpi xmlns:a14="http://schemas.microsoft.com/office/drawing/2010/main" val="0"/>
              </a:ext>
            </a:extLst>
          </a:blip>
          <a:srcRect t="11918" b="4394"/>
          <a:stretch/>
        </p:blipFill>
        <p:spPr bwMode="auto">
          <a:xfrm>
            <a:off x="5296217" y="1690688"/>
            <a:ext cx="5943283" cy="473324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53246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5A45E2-A140-D7A6-54D0-C70E3BA8BD6E}"/>
              </a:ext>
            </a:extLst>
          </p:cNvPr>
          <p:cNvSpPr>
            <a:spLocks noGrp="1"/>
          </p:cNvSpPr>
          <p:nvPr>
            <p:ph type="title"/>
          </p:nvPr>
        </p:nvSpPr>
        <p:spPr>
          <a:xfrm>
            <a:off x="640080" y="329184"/>
            <a:ext cx="6894576" cy="1783080"/>
          </a:xfrm>
        </p:spPr>
        <p:txBody>
          <a:bodyPr anchor="b">
            <a:normAutofit/>
          </a:bodyPr>
          <a:lstStyle/>
          <a:p>
            <a:r>
              <a:rPr lang="es-PA" sz="5400" b="1" dirty="0">
                <a:solidFill>
                  <a:schemeClr val="bg1"/>
                </a:solidFill>
                <a:latin typeface="Gotham" pitchFamily="50" charset="0"/>
                <a:cs typeface="Gotham" pitchFamily="50" charset="0"/>
              </a:rPr>
              <a:t>2.3.2. ¿Cuándo usar protected?</a:t>
            </a:r>
            <a:endParaRPr lang="es-PA" sz="5400" dirty="0">
              <a:solidFill>
                <a:schemeClr val="bg1"/>
              </a:solidFill>
            </a:endParaRP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4FFA23-C3DF-E697-F6DF-F7E8830034F2}"/>
              </a:ext>
            </a:extLst>
          </p:cNvPr>
          <p:cNvSpPr>
            <a:spLocks noGrp="1"/>
          </p:cNvSpPr>
          <p:nvPr>
            <p:ph idx="1"/>
          </p:nvPr>
        </p:nvSpPr>
        <p:spPr>
          <a:xfrm>
            <a:off x="640080" y="2706623"/>
            <a:ext cx="6256020" cy="3989451"/>
          </a:xfrm>
        </p:spPr>
        <p:txBody>
          <a:bodyPr>
            <a:normAutofit lnSpcReduction="10000"/>
          </a:bodyPr>
          <a:lstStyle/>
          <a:p>
            <a:r>
              <a:rPr lang="es-MX" sz="2200" dirty="0">
                <a:solidFill>
                  <a:schemeClr val="bg1"/>
                </a:solidFill>
                <a:latin typeface="Gotham" pitchFamily="50" charset="0"/>
                <a:cs typeface="Gotham" pitchFamily="50" charset="0"/>
              </a:rPr>
              <a:t>Los atributos de las superclases (clases Padres) para que sus subclases (clases </a:t>
            </a:r>
            <a:r>
              <a:rPr lang="es-MX" sz="2000" dirty="0">
                <a:solidFill>
                  <a:schemeClr val="bg1"/>
                </a:solidFill>
                <a:latin typeface="Gotham" pitchFamily="50" charset="0"/>
                <a:cs typeface="Gotham" pitchFamily="50" charset="0"/>
              </a:rPr>
              <a:t>Hijas</a:t>
            </a:r>
            <a:r>
              <a:rPr lang="es-MX" sz="2200" dirty="0">
                <a:solidFill>
                  <a:schemeClr val="bg1"/>
                </a:solidFill>
                <a:latin typeface="Gotham" pitchFamily="50" charset="0"/>
                <a:cs typeface="Gotham" pitchFamily="50" charset="0"/>
              </a:rPr>
              <a:t>) puedan tener acceso a ellas directamente y asignarles valor invocando el constructor de la superclase con la palabra clave super y utilizar esos atributos en otros métodos que los necesiten.</a:t>
            </a:r>
          </a:p>
          <a:p>
            <a:r>
              <a:rPr lang="es-MX" sz="2200" dirty="0">
                <a:solidFill>
                  <a:schemeClr val="bg1"/>
                </a:solidFill>
                <a:latin typeface="Gotham" pitchFamily="50" charset="0"/>
                <a:cs typeface="Gotham" pitchFamily="50" charset="0"/>
              </a:rPr>
              <a:t>De lo contrario, si fuesen declarados como private (siguiendo las reglas de encapsulamiento) sus clases hijas no tendrían acceso a los atributos de la superclase. </a:t>
            </a:r>
          </a:p>
        </p:txBody>
      </p:sp>
      <p:pic>
        <p:nvPicPr>
          <p:cNvPr id="6" name="Picture 5" descr="A screenshot of a computer program&#10;&#10;Description automatically generated">
            <a:extLst>
              <a:ext uri="{FF2B5EF4-FFF2-40B4-BE49-F238E27FC236}">
                <a16:creationId xmlns:a16="http://schemas.microsoft.com/office/drawing/2014/main" id="{30319718-C2CF-CEB2-4B72-C3255963B4CD}"/>
              </a:ext>
            </a:extLst>
          </p:cNvPr>
          <p:cNvPicPr>
            <a:picLocks noChangeAspect="1"/>
          </p:cNvPicPr>
          <p:nvPr/>
        </p:nvPicPr>
        <p:blipFill rotWithShape="1">
          <a:blip r:embed="rId3">
            <a:extLst>
              <a:ext uri="{28A0092B-C50C-407E-A947-70E740481C1C}">
                <a14:useLocalDpi xmlns:a14="http://schemas.microsoft.com/office/drawing/2010/main" val="0"/>
              </a:ext>
            </a:extLst>
          </a:blip>
          <a:srcRect l="6012" t="18350" r="6634" b="6605"/>
          <a:stretch/>
        </p:blipFill>
        <p:spPr bwMode="auto">
          <a:xfrm>
            <a:off x="7200900" y="3261742"/>
            <a:ext cx="4429125" cy="3158108"/>
          </a:xfrm>
          <a:prstGeom prst="rect">
            <a:avLst/>
          </a:prstGeom>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8D10EBFA-309C-E341-2048-6DDBA0E838C5}"/>
              </a:ext>
            </a:extLst>
          </p:cNvPr>
          <p:cNvPicPr>
            <a:picLocks noChangeAspect="1"/>
          </p:cNvPicPr>
          <p:nvPr/>
        </p:nvPicPr>
        <p:blipFill rotWithShape="1">
          <a:blip r:embed="rId4">
            <a:extLst>
              <a:ext uri="{28A0092B-C50C-407E-A947-70E740481C1C}">
                <a14:useLocalDpi xmlns:a14="http://schemas.microsoft.com/office/drawing/2010/main" val="0"/>
              </a:ext>
            </a:extLst>
          </a:blip>
          <a:srcRect t="14320" b="5461"/>
          <a:stretch/>
        </p:blipFill>
        <p:spPr bwMode="auto">
          <a:xfrm>
            <a:off x="7308332" y="329184"/>
            <a:ext cx="4243588" cy="2731843"/>
          </a:xfrm>
          <a:prstGeom prst="rect">
            <a:avLst/>
          </a:prstGeom>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B67D5E59-047E-6814-0526-7F8651CF8D13}"/>
              </a:ext>
            </a:extLst>
          </p:cNvPr>
          <p:cNvSpPr/>
          <p:nvPr/>
        </p:nvSpPr>
        <p:spPr>
          <a:xfrm>
            <a:off x="8315325" y="1533525"/>
            <a:ext cx="1581150" cy="195263"/>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8" name="Rectangle 7">
            <a:extLst>
              <a:ext uri="{FF2B5EF4-FFF2-40B4-BE49-F238E27FC236}">
                <a16:creationId xmlns:a16="http://schemas.microsoft.com/office/drawing/2014/main" id="{03287FB6-13E1-47A6-7CE6-2B595B6915D6}"/>
              </a:ext>
            </a:extLst>
          </p:cNvPr>
          <p:cNvSpPr/>
          <p:nvPr/>
        </p:nvSpPr>
        <p:spPr>
          <a:xfrm>
            <a:off x="8259297" y="2014632"/>
            <a:ext cx="2075328" cy="504731"/>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9" name="Rectangle 8">
            <a:extLst>
              <a:ext uri="{FF2B5EF4-FFF2-40B4-BE49-F238E27FC236}">
                <a16:creationId xmlns:a16="http://schemas.microsoft.com/office/drawing/2014/main" id="{1C8B9795-693E-16D4-8FCD-D55C59CF2715}"/>
              </a:ext>
            </a:extLst>
          </p:cNvPr>
          <p:cNvSpPr/>
          <p:nvPr/>
        </p:nvSpPr>
        <p:spPr>
          <a:xfrm>
            <a:off x="8111660" y="4586382"/>
            <a:ext cx="913278" cy="160093"/>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0" name="Rectangle 9">
            <a:extLst>
              <a:ext uri="{FF2B5EF4-FFF2-40B4-BE49-F238E27FC236}">
                <a16:creationId xmlns:a16="http://schemas.microsoft.com/office/drawing/2014/main" id="{C5177505-D507-9B11-B9E2-E623A28F26AD}"/>
              </a:ext>
            </a:extLst>
          </p:cNvPr>
          <p:cNvSpPr/>
          <p:nvPr/>
        </p:nvSpPr>
        <p:spPr>
          <a:xfrm>
            <a:off x="9792822" y="5510307"/>
            <a:ext cx="798978" cy="160093"/>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cxnSp>
        <p:nvCxnSpPr>
          <p:cNvPr id="14" name="Connector: Elbow 13">
            <a:extLst>
              <a:ext uri="{FF2B5EF4-FFF2-40B4-BE49-F238E27FC236}">
                <a16:creationId xmlns:a16="http://schemas.microsoft.com/office/drawing/2014/main" id="{E100329A-9243-D094-28F7-41B9766D7D8F}"/>
              </a:ext>
            </a:extLst>
          </p:cNvPr>
          <p:cNvCxnSpPr>
            <a:cxnSpLocks/>
            <a:stCxn id="9" idx="1"/>
            <a:endCxn id="8" idx="1"/>
          </p:cNvCxnSpPr>
          <p:nvPr/>
        </p:nvCxnSpPr>
        <p:spPr>
          <a:xfrm rot="10800000" flipH="1">
            <a:off x="8111659" y="2266999"/>
            <a:ext cx="147637" cy="2399431"/>
          </a:xfrm>
          <a:prstGeom prst="bentConnector3">
            <a:avLst>
              <a:gd name="adj1" fmla="val -458066"/>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7DBF9BEC-D743-98BA-6742-9EE27CDFB69C}"/>
              </a:ext>
            </a:extLst>
          </p:cNvPr>
          <p:cNvCxnSpPr>
            <a:stCxn id="10" idx="3"/>
            <a:endCxn id="7" idx="3"/>
          </p:cNvCxnSpPr>
          <p:nvPr/>
        </p:nvCxnSpPr>
        <p:spPr>
          <a:xfrm flipH="1" flipV="1">
            <a:off x="9896475" y="1631157"/>
            <a:ext cx="695325" cy="3959197"/>
          </a:xfrm>
          <a:prstGeom prst="bentConnector3">
            <a:avLst>
              <a:gd name="adj1" fmla="val -105206"/>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16417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45E2-A140-D7A6-54D0-C70E3BA8BD6E}"/>
              </a:ext>
            </a:extLst>
          </p:cNvPr>
          <p:cNvSpPr>
            <a:spLocks noGrp="1"/>
          </p:cNvSpPr>
          <p:nvPr>
            <p:ph type="title"/>
          </p:nvPr>
        </p:nvSpPr>
        <p:spPr/>
        <p:txBody>
          <a:bodyPr/>
          <a:lstStyle/>
          <a:p>
            <a:r>
              <a:rPr lang="es-PA" sz="4400" b="1" dirty="0">
                <a:solidFill>
                  <a:schemeClr val="bg1"/>
                </a:solidFill>
                <a:latin typeface="Gotham" pitchFamily="50" charset="0"/>
                <a:cs typeface="Gotham" pitchFamily="50" charset="0"/>
              </a:rPr>
              <a:t>2.3.3. </a:t>
            </a:r>
            <a:r>
              <a:rPr lang="es-PA" b="1" dirty="0">
                <a:solidFill>
                  <a:schemeClr val="bg1"/>
                </a:solidFill>
                <a:latin typeface="Gotham" pitchFamily="50" charset="0"/>
                <a:cs typeface="Gotham" pitchFamily="50" charset="0"/>
              </a:rPr>
              <a:t>¿Cuándo usar default?</a:t>
            </a:r>
            <a:endParaRPr lang="es-PA" dirty="0"/>
          </a:p>
        </p:txBody>
      </p:sp>
      <p:sp>
        <p:nvSpPr>
          <p:cNvPr id="3" name="Content Placeholder 2">
            <a:extLst>
              <a:ext uri="{FF2B5EF4-FFF2-40B4-BE49-F238E27FC236}">
                <a16:creationId xmlns:a16="http://schemas.microsoft.com/office/drawing/2014/main" id="{714FFA23-C3DF-E697-F6DF-F7E8830034F2}"/>
              </a:ext>
            </a:extLst>
          </p:cNvPr>
          <p:cNvSpPr>
            <a:spLocks noGrp="1"/>
          </p:cNvSpPr>
          <p:nvPr>
            <p:ph idx="1"/>
          </p:nvPr>
        </p:nvSpPr>
        <p:spPr>
          <a:xfrm>
            <a:off x="838200" y="1825625"/>
            <a:ext cx="4152900" cy="4222750"/>
          </a:xfrm>
        </p:spPr>
        <p:txBody>
          <a:bodyPr>
            <a:normAutofit/>
          </a:bodyPr>
          <a:lstStyle/>
          <a:p>
            <a:r>
              <a:rPr lang="es-MX" sz="2000" dirty="0">
                <a:solidFill>
                  <a:schemeClr val="bg1"/>
                </a:solidFill>
                <a:latin typeface="Gotham" pitchFamily="50" charset="0"/>
                <a:cs typeface="Gotham" pitchFamily="50" charset="0"/>
              </a:rPr>
              <a:t>Se suele utilizar métodos con modificador de acceso default al declarar los métodos de una interfaz. Las interfaces serán explicadas en clases siguientes.</a:t>
            </a:r>
            <a:endParaRPr lang="es-PA" sz="2000" dirty="0">
              <a:solidFill>
                <a:schemeClr val="bg1"/>
              </a:solidFill>
              <a:latin typeface="Gotham" pitchFamily="50" charset="0"/>
              <a:cs typeface="Gotham" pitchFamily="50" charset="0"/>
            </a:endParaRPr>
          </a:p>
        </p:txBody>
      </p:sp>
      <p:pic>
        <p:nvPicPr>
          <p:cNvPr id="4" name="Picture 3" descr="A screenshot of a computer program&#10;&#10;Description automatically generated">
            <a:extLst>
              <a:ext uri="{FF2B5EF4-FFF2-40B4-BE49-F238E27FC236}">
                <a16:creationId xmlns:a16="http://schemas.microsoft.com/office/drawing/2014/main" id="{CDC03BA9-E465-EB64-D201-0C00ADCDECE7}"/>
              </a:ext>
            </a:extLst>
          </p:cNvPr>
          <p:cNvPicPr>
            <a:picLocks noChangeAspect="1"/>
          </p:cNvPicPr>
          <p:nvPr/>
        </p:nvPicPr>
        <p:blipFill rotWithShape="1">
          <a:blip r:embed="rId2">
            <a:extLst>
              <a:ext uri="{28A0092B-C50C-407E-A947-70E740481C1C}">
                <a14:useLocalDpi xmlns:a14="http://schemas.microsoft.com/office/drawing/2010/main" val="0"/>
              </a:ext>
            </a:extLst>
          </a:blip>
          <a:srcRect l="7570" t="13251" r="7739" b="9683"/>
          <a:stretch/>
        </p:blipFill>
        <p:spPr bwMode="auto">
          <a:xfrm>
            <a:off x="5124450" y="1690688"/>
            <a:ext cx="6648450" cy="462327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078238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45E2-A140-D7A6-54D0-C70E3BA8BD6E}"/>
              </a:ext>
            </a:extLst>
          </p:cNvPr>
          <p:cNvSpPr>
            <a:spLocks noGrp="1"/>
          </p:cNvSpPr>
          <p:nvPr>
            <p:ph type="title"/>
          </p:nvPr>
        </p:nvSpPr>
        <p:spPr/>
        <p:txBody>
          <a:bodyPr/>
          <a:lstStyle/>
          <a:p>
            <a:r>
              <a:rPr lang="es-PA" sz="4400" b="1" dirty="0">
                <a:solidFill>
                  <a:schemeClr val="bg1"/>
                </a:solidFill>
                <a:latin typeface="Gotham" pitchFamily="50" charset="0"/>
                <a:cs typeface="Gotham" pitchFamily="50" charset="0"/>
              </a:rPr>
              <a:t>2.3.4. </a:t>
            </a:r>
            <a:r>
              <a:rPr lang="es-PA" b="1" dirty="0">
                <a:solidFill>
                  <a:schemeClr val="bg1"/>
                </a:solidFill>
                <a:latin typeface="Gotham" pitchFamily="50" charset="0"/>
                <a:cs typeface="Gotham" pitchFamily="50" charset="0"/>
              </a:rPr>
              <a:t>¿Cuándo usar private?</a:t>
            </a:r>
            <a:endParaRPr lang="es-PA" dirty="0"/>
          </a:p>
        </p:txBody>
      </p:sp>
      <p:sp>
        <p:nvSpPr>
          <p:cNvPr id="3" name="Content Placeholder 2">
            <a:extLst>
              <a:ext uri="{FF2B5EF4-FFF2-40B4-BE49-F238E27FC236}">
                <a16:creationId xmlns:a16="http://schemas.microsoft.com/office/drawing/2014/main" id="{714FFA23-C3DF-E697-F6DF-F7E8830034F2}"/>
              </a:ext>
            </a:extLst>
          </p:cNvPr>
          <p:cNvSpPr>
            <a:spLocks noGrp="1"/>
          </p:cNvSpPr>
          <p:nvPr>
            <p:ph idx="1"/>
          </p:nvPr>
        </p:nvSpPr>
        <p:spPr>
          <a:xfrm>
            <a:off x="838200" y="1825625"/>
            <a:ext cx="4152900" cy="4222750"/>
          </a:xfrm>
        </p:spPr>
        <p:txBody>
          <a:bodyPr>
            <a:normAutofit/>
          </a:bodyPr>
          <a:lstStyle/>
          <a:p>
            <a:r>
              <a:rPr lang="es-MX" sz="2000" dirty="0">
                <a:solidFill>
                  <a:schemeClr val="bg1"/>
                </a:solidFill>
                <a:latin typeface="Gotham" pitchFamily="50" charset="0"/>
                <a:cs typeface="Gotham" pitchFamily="50" charset="0"/>
              </a:rPr>
              <a:t>Para cumplir los conceptos de </a:t>
            </a:r>
            <a:r>
              <a:rPr lang="es-MX" sz="2000" b="1" dirty="0">
                <a:solidFill>
                  <a:schemeClr val="bg1"/>
                </a:solidFill>
                <a:latin typeface="Gotham" pitchFamily="50" charset="0"/>
                <a:cs typeface="Gotham" pitchFamily="50" charset="0"/>
              </a:rPr>
              <a:t>encapsulamiento</a:t>
            </a:r>
            <a:r>
              <a:rPr lang="es-MX" sz="2000" dirty="0">
                <a:solidFill>
                  <a:schemeClr val="bg1"/>
                </a:solidFill>
                <a:latin typeface="Gotham" pitchFamily="50" charset="0"/>
                <a:cs typeface="Gotham" pitchFamily="50" charset="0"/>
              </a:rPr>
              <a:t>, se deberá utilizar private para los atributos de una clase que no estén relacionados con herencia de otras clases hijas.</a:t>
            </a:r>
          </a:p>
          <a:p>
            <a:r>
              <a:rPr lang="es-MX" sz="2000" dirty="0">
                <a:solidFill>
                  <a:schemeClr val="bg1"/>
                </a:solidFill>
                <a:latin typeface="Gotham" pitchFamily="50" charset="0"/>
                <a:cs typeface="Gotham" pitchFamily="50" charset="0"/>
              </a:rPr>
              <a:t>Si otra clase desea acceder a los datos de estos atributos deberá hacerlo mediante el uso de los métodos getter y setter del atributo que serán public.</a:t>
            </a:r>
            <a:endParaRPr lang="es-PA" sz="2000" dirty="0">
              <a:solidFill>
                <a:schemeClr val="bg1"/>
              </a:solidFill>
              <a:latin typeface="Gotham" pitchFamily="50" charset="0"/>
              <a:cs typeface="Gotham" pitchFamily="50" charset="0"/>
            </a:endParaRPr>
          </a:p>
        </p:txBody>
      </p:sp>
      <p:pic>
        <p:nvPicPr>
          <p:cNvPr id="5" name="Picture 4" descr="A screenshot of a computer code&#10;&#10;Description automatically generated">
            <a:extLst>
              <a:ext uri="{FF2B5EF4-FFF2-40B4-BE49-F238E27FC236}">
                <a16:creationId xmlns:a16="http://schemas.microsoft.com/office/drawing/2014/main" id="{7C4B3FC9-6A98-AFE2-6F2D-0F573C707B23}"/>
              </a:ext>
            </a:extLst>
          </p:cNvPr>
          <p:cNvPicPr>
            <a:picLocks noChangeAspect="1"/>
          </p:cNvPicPr>
          <p:nvPr/>
        </p:nvPicPr>
        <p:blipFill rotWithShape="1">
          <a:blip r:embed="rId2">
            <a:extLst>
              <a:ext uri="{28A0092B-C50C-407E-A947-70E740481C1C}">
                <a14:useLocalDpi xmlns:a14="http://schemas.microsoft.com/office/drawing/2010/main" val="0"/>
              </a:ext>
            </a:extLst>
          </a:blip>
          <a:srcRect l="8674" t="25546" r="8674" b="9735"/>
          <a:stretch/>
        </p:blipFill>
        <p:spPr bwMode="auto">
          <a:xfrm>
            <a:off x="5124450" y="1992528"/>
            <a:ext cx="6496050" cy="388894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43274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45E2-A140-D7A6-54D0-C70E3BA8BD6E}"/>
              </a:ext>
            </a:extLst>
          </p:cNvPr>
          <p:cNvSpPr>
            <a:spLocks noGrp="1"/>
          </p:cNvSpPr>
          <p:nvPr>
            <p:ph type="title"/>
          </p:nvPr>
        </p:nvSpPr>
        <p:spPr/>
        <p:txBody>
          <a:bodyPr/>
          <a:lstStyle/>
          <a:p>
            <a:r>
              <a:rPr lang="es-PA" sz="4400" b="1" dirty="0">
                <a:solidFill>
                  <a:schemeClr val="bg1"/>
                </a:solidFill>
                <a:latin typeface="Gotham" pitchFamily="50" charset="0"/>
                <a:cs typeface="Gotham" pitchFamily="50" charset="0"/>
              </a:rPr>
              <a:t>2.3.4. </a:t>
            </a:r>
            <a:r>
              <a:rPr lang="es-PA" b="1" dirty="0">
                <a:solidFill>
                  <a:schemeClr val="bg1"/>
                </a:solidFill>
                <a:latin typeface="Gotham" pitchFamily="50" charset="0"/>
                <a:cs typeface="Gotham" pitchFamily="50" charset="0"/>
              </a:rPr>
              <a:t>¿Cuándo usar private?</a:t>
            </a:r>
            <a:endParaRPr lang="es-PA" dirty="0"/>
          </a:p>
        </p:txBody>
      </p:sp>
      <p:sp>
        <p:nvSpPr>
          <p:cNvPr id="3" name="Content Placeholder 2">
            <a:extLst>
              <a:ext uri="{FF2B5EF4-FFF2-40B4-BE49-F238E27FC236}">
                <a16:creationId xmlns:a16="http://schemas.microsoft.com/office/drawing/2014/main" id="{714FFA23-C3DF-E697-F6DF-F7E8830034F2}"/>
              </a:ext>
            </a:extLst>
          </p:cNvPr>
          <p:cNvSpPr>
            <a:spLocks noGrp="1"/>
          </p:cNvSpPr>
          <p:nvPr>
            <p:ph idx="1"/>
          </p:nvPr>
        </p:nvSpPr>
        <p:spPr>
          <a:xfrm>
            <a:off x="838200" y="1825625"/>
            <a:ext cx="5257800" cy="5194300"/>
          </a:xfrm>
        </p:spPr>
        <p:txBody>
          <a:bodyPr>
            <a:normAutofit/>
          </a:bodyPr>
          <a:lstStyle/>
          <a:p>
            <a:r>
              <a:rPr lang="es-MX" sz="2000" dirty="0">
                <a:solidFill>
                  <a:schemeClr val="bg1"/>
                </a:solidFill>
                <a:latin typeface="Gotham" pitchFamily="50" charset="0"/>
                <a:cs typeface="Gotham" pitchFamily="50" charset="0"/>
              </a:rPr>
              <a:t>Para declarar </a:t>
            </a:r>
            <a:r>
              <a:rPr lang="es-MX" sz="2000" b="1" dirty="0">
                <a:solidFill>
                  <a:schemeClr val="bg1"/>
                </a:solidFill>
                <a:latin typeface="Gotham" pitchFamily="50" charset="0"/>
                <a:cs typeface="Gotham" pitchFamily="50" charset="0"/>
              </a:rPr>
              <a:t>subrutinas</a:t>
            </a:r>
            <a:r>
              <a:rPr lang="es-MX" sz="2000" dirty="0">
                <a:solidFill>
                  <a:schemeClr val="bg1"/>
                </a:solidFill>
                <a:latin typeface="Gotham" pitchFamily="50" charset="0"/>
                <a:cs typeface="Gotham" pitchFamily="50" charset="0"/>
              </a:rPr>
              <a:t>.</a:t>
            </a:r>
          </a:p>
          <a:p>
            <a:r>
              <a:rPr lang="es-MX" sz="2000" dirty="0">
                <a:solidFill>
                  <a:schemeClr val="bg1"/>
                </a:solidFill>
                <a:latin typeface="Gotham" pitchFamily="50" charset="0"/>
                <a:cs typeface="Gotham" pitchFamily="50" charset="0"/>
              </a:rPr>
              <a:t>Puede haber casos en los que necesitemos métodos que ejecuten tareas simples que se repiten en varios métodos dentro de la misma clase. </a:t>
            </a:r>
          </a:p>
          <a:p>
            <a:r>
              <a:rPr lang="es-MX" sz="2000" dirty="0">
                <a:solidFill>
                  <a:schemeClr val="bg1"/>
                </a:solidFill>
                <a:latin typeface="Gotham" pitchFamily="50" charset="0"/>
                <a:cs typeface="Gotham" pitchFamily="50" charset="0"/>
              </a:rPr>
              <a:t>Por ejemplo, un método que lea un String, lo convierta en entero, lo multiplique por dos y lo vuelva a convertir en String.</a:t>
            </a:r>
          </a:p>
          <a:p>
            <a:r>
              <a:rPr lang="es-MX" sz="2000" dirty="0">
                <a:solidFill>
                  <a:schemeClr val="bg1"/>
                </a:solidFill>
                <a:latin typeface="Gotham" pitchFamily="50" charset="0"/>
                <a:cs typeface="Gotham" pitchFamily="50" charset="0"/>
              </a:rPr>
              <a:t>Como estos métodos solo se necesitan dentro de la clase y no serán utilizados por otras clases directamente, se pueden declarar como private.</a:t>
            </a:r>
            <a:endParaRPr lang="es-PA" sz="2000" dirty="0">
              <a:solidFill>
                <a:schemeClr val="bg1"/>
              </a:solidFill>
              <a:latin typeface="Gotham" pitchFamily="50" charset="0"/>
              <a:cs typeface="Gotham" pitchFamily="50" charset="0"/>
            </a:endParaRPr>
          </a:p>
        </p:txBody>
      </p:sp>
      <p:pic>
        <p:nvPicPr>
          <p:cNvPr id="4" name="Picture 3">
            <a:extLst>
              <a:ext uri="{FF2B5EF4-FFF2-40B4-BE49-F238E27FC236}">
                <a16:creationId xmlns:a16="http://schemas.microsoft.com/office/drawing/2014/main" id="{A8021B14-18BC-1138-DC55-E9281CD45650}"/>
              </a:ext>
            </a:extLst>
          </p:cNvPr>
          <p:cNvPicPr>
            <a:picLocks noChangeAspect="1"/>
          </p:cNvPicPr>
          <p:nvPr/>
        </p:nvPicPr>
        <p:blipFill rotWithShape="1">
          <a:blip r:embed="rId2">
            <a:extLst>
              <a:ext uri="{28A0092B-C50C-407E-A947-70E740481C1C}">
                <a14:useLocalDpi xmlns:a14="http://schemas.microsoft.com/office/drawing/2010/main" val="0"/>
              </a:ext>
            </a:extLst>
          </a:blip>
          <a:srcRect l="6962" t="13025" r="7836" b="8842"/>
          <a:stretch/>
        </p:blipFill>
        <p:spPr bwMode="auto">
          <a:xfrm>
            <a:off x="5797527" y="1825625"/>
            <a:ext cx="5832498" cy="43664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465350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38213-E06C-C2B0-ECFF-47A28D226046}"/>
              </a:ext>
            </a:extLst>
          </p:cNvPr>
          <p:cNvSpPr>
            <a:spLocks noGrp="1"/>
          </p:cNvSpPr>
          <p:nvPr>
            <p:ph type="title"/>
          </p:nvPr>
        </p:nvSpPr>
        <p:spPr>
          <a:xfrm>
            <a:off x="838200" y="2766218"/>
            <a:ext cx="10515600" cy="1325563"/>
          </a:xfrm>
        </p:spPr>
        <p:txBody>
          <a:bodyPr>
            <a:normAutofit/>
          </a:bodyPr>
          <a:lstStyle/>
          <a:p>
            <a:pPr algn="ctr"/>
            <a:r>
              <a:rPr lang="es-PA" sz="3600" b="1" dirty="0" err="1">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System.</a:t>
            </a:r>
            <a:r>
              <a:rPr lang="es-PA" sz="3600" b="1" dirty="0" err="1">
                <a:solidFill>
                  <a:schemeClr val="accent5">
                    <a:lumMod val="60000"/>
                    <a:lumOff val="40000"/>
                  </a:schemeClr>
                </a:solidFill>
                <a:latin typeface="JetBrains Mono" panose="02000009000000000000" pitchFamily="49" charset="0"/>
                <a:ea typeface="JetBrains Mono" panose="02000009000000000000" pitchFamily="49" charset="0"/>
                <a:cs typeface="JetBrains Mono" panose="02000009000000000000" pitchFamily="49" charset="0"/>
              </a:rPr>
              <a:t>out</a:t>
            </a:r>
            <a:r>
              <a:rPr lang="es-PA" sz="3600" b="1" dirty="0" err="1">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t>
            </a:r>
            <a:r>
              <a:rPr lang="es-PA" sz="3600" b="1" dirty="0" err="1">
                <a:solidFill>
                  <a:srgbClr val="FFC000"/>
                </a:solidFill>
                <a:latin typeface="JetBrains Mono" panose="02000009000000000000" pitchFamily="49" charset="0"/>
                <a:ea typeface="JetBrains Mono" panose="02000009000000000000" pitchFamily="49" charset="0"/>
                <a:cs typeface="JetBrains Mono" panose="02000009000000000000" pitchFamily="49" charset="0"/>
              </a:rPr>
              <a:t>println</a:t>
            </a:r>
            <a:r>
              <a:rPr lang="es-PA" sz="3600" b="1"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t>
            </a:r>
            <a:r>
              <a:rPr lang="es-PA" sz="3600" b="1" dirty="0">
                <a:solidFill>
                  <a:schemeClr val="accent6">
                    <a:lumMod val="60000"/>
                    <a:lumOff val="40000"/>
                  </a:schemeClr>
                </a:solidFill>
                <a:latin typeface="JetBrains Mono" panose="02000009000000000000" pitchFamily="49" charset="0"/>
                <a:ea typeface="JetBrains Mono" panose="02000009000000000000" pitchFamily="49" charset="0"/>
                <a:cs typeface="JetBrains Mono" panose="02000009000000000000" pitchFamily="49" charset="0"/>
              </a:rPr>
              <a:t>“Gracias </a:t>
            </a:r>
            <a:r>
              <a:rPr lang="es-PA" sz="3600" b="1" dirty="0">
                <a:solidFill>
                  <a:schemeClr val="accent6">
                    <a:lumMod val="60000"/>
                    <a:lumOff val="40000"/>
                  </a:schemeClr>
                </a:solidFill>
                <a:latin typeface="JetBrains Mono" panose="02000009000000000000" pitchFamily="49" charset="0"/>
                <a:ea typeface="JetBrains Mono" panose="02000009000000000000" pitchFamily="49" charset="0"/>
                <a:cs typeface="JetBrains Mono" panose="02000009000000000000" pitchFamily="49" charset="0"/>
                <a:sym typeface="Wingdings" panose="05000000000000000000" pitchFamily="2" charset="2"/>
              </a:rPr>
              <a:t>”</a:t>
            </a:r>
            <a:r>
              <a:rPr lang="es-PA" sz="3600" b="1"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sym typeface="Wingdings" panose="05000000000000000000" pitchFamily="2" charset="2"/>
              </a:rPr>
              <a:t>)</a:t>
            </a:r>
            <a:r>
              <a:rPr lang="es-PA" sz="3600" b="1" dirty="0">
                <a:solidFill>
                  <a:srgbClr val="FFC000"/>
                </a:solidFill>
                <a:latin typeface="JetBrains Mono" panose="02000009000000000000" pitchFamily="49" charset="0"/>
                <a:ea typeface="JetBrains Mono" panose="02000009000000000000" pitchFamily="49" charset="0"/>
                <a:cs typeface="JetBrains Mono" panose="02000009000000000000" pitchFamily="49" charset="0"/>
                <a:sym typeface="Wingdings" panose="05000000000000000000" pitchFamily="2" charset="2"/>
              </a:rPr>
              <a:t>;</a:t>
            </a:r>
            <a:endParaRPr lang="es-PA" sz="3600" b="1" dirty="0">
              <a:solidFill>
                <a:srgbClr val="FFC000"/>
              </a:solidFill>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194502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lstStyle/>
          <a:p>
            <a:r>
              <a:rPr lang="es-PA" b="1" dirty="0">
                <a:solidFill>
                  <a:schemeClr val="bg1"/>
                </a:solidFill>
                <a:latin typeface="Gotham" pitchFamily="50" charset="0"/>
                <a:cs typeface="Gotham" pitchFamily="50" charset="0"/>
              </a:rPr>
              <a:t>2.1. ¿Qué son los modificadores de acceso?</a:t>
            </a:r>
          </a:p>
        </p:txBody>
      </p:sp>
      <p:sp>
        <p:nvSpPr>
          <p:cNvPr id="3" name="Content Placeholder 2">
            <a:extLst>
              <a:ext uri="{FF2B5EF4-FFF2-40B4-BE49-F238E27FC236}">
                <a16:creationId xmlns:a16="http://schemas.microsoft.com/office/drawing/2014/main" id="{040A270D-0A44-9861-95B5-7DA03AA8B8B2}"/>
              </a:ext>
            </a:extLst>
          </p:cNvPr>
          <p:cNvSpPr>
            <a:spLocks noGrp="1"/>
          </p:cNvSpPr>
          <p:nvPr>
            <p:ph idx="1"/>
          </p:nvPr>
        </p:nvSpPr>
        <p:spPr>
          <a:xfrm>
            <a:off x="838200" y="1825625"/>
            <a:ext cx="10515600" cy="3427096"/>
          </a:xfrm>
        </p:spPr>
        <p:txBody>
          <a:bodyPr>
            <a:normAutofit/>
          </a:bodyPr>
          <a:lstStyle/>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Los modificadores de acceso en Java son palabras clave que se utilizan para controlar el acceso a las clases, atributos, métodos y constructores en una aplicación Java.</a:t>
            </a:r>
          </a:p>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Estos modificadores determinan desde dónde se puede acceder a un miembro de una clase y quién tiene permiso para hacerlo.</a:t>
            </a:r>
            <a:endParaRPr lang="es-PA" sz="2000" dirty="0">
              <a:solidFill>
                <a:schemeClr val="bg1"/>
              </a:solidFill>
              <a:effectLst/>
              <a:latin typeface="Gotham" pitchFamily="50" charset="0"/>
              <a:ea typeface="Calibri" panose="020F0502020204030204" pitchFamily="34" charset="0"/>
              <a:cs typeface="Gotham" pitchFamily="50" charset="0"/>
            </a:endParaRPr>
          </a:p>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Estos modificadores de acceso te permiten controlar la visibilidad y accesibilidad de los miembros de tus clases, lo que es fundamental para mantener la encapsulación y la seguridad en tu código Java.</a:t>
            </a:r>
            <a:endParaRPr lang="es-PA" sz="2000" dirty="0">
              <a:solidFill>
                <a:schemeClr val="bg1"/>
              </a:solidFill>
              <a:effectLst/>
              <a:latin typeface="Gotham" pitchFamily="50" charset="0"/>
              <a:ea typeface="Calibri" panose="020F0502020204030204" pitchFamily="34" charset="0"/>
              <a:cs typeface="Gotham" pitchFamily="50" charset="0"/>
            </a:endParaRPr>
          </a:p>
        </p:txBody>
      </p:sp>
    </p:spTree>
    <p:extLst>
      <p:ext uri="{BB962C8B-B14F-4D97-AF65-F5344CB8AC3E}">
        <p14:creationId xmlns:p14="http://schemas.microsoft.com/office/powerpoint/2010/main" val="3079402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lstStyle/>
          <a:p>
            <a:r>
              <a:rPr lang="es-PA" b="1" dirty="0">
                <a:solidFill>
                  <a:schemeClr val="bg1"/>
                </a:solidFill>
                <a:latin typeface="Gotham" pitchFamily="50" charset="0"/>
                <a:cs typeface="Gotham" pitchFamily="50" charset="0"/>
              </a:rPr>
              <a:t>2.2. Tipos de modificadores de acceso</a:t>
            </a:r>
          </a:p>
        </p:txBody>
      </p:sp>
      <p:sp>
        <p:nvSpPr>
          <p:cNvPr id="3" name="Content Placeholder 2">
            <a:extLst>
              <a:ext uri="{FF2B5EF4-FFF2-40B4-BE49-F238E27FC236}">
                <a16:creationId xmlns:a16="http://schemas.microsoft.com/office/drawing/2014/main" id="{040A270D-0A44-9861-95B5-7DA03AA8B8B2}"/>
              </a:ext>
            </a:extLst>
          </p:cNvPr>
          <p:cNvSpPr>
            <a:spLocks noGrp="1"/>
          </p:cNvSpPr>
          <p:nvPr>
            <p:ph idx="1"/>
          </p:nvPr>
        </p:nvSpPr>
        <p:spPr>
          <a:xfrm>
            <a:off x="838200" y="1825625"/>
            <a:ext cx="10515600" cy="3427096"/>
          </a:xfrm>
        </p:spPr>
        <p:txBody>
          <a:bodyPr>
            <a:normAutofit/>
          </a:bodyPr>
          <a:lstStyle/>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Existen cuatro tipos de modificadores de acceso en Java: </a:t>
            </a:r>
            <a:r>
              <a:rPr lang="es-MX" sz="2000" b="1" dirty="0">
                <a:solidFill>
                  <a:srgbClr val="92D050"/>
                </a:solidFill>
                <a:effectLst/>
                <a:latin typeface="Gotham" pitchFamily="50" charset="0"/>
                <a:ea typeface="Calibri" panose="020F0502020204030204" pitchFamily="34" charset="0"/>
                <a:cs typeface="Gotham" pitchFamily="50" charset="0"/>
              </a:rPr>
              <a:t>public</a:t>
            </a:r>
            <a:r>
              <a:rPr lang="es-MX" sz="2000" dirty="0">
                <a:solidFill>
                  <a:schemeClr val="bg1"/>
                </a:solidFill>
                <a:effectLst/>
                <a:latin typeface="Gotham" pitchFamily="50" charset="0"/>
                <a:ea typeface="Calibri" panose="020F0502020204030204" pitchFamily="34" charset="0"/>
                <a:cs typeface="Gotham" pitchFamily="50" charset="0"/>
              </a:rPr>
              <a:t> (publico), </a:t>
            </a:r>
            <a:r>
              <a:rPr lang="es-MX" sz="2000" b="1" dirty="0">
                <a:solidFill>
                  <a:srgbClr val="FFC000"/>
                </a:solidFill>
                <a:effectLst/>
                <a:latin typeface="Gotham" pitchFamily="50" charset="0"/>
                <a:ea typeface="Calibri" panose="020F0502020204030204" pitchFamily="34" charset="0"/>
                <a:cs typeface="Gotham" pitchFamily="50" charset="0"/>
              </a:rPr>
              <a:t>protected</a:t>
            </a:r>
            <a:r>
              <a:rPr lang="es-MX" sz="2000" dirty="0">
                <a:solidFill>
                  <a:schemeClr val="bg1"/>
                </a:solidFill>
                <a:effectLst/>
                <a:latin typeface="Gotham" pitchFamily="50" charset="0"/>
                <a:ea typeface="Calibri" panose="020F0502020204030204" pitchFamily="34" charset="0"/>
                <a:cs typeface="Gotham" pitchFamily="50" charset="0"/>
              </a:rPr>
              <a:t> (protegido), </a:t>
            </a:r>
            <a:r>
              <a:rPr lang="es-MX" sz="2000" b="1" dirty="0">
                <a:solidFill>
                  <a:schemeClr val="bg1">
                    <a:lumMod val="75000"/>
                  </a:schemeClr>
                </a:solidFill>
                <a:effectLst/>
                <a:latin typeface="Gotham" pitchFamily="50" charset="0"/>
                <a:ea typeface="Calibri" panose="020F0502020204030204" pitchFamily="34" charset="0"/>
                <a:cs typeface="Gotham" pitchFamily="50" charset="0"/>
              </a:rPr>
              <a:t>default</a:t>
            </a:r>
            <a:r>
              <a:rPr lang="es-MX" sz="2000" dirty="0">
                <a:solidFill>
                  <a:schemeClr val="bg1"/>
                </a:solidFill>
                <a:effectLst/>
                <a:latin typeface="Gotham" pitchFamily="50" charset="0"/>
                <a:ea typeface="Calibri" panose="020F0502020204030204" pitchFamily="34" charset="0"/>
                <a:cs typeface="Gotham" pitchFamily="50" charset="0"/>
              </a:rPr>
              <a:t> (modificador por defecto) y </a:t>
            </a:r>
            <a:r>
              <a:rPr lang="es-MX" sz="2000" b="1" dirty="0">
                <a:solidFill>
                  <a:srgbClr val="FF0000"/>
                </a:solidFill>
                <a:effectLst/>
                <a:latin typeface="Gotham" pitchFamily="50" charset="0"/>
                <a:ea typeface="Calibri" panose="020F0502020204030204" pitchFamily="34" charset="0"/>
                <a:cs typeface="Gotham" pitchFamily="50" charset="0"/>
              </a:rPr>
              <a:t>private</a:t>
            </a:r>
            <a:r>
              <a:rPr lang="es-MX" sz="2000" dirty="0">
                <a:solidFill>
                  <a:schemeClr val="bg1"/>
                </a:solidFill>
                <a:effectLst/>
                <a:latin typeface="Gotham" pitchFamily="50" charset="0"/>
                <a:ea typeface="Calibri" panose="020F0502020204030204" pitchFamily="34" charset="0"/>
                <a:cs typeface="Gotham" pitchFamily="50" charset="0"/>
              </a:rPr>
              <a:t> (privado).</a:t>
            </a:r>
          </a:p>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La accesibilidad de los elementos según su modificador de acceso puede verse mediante la siguiente tabla:</a:t>
            </a:r>
          </a:p>
        </p:txBody>
      </p:sp>
      <p:pic>
        <p:nvPicPr>
          <p:cNvPr id="7" name="Picture 6">
            <a:extLst>
              <a:ext uri="{FF2B5EF4-FFF2-40B4-BE49-F238E27FC236}">
                <a16:creationId xmlns:a16="http://schemas.microsoft.com/office/drawing/2014/main" id="{5E45437D-0EE1-B54A-C920-F96963587041}"/>
              </a:ext>
            </a:extLst>
          </p:cNvPr>
          <p:cNvPicPr>
            <a:picLocks noChangeAspect="1"/>
          </p:cNvPicPr>
          <p:nvPr/>
        </p:nvPicPr>
        <p:blipFill rotWithShape="1">
          <a:blip r:embed="rId3"/>
          <a:srcRect l="901" t="3386" r="1242" b="2873"/>
          <a:stretch/>
        </p:blipFill>
        <p:spPr>
          <a:xfrm>
            <a:off x="1706880" y="3627120"/>
            <a:ext cx="8747760" cy="2672080"/>
          </a:xfrm>
          <a:prstGeom prst="rect">
            <a:avLst/>
          </a:prstGeom>
        </p:spPr>
      </p:pic>
    </p:spTree>
    <p:extLst>
      <p:ext uri="{BB962C8B-B14F-4D97-AF65-F5344CB8AC3E}">
        <p14:creationId xmlns:p14="http://schemas.microsoft.com/office/powerpoint/2010/main" val="2612524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lstStyle/>
          <a:p>
            <a:r>
              <a:rPr lang="es-PA" b="1" dirty="0">
                <a:solidFill>
                  <a:schemeClr val="bg1"/>
                </a:solidFill>
                <a:latin typeface="Gotham" pitchFamily="50" charset="0"/>
                <a:cs typeface="Gotham" pitchFamily="50" charset="0"/>
              </a:rPr>
              <a:t>2.2. Tipos de modificadores de acceso</a:t>
            </a:r>
          </a:p>
        </p:txBody>
      </p:sp>
      <p:pic>
        <p:nvPicPr>
          <p:cNvPr id="4" name="Picture 3">
            <a:extLst>
              <a:ext uri="{FF2B5EF4-FFF2-40B4-BE49-F238E27FC236}">
                <a16:creationId xmlns:a16="http://schemas.microsoft.com/office/drawing/2014/main" id="{2DB4A7E4-D738-8D4B-DDCC-09E5EC79FE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5044" y="1717040"/>
            <a:ext cx="8481912" cy="4460240"/>
          </a:xfrm>
          <a:prstGeom prst="rect">
            <a:avLst/>
          </a:prstGeom>
        </p:spPr>
      </p:pic>
      <p:sp>
        <p:nvSpPr>
          <p:cNvPr id="5" name="Rectangle 4">
            <a:extLst>
              <a:ext uri="{FF2B5EF4-FFF2-40B4-BE49-F238E27FC236}">
                <a16:creationId xmlns:a16="http://schemas.microsoft.com/office/drawing/2014/main" id="{CD88966B-AF32-8B4D-A443-E14F789ABB47}"/>
              </a:ext>
            </a:extLst>
          </p:cNvPr>
          <p:cNvSpPr/>
          <p:nvPr/>
        </p:nvSpPr>
        <p:spPr>
          <a:xfrm>
            <a:off x="5252720" y="2580640"/>
            <a:ext cx="2113280" cy="105664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spTree>
    <p:extLst>
      <p:ext uri="{BB962C8B-B14F-4D97-AF65-F5344CB8AC3E}">
        <p14:creationId xmlns:p14="http://schemas.microsoft.com/office/powerpoint/2010/main" val="1246407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normAutofit/>
          </a:bodyPr>
          <a:lstStyle/>
          <a:p>
            <a:pPr algn="ctr"/>
            <a:r>
              <a:rPr lang="es-PA" sz="4000" b="1" dirty="0">
                <a:solidFill>
                  <a:schemeClr val="bg1"/>
                </a:solidFill>
                <a:latin typeface="Gotham" pitchFamily="50" charset="0"/>
                <a:cs typeface="Gotham" pitchFamily="50" charset="0"/>
              </a:rPr>
              <a:t>2.2.1. Explicación de Niveles de Acceso</a:t>
            </a:r>
            <a:br>
              <a:rPr lang="es-PA" sz="4000" b="1" dirty="0">
                <a:solidFill>
                  <a:schemeClr val="bg1"/>
                </a:solidFill>
                <a:latin typeface="Gotham" pitchFamily="50" charset="0"/>
                <a:cs typeface="Gotham" pitchFamily="50" charset="0"/>
              </a:rPr>
            </a:br>
            <a:r>
              <a:rPr lang="es-PA" sz="4000" b="1" dirty="0">
                <a:solidFill>
                  <a:schemeClr val="bg1"/>
                </a:solidFill>
                <a:latin typeface="Gotham" pitchFamily="50" charset="0"/>
                <a:cs typeface="Gotham" pitchFamily="50" charset="0"/>
              </a:rPr>
              <a:t>1 - Misma Clase</a:t>
            </a:r>
          </a:p>
        </p:txBody>
      </p:sp>
      <p:pic>
        <p:nvPicPr>
          <p:cNvPr id="7" name="Picture 6">
            <a:extLst>
              <a:ext uri="{FF2B5EF4-FFF2-40B4-BE49-F238E27FC236}">
                <a16:creationId xmlns:a16="http://schemas.microsoft.com/office/drawing/2014/main" id="{1516AC46-A2C2-8BA7-AF59-0C39AA0166EE}"/>
              </a:ext>
            </a:extLst>
          </p:cNvPr>
          <p:cNvPicPr>
            <a:picLocks noChangeAspect="1"/>
          </p:cNvPicPr>
          <p:nvPr/>
        </p:nvPicPr>
        <p:blipFill>
          <a:blip r:embed="rId3"/>
          <a:stretch>
            <a:fillRect/>
          </a:stretch>
        </p:blipFill>
        <p:spPr>
          <a:xfrm>
            <a:off x="1214119" y="2184528"/>
            <a:ext cx="4477374" cy="3175349"/>
          </a:xfrm>
          <a:prstGeom prst="rect">
            <a:avLst/>
          </a:prstGeom>
        </p:spPr>
      </p:pic>
      <p:pic>
        <p:nvPicPr>
          <p:cNvPr id="11" name="Picture 10">
            <a:extLst>
              <a:ext uri="{FF2B5EF4-FFF2-40B4-BE49-F238E27FC236}">
                <a16:creationId xmlns:a16="http://schemas.microsoft.com/office/drawing/2014/main" id="{9D27D724-4B14-08C5-8093-D67F4C7DFDAA}"/>
              </a:ext>
            </a:extLst>
          </p:cNvPr>
          <p:cNvPicPr>
            <a:picLocks noChangeAspect="1"/>
          </p:cNvPicPr>
          <p:nvPr/>
        </p:nvPicPr>
        <p:blipFill>
          <a:blip r:embed="rId4"/>
          <a:stretch>
            <a:fillRect/>
          </a:stretch>
        </p:blipFill>
        <p:spPr>
          <a:xfrm>
            <a:off x="6096000" y="2753360"/>
            <a:ext cx="5035438" cy="2035603"/>
          </a:xfrm>
          <a:prstGeom prst="rect">
            <a:avLst/>
          </a:prstGeom>
        </p:spPr>
      </p:pic>
    </p:spTree>
    <p:extLst>
      <p:ext uri="{BB962C8B-B14F-4D97-AF65-F5344CB8AC3E}">
        <p14:creationId xmlns:p14="http://schemas.microsoft.com/office/powerpoint/2010/main" val="372583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normAutofit fontScale="90000"/>
          </a:bodyPr>
          <a:lstStyle/>
          <a:p>
            <a:pPr algn="ctr"/>
            <a:r>
              <a:rPr lang="es-PA" sz="4000" b="1" dirty="0">
                <a:solidFill>
                  <a:schemeClr val="bg1"/>
                </a:solidFill>
                <a:latin typeface="Gotham" pitchFamily="50" charset="0"/>
                <a:cs typeface="Gotham" pitchFamily="50" charset="0"/>
              </a:rPr>
              <a:t>2.2.1. Explicación de Niveles de Acceso</a:t>
            </a:r>
            <a:br>
              <a:rPr lang="es-PA" sz="4000" b="1" dirty="0">
                <a:solidFill>
                  <a:schemeClr val="bg1"/>
                </a:solidFill>
                <a:latin typeface="Gotham" pitchFamily="50" charset="0"/>
                <a:cs typeface="Gotham" pitchFamily="50" charset="0"/>
              </a:rPr>
            </a:br>
            <a:r>
              <a:rPr lang="es-PA" sz="4000" b="1" dirty="0">
                <a:solidFill>
                  <a:schemeClr val="bg1"/>
                </a:solidFill>
                <a:latin typeface="Gotham" pitchFamily="50" charset="0"/>
                <a:cs typeface="Gotham" pitchFamily="50" charset="0"/>
              </a:rPr>
              <a:t>2 - Subclase/Herencia en el mismo paquete</a:t>
            </a:r>
          </a:p>
        </p:txBody>
      </p:sp>
      <p:pic>
        <p:nvPicPr>
          <p:cNvPr id="4" name="Picture 3">
            <a:extLst>
              <a:ext uri="{FF2B5EF4-FFF2-40B4-BE49-F238E27FC236}">
                <a16:creationId xmlns:a16="http://schemas.microsoft.com/office/drawing/2014/main" id="{F44AB8AD-C9EF-AE31-1275-138BB150D390}"/>
              </a:ext>
            </a:extLst>
          </p:cNvPr>
          <p:cNvPicPr>
            <a:picLocks noChangeAspect="1"/>
          </p:cNvPicPr>
          <p:nvPr/>
        </p:nvPicPr>
        <p:blipFill>
          <a:blip r:embed="rId3"/>
          <a:stretch>
            <a:fillRect/>
          </a:stretch>
        </p:blipFill>
        <p:spPr>
          <a:xfrm>
            <a:off x="939800" y="2599032"/>
            <a:ext cx="3277057" cy="2591162"/>
          </a:xfrm>
          <a:prstGeom prst="rect">
            <a:avLst/>
          </a:prstGeom>
        </p:spPr>
      </p:pic>
      <p:pic>
        <p:nvPicPr>
          <p:cNvPr id="6" name="Picture 5">
            <a:extLst>
              <a:ext uri="{FF2B5EF4-FFF2-40B4-BE49-F238E27FC236}">
                <a16:creationId xmlns:a16="http://schemas.microsoft.com/office/drawing/2014/main" id="{171C7450-6C6D-146E-FC73-B05ED28B38D2}"/>
              </a:ext>
            </a:extLst>
          </p:cNvPr>
          <p:cNvPicPr>
            <a:picLocks noChangeAspect="1"/>
          </p:cNvPicPr>
          <p:nvPr/>
        </p:nvPicPr>
        <p:blipFill>
          <a:blip r:embed="rId4"/>
          <a:stretch>
            <a:fillRect/>
          </a:stretch>
        </p:blipFill>
        <p:spPr>
          <a:xfrm>
            <a:off x="4461224" y="2032000"/>
            <a:ext cx="7027842" cy="3725226"/>
          </a:xfrm>
          <a:prstGeom prst="rect">
            <a:avLst/>
          </a:prstGeom>
        </p:spPr>
      </p:pic>
    </p:spTree>
    <p:extLst>
      <p:ext uri="{BB962C8B-B14F-4D97-AF65-F5344CB8AC3E}">
        <p14:creationId xmlns:p14="http://schemas.microsoft.com/office/powerpoint/2010/main" val="4266737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551</TotalTime>
  <Words>3205</Words>
  <Application>Microsoft Office PowerPoint</Application>
  <PresentationFormat>Widescreen</PresentationFormat>
  <Paragraphs>199</Paragraphs>
  <Slides>46</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Aptos</vt:lpstr>
      <vt:lpstr>Aptos Display</vt:lpstr>
      <vt:lpstr>Arial</vt:lpstr>
      <vt:lpstr>Calibri</vt:lpstr>
      <vt:lpstr>Cambria</vt:lpstr>
      <vt:lpstr>Gotham</vt:lpstr>
      <vt:lpstr>JetBrains Mono</vt:lpstr>
      <vt:lpstr>Office Theme</vt:lpstr>
      <vt:lpstr>PowerPoint Presentation</vt:lpstr>
      <vt:lpstr>1. Paquetes o “Packages”</vt:lpstr>
      <vt:lpstr>1. Paquetes o “Packages”</vt:lpstr>
      <vt:lpstr>2. Modificadores de acceso</vt:lpstr>
      <vt:lpstr>2.1. ¿Qué son los modificadores de acceso?</vt:lpstr>
      <vt:lpstr>2.2. Tipos de modificadores de acceso</vt:lpstr>
      <vt:lpstr>2.2. Tipos de modificadores de acceso</vt:lpstr>
      <vt:lpstr>2.2.1. Explicación de Niveles de Acceso 1 - Misma Clase</vt:lpstr>
      <vt:lpstr>2.2.1. Explicación de Niveles de Acceso 2 - Subclase/Herencia en el mismo paquete</vt:lpstr>
      <vt:lpstr>2.2.1. Explicación de Niveles de Acceso 2 - Subclase/Herencia en el mismo paquete</vt:lpstr>
      <vt:lpstr>2.2.1. Explicación de Niveles de Acceso 2 - Subclase/Herencia en el mismo paquete</vt:lpstr>
      <vt:lpstr>2.2.1. Explicación de Niveles de Acceso 3 - Otra Clase en el mismo paquete</vt:lpstr>
      <vt:lpstr>2.2.1. Explicación de Niveles de Acceso 3 - Otra Clase en el mismo paquete</vt:lpstr>
      <vt:lpstr>2.2.1. Explicación de Niveles de Acceso 4 – Subclase/Herencia en otro paquete</vt:lpstr>
      <vt:lpstr>2.2.1. Explicación de Niveles de Acceso 4 – Subclase/Herencia en otro paquete</vt:lpstr>
      <vt:lpstr>2.2.1. Explicación de Niveles de Acceso 5 – Otra clase en otro paquete</vt:lpstr>
      <vt:lpstr>2.2.1. Explicación de Niveles de Acceso 5 – Otra clase en otro paquete</vt:lpstr>
      <vt:lpstr>2.2.2. Modificador de acceso Public</vt:lpstr>
      <vt:lpstr>2.2.2. Modificador de acceso Public</vt:lpstr>
      <vt:lpstr>2.2.2. Modificador de acceso Public</vt:lpstr>
      <vt:lpstr>2.2.2. Modificador de acceso Public</vt:lpstr>
      <vt:lpstr>2.2.2. Modificador de acceso Public</vt:lpstr>
      <vt:lpstr>2.2.2. Modificador de acceso Public</vt:lpstr>
      <vt:lpstr>2.2.3. Modificador de acceso Protected</vt:lpstr>
      <vt:lpstr>2.2.3. Modificador de acceso Protected</vt:lpstr>
      <vt:lpstr>2.2.3. Modificador de acceso Protected</vt:lpstr>
      <vt:lpstr>2.2.3. Modificador de acceso Protected</vt:lpstr>
      <vt:lpstr>2.2.3. Modificador de acceso Protected</vt:lpstr>
      <vt:lpstr>2.2.3. Modificador de acceso Protected</vt:lpstr>
      <vt:lpstr>2.2.4. Modificador de acceso Default</vt:lpstr>
      <vt:lpstr>2.2.4. Modificador de acceso Default</vt:lpstr>
      <vt:lpstr>2.2.4. Modificador de acceso Default</vt:lpstr>
      <vt:lpstr>2.2.4. Modificador de acceso Default</vt:lpstr>
      <vt:lpstr>2.2.4. Modificador de acceso Default</vt:lpstr>
      <vt:lpstr>2.2.4. Modificador de acceso Default</vt:lpstr>
      <vt:lpstr>2.2.5. Modificador de acceso Private</vt:lpstr>
      <vt:lpstr>2.2.5. Modificador de acceso Private</vt:lpstr>
      <vt:lpstr>2.2.5. Modificador de acceso Private</vt:lpstr>
      <vt:lpstr>2.3. ¿Cuál modificador de acceso debo utilizar?</vt:lpstr>
      <vt:lpstr>2.3.1. ¿Cuándo usar public?</vt:lpstr>
      <vt:lpstr>2.3.1. ¿Cuándo usar public?</vt:lpstr>
      <vt:lpstr>2.3.2. ¿Cuándo usar protected?</vt:lpstr>
      <vt:lpstr>2.3.3. ¿Cuándo usar default?</vt:lpstr>
      <vt:lpstr>2.3.4. ¿Cuándo usar private?</vt:lpstr>
      <vt:lpstr>2.3.4. ¿Cuándo usar private?</vt:lpstr>
      <vt:lpstr>System.out.println(“Gracias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OMAR MONTOYA</dc:creator>
  <cp:lastModifiedBy>OMAR MONTOYA</cp:lastModifiedBy>
  <cp:revision>2</cp:revision>
  <dcterms:created xsi:type="dcterms:W3CDTF">2024-04-13T18:25:06Z</dcterms:created>
  <dcterms:modified xsi:type="dcterms:W3CDTF">2024-04-14T03:36:16Z</dcterms:modified>
</cp:coreProperties>
</file>