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7" r:id="rId2"/>
    <p:sldId id="263" r:id="rId3"/>
    <p:sldId id="261" r:id="rId4"/>
    <p:sldId id="259" r:id="rId5"/>
    <p:sldId id="260" r:id="rId6"/>
    <p:sldId id="262"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Merriweather" panose="020000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33716D-6597-4DBC-B2DA-9690A5C5FBF4}">
  <a:tblStyle styleId="{4133716D-6597-4DBC-B2DA-9690A5C5FB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13" Type="http://schemas.openxmlformats.org/officeDocument/2006/relationships/font" Target="fonts/font5.fntdata" /><Relationship Id="rId18" Type="http://schemas.openxmlformats.org/officeDocument/2006/relationships/font" Target="fonts/font10.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font" Target="fonts/font4.fntdata" /><Relationship Id="rId17" Type="http://schemas.openxmlformats.org/officeDocument/2006/relationships/font" Target="fonts/font9.fntdata" /><Relationship Id="rId2" Type="http://schemas.openxmlformats.org/officeDocument/2006/relationships/slide" Target="slides/slide1.xml" /><Relationship Id="rId16" Type="http://schemas.openxmlformats.org/officeDocument/2006/relationships/font" Target="fonts/font8.fntdata" /><Relationship Id="rId20" Type="http://schemas.openxmlformats.org/officeDocument/2006/relationships/font" Target="fonts/font1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3.fntdata"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7.fntdata" /><Relationship Id="rId23" Type="http://schemas.openxmlformats.org/officeDocument/2006/relationships/theme" Target="theme/theme1.xml" /><Relationship Id="rId10" Type="http://schemas.openxmlformats.org/officeDocument/2006/relationships/font" Target="fonts/font2.fntdata" /><Relationship Id="rId19" Type="http://schemas.openxmlformats.org/officeDocument/2006/relationships/font" Target="fonts/font11.fntdata" /><Relationship Id="rId4" Type="http://schemas.openxmlformats.org/officeDocument/2006/relationships/slide" Target="slides/slide3.xml" /><Relationship Id="rId9" Type="http://schemas.openxmlformats.org/officeDocument/2006/relationships/font" Target="fonts/font1.fntdata" /><Relationship Id="rId14" Type="http://schemas.openxmlformats.org/officeDocument/2006/relationships/font" Target="fonts/font6.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c3caa83e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c3caa83e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c3caa83ee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c3caa83e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c3caa83e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c3caa83e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c3caa83ee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c3caa83ee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c3caa83e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c3caa83e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3" Type="http://schemas.openxmlformats.org/officeDocument/2006/relationships/hyperlink" Target="https://youtu.be/ps3-sGOF6-0" TargetMode="External" /><Relationship Id="rId2" Type="http://schemas.openxmlformats.org/officeDocument/2006/relationships/notesSlide" Target="../notesSlides/notesSlide3.xml" /><Relationship Id="rId1" Type="http://schemas.openxmlformats.org/officeDocument/2006/relationships/slideLayout" Target="../slideLayouts/slideLayout5.xml" /><Relationship Id="rId6" Type="http://schemas.openxmlformats.org/officeDocument/2006/relationships/image" Target="../media/image3.png" /><Relationship Id="rId5" Type="http://schemas.openxmlformats.org/officeDocument/2006/relationships/image" Target="../media/image2.png" /><Relationship Id="rId4" Type="http://schemas.openxmlformats.org/officeDocument/2006/relationships/image" Target="../media/image1.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5233628" y="1207806"/>
            <a:ext cx="3370200" cy="64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Meet The Team</a:t>
            </a:r>
            <a:endParaRPr sz="2400"/>
          </a:p>
        </p:txBody>
      </p:sp>
      <p:sp>
        <p:nvSpPr>
          <p:cNvPr id="71" name="Google Shape;71;p14"/>
          <p:cNvSpPr txBox="1"/>
          <p:nvPr/>
        </p:nvSpPr>
        <p:spPr>
          <a:xfrm>
            <a:off x="172741" y="667425"/>
            <a:ext cx="4802100" cy="2031295"/>
          </a:xfrm>
          <a:prstGeom prst="rect">
            <a:avLst/>
          </a:prstGeom>
          <a:noFill/>
          <a:ln>
            <a:noFill/>
          </a:ln>
        </p:spPr>
        <p:txBody>
          <a:bodyPr spcFirstLastPara="1" wrap="square" lIns="91425" tIns="91425" rIns="91425" bIns="91425" anchor="t" anchorCtr="0">
            <a:spAutoFit/>
          </a:bodyPr>
          <a:lstStyle/>
          <a:p>
            <a:r>
              <a:rPr lang="en-IN" sz="1200" dirty="0">
                <a:solidFill>
                  <a:schemeClr val="dk1"/>
                </a:solidFill>
                <a:latin typeface="Lato"/>
                <a:ea typeface="Lato"/>
                <a:cs typeface="Lato"/>
                <a:sym typeface="Lato"/>
              </a:rPr>
              <a:t>We are a group of </a:t>
            </a:r>
            <a:r>
              <a:rPr lang="en-IN" sz="1200" dirty="0" err="1">
                <a:solidFill>
                  <a:schemeClr val="dk1"/>
                </a:solidFill>
                <a:latin typeface="Lato"/>
                <a:ea typeface="Lato"/>
                <a:cs typeface="Lato"/>
                <a:sym typeface="Lato"/>
              </a:rPr>
              <a:t>B.Tech</a:t>
            </a:r>
            <a:r>
              <a:rPr lang="en-IN" sz="1200" dirty="0">
                <a:solidFill>
                  <a:schemeClr val="dk1"/>
                </a:solidFill>
                <a:latin typeface="Lato"/>
                <a:ea typeface="Lato"/>
                <a:cs typeface="Lato"/>
                <a:sym typeface="Lato"/>
              </a:rPr>
              <a:t> students currently pursuing our degree at Vellore Institute of Technology, Chennai. Our team is passionate about artificial intelligence and machine learning, and we have developed a solution that can help farmers detect weed in their fields. Our solution is based on deep learning and image processing techniques. We believe that our solution can help farmers save time and resources by identifying weed patches in their fields more efficiently. We are excited to continue exploring the world of AI and ML and make a positive impact on society with our work</a:t>
            </a:r>
          </a:p>
          <a:p>
            <a:endParaRPr sz="1200" dirty="0">
              <a:solidFill>
                <a:schemeClr val="dk1"/>
              </a:solidFill>
              <a:latin typeface="Lato"/>
              <a:ea typeface="Lato"/>
              <a:cs typeface="Lato"/>
              <a:sym typeface="Lato"/>
            </a:endParaRPr>
          </a:p>
        </p:txBody>
      </p:sp>
      <p:sp>
        <p:nvSpPr>
          <p:cNvPr id="75" name="Google Shape;75;p14"/>
          <p:cNvSpPr txBox="1"/>
          <p:nvPr/>
        </p:nvSpPr>
        <p:spPr>
          <a:xfrm>
            <a:off x="1320638" y="4353150"/>
            <a:ext cx="1070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sz="1100" i="1">
              <a:solidFill>
                <a:schemeClr val="lt1"/>
              </a:solidFill>
              <a:ea typeface="Lato"/>
            </a:endParaRPr>
          </a:p>
        </p:txBody>
      </p:sp>
      <p:sp>
        <p:nvSpPr>
          <p:cNvPr id="76" name="Google Shape;76;p14"/>
          <p:cNvSpPr txBox="1"/>
          <p:nvPr/>
        </p:nvSpPr>
        <p:spPr>
          <a:xfrm>
            <a:off x="3101851" y="4604925"/>
            <a:ext cx="1449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sz="1100" i="1">
              <a:solidFill>
                <a:schemeClr val="lt1"/>
              </a:solidFill>
              <a:ea typeface="Lato"/>
            </a:endParaRPr>
          </a:p>
        </p:txBody>
      </p:sp>
      <p:sp>
        <p:nvSpPr>
          <p:cNvPr id="83" name="Google Shape;83;p14"/>
          <p:cNvSpPr txBox="1"/>
          <p:nvPr/>
        </p:nvSpPr>
        <p:spPr>
          <a:xfrm>
            <a:off x="2462250" y="2180875"/>
            <a:ext cx="6396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endParaRPr lang="en" sz="800">
              <a:solidFill>
                <a:srgbClr val="FF0000"/>
              </a:solidFill>
            </a:endParaRPr>
          </a:p>
        </p:txBody>
      </p:sp>
      <p:sp>
        <p:nvSpPr>
          <p:cNvPr id="2" name="TextBox 1">
            <a:extLst>
              <a:ext uri="{FF2B5EF4-FFF2-40B4-BE49-F238E27FC236}">
                <a16:creationId xmlns:a16="http://schemas.microsoft.com/office/drawing/2014/main" id="{0C98F90F-9AB3-768E-24AE-7A65E21E7F91}"/>
              </a:ext>
            </a:extLst>
          </p:cNvPr>
          <p:cNvSpPr txBox="1"/>
          <p:nvPr/>
        </p:nvSpPr>
        <p:spPr>
          <a:xfrm>
            <a:off x="5602110" y="3612444"/>
            <a:ext cx="321733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dirty="0" err="1">
                <a:solidFill>
                  <a:schemeClr val="bg1"/>
                </a:solidFill>
              </a:rPr>
              <a:t>Kushagra</a:t>
            </a:r>
            <a:r>
              <a:rPr lang="en-IN" dirty="0">
                <a:solidFill>
                  <a:schemeClr val="bg1"/>
                </a:solidFill>
              </a:rPr>
              <a:t> </a:t>
            </a:r>
            <a:r>
              <a:rPr lang="en-IN" dirty="0" err="1">
                <a:solidFill>
                  <a:schemeClr val="bg1"/>
                </a:solidFill>
              </a:rPr>
              <a:t>Borse</a:t>
            </a:r>
            <a:endParaRPr lang="en-IN" dirty="0">
              <a:solidFill>
                <a:schemeClr val="bg1"/>
              </a:solidFill>
            </a:endParaRPr>
          </a:p>
          <a:p>
            <a:pPr marL="285750" indent="-285750">
              <a:buFont typeface="Arial" panose="020B0604020202020204" pitchFamily="34" charset="0"/>
              <a:buChar char="•"/>
            </a:pPr>
            <a:r>
              <a:rPr lang="en-IN" dirty="0" err="1">
                <a:solidFill>
                  <a:schemeClr val="bg1"/>
                </a:solidFill>
              </a:rPr>
              <a:t>Ninad</a:t>
            </a:r>
            <a:r>
              <a:rPr lang="en-IN" dirty="0">
                <a:solidFill>
                  <a:schemeClr val="bg1"/>
                </a:solidFill>
              </a:rPr>
              <a:t> </a:t>
            </a:r>
            <a:r>
              <a:rPr lang="en-IN" dirty="0" err="1">
                <a:solidFill>
                  <a:schemeClr val="bg1"/>
                </a:solidFill>
              </a:rPr>
              <a:t>Sugandhi</a:t>
            </a:r>
            <a:endParaRPr lang="en-IN" dirty="0">
              <a:solidFill>
                <a:schemeClr val="bg1"/>
              </a:solidFill>
            </a:endParaRPr>
          </a:p>
          <a:p>
            <a:pPr marL="285750" indent="-285750">
              <a:buFont typeface="Arial" panose="020B0604020202020204" pitchFamily="34" charset="0"/>
              <a:buChar char="•"/>
            </a:pPr>
            <a:r>
              <a:rPr lang="en-IN" dirty="0" err="1">
                <a:solidFill>
                  <a:schemeClr val="bg1"/>
                </a:solidFill>
              </a:rPr>
              <a:t>Spandan</a:t>
            </a:r>
            <a:r>
              <a:rPr lang="en-IN" dirty="0">
                <a:solidFill>
                  <a:schemeClr val="bg1"/>
                </a:solidFill>
              </a:rPr>
              <a:t> Mukherjee</a:t>
            </a:r>
          </a:p>
          <a:p>
            <a:pPr marL="285750" indent="-285750">
              <a:buFont typeface="Arial" panose="020B0604020202020204" pitchFamily="34" charset="0"/>
              <a:buChar char="•"/>
            </a:pPr>
            <a:r>
              <a:rPr lang="en-IN" dirty="0" err="1">
                <a:solidFill>
                  <a:schemeClr val="bg1"/>
                </a:solidFill>
              </a:rPr>
              <a:t>Gayatri</a:t>
            </a:r>
            <a:r>
              <a:rPr lang="en-IN" dirty="0">
                <a:solidFill>
                  <a:schemeClr val="bg1"/>
                </a:solidFill>
              </a:rPr>
              <a:t> Joshi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idx="4294967295"/>
          </p:nvPr>
        </p:nvSpPr>
        <p:spPr>
          <a:xfrm>
            <a:off x="311725" y="500925"/>
            <a:ext cx="7038900" cy="565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t>
            </a:r>
            <a:r>
              <a:rPr lang="en" sz="1300"/>
              <a:t>(short description in about 100 words)</a:t>
            </a:r>
            <a:endParaRPr sz="1300"/>
          </a:p>
        </p:txBody>
      </p:sp>
      <p:sp>
        <p:nvSpPr>
          <p:cNvPr id="89" name="Google Shape;89;p15"/>
          <p:cNvSpPr txBox="1">
            <a:spLocks noGrp="1"/>
          </p:cNvSpPr>
          <p:nvPr>
            <p:ph type="body" idx="4294967295"/>
          </p:nvPr>
        </p:nvSpPr>
        <p:spPr>
          <a:xfrm>
            <a:off x="363625" y="979474"/>
            <a:ext cx="7038900" cy="1921351"/>
          </a:xfrm>
          <a:prstGeom prst="rect">
            <a:avLst/>
          </a:prstGeom>
        </p:spPr>
        <p:txBody>
          <a:bodyPr spcFirstLastPara="1" wrap="square" lIns="91425" tIns="91425" rIns="91425" bIns="91425" anchor="t" anchorCtr="0">
            <a:normAutofit/>
          </a:bodyPr>
          <a:lstStyle/>
          <a:p>
            <a:pPr marL="0" indent="0">
              <a:spcBef>
                <a:spcPts val="1200"/>
              </a:spcBef>
              <a:spcAft>
                <a:spcPts val="1200"/>
              </a:spcAft>
              <a:buNone/>
            </a:pPr>
            <a:r>
              <a:rPr lang="en-US" sz="1100" dirty="0"/>
              <a:t>The problem statement for weed detection and removal in farm fields is to accurately identify the area of weeds so that specific areas can be targeted for spraying with minimum spraying on the other plants of interest. Once the weed patches are identified, farmers can use various methods such as mechanical weeding or chemical weeding to remove the weeds</a:t>
            </a:r>
            <a:r>
              <a:rPr lang="en-IN" sz="1100" dirty="0"/>
              <a:t>.</a:t>
            </a:r>
            <a:endParaRPr lang="en-US" sz="1100" dirty="0"/>
          </a:p>
        </p:txBody>
      </p:sp>
      <p:sp>
        <p:nvSpPr>
          <p:cNvPr id="90" name="Google Shape;90;p15"/>
          <p:cNvSpPr txBox="1">
            <a:spLocks noGrp="1"/>
          </p:cNvSpPr>
          <p:nvPr>
            <p:ph type="title" idx="4294967295"/>
          </p:nvPr>
        </p:nvSpPr>
        <p:spPr>
          <a:xfrm>
            <a:off x="311725" y="2734925"/>
            <a:ext cx="2303100" cy="38455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600"/>
              <a:t>Assumptions</a:t>
            </a:r>
            <a:endParaRPr sz="1600"/>
          </a:p>
        </p:txBody>
      </p:sp>
      <p:grpSp>
        <p:nvGrpSpPr>
          <p:cNvPr id="6" name="Group 5">
            <a:extLst>
              <a:ext uri="{FF2B5EF4-FFF2-40B4-BE49-F238E27FC236}">
                <a16:creationId xmlns:a16="http://schemas.microsoft.com/office/drawing/2014/main" id="{34F2B4C9-2FD7-0B99-DA30-4E8E6543CC91}"/>
              </a:ext>
            </a:extLst>
          </p:cNvPr>
          <p:cNvGrpSpPr/>
          <p:nvPr/>
        </p:nvGrpSpPr>
        <p:grpSpPr>
          <a:xfrm>
            <a:off x="363625" y="3068975"/>
            <a:ext cx="5900374" cy="353913"/>
            <a:chOff x="363625" y="3068975"/>
            <a:chExt cx="5900374" cy="353913"/>
          </a:xfrm>
        </p:grpSpPr>
        <p:sp>
          <p:nvSpPr>
            <p:cNvPr id="91" name="Google Shape;91;p15"/>
            <p:cNvSpPr txBox="1"/>
            <p:nvPr/>
          </p:nvSpPr>
          <p:spPr>
            <a:xfrm>
              <a:off x="565824" y="3068975"/>
              <a:ext cx="5698175"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t>The image captured from the camera should not contain any motion blur.</a:t>
              </a:r>
              <a:endParaRPr sz="800">
                <a:solidFill>
                  <a:schemeClr val="dk1"/>
                </a:solidFill>
                <a:latin typeface="Lato"/>
                <a:ea typeface="Lato"/>
                <a:cs typeface="Lato"/>
                <a:sym typeface="Lato"/>
              </a:endParaRPr>
            </a:p>
          </p:txBody>
        </p:sp>
        <p:sp>
          <p:nvSpPr>
            <p:cNvPr id="96" name="Google Shape;96;p15"/>
            <p:cNvSpPr/>
            <p:nvPr/>
          </p:nvSpPr>
          <p:spPr>
            <a:xfrm>
              <a:off x="363625" y="3195425"/>
              <a:ext cx="202200" cy="1011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ato"/>
                <a:ea typeface="Lato"/>
                <a:cs typeface="Lato"/>
                <a:sym typeface="Lato"/>
              </a:endParaRPr>
            </a:p>
          </p:txBody>
        </p:sp>
      </p:grpSp>
      <p:grpSp>
        <p:nvGrpSpPr>
          <p:cNvPr id="5" name="Group 4">
            <a:extLst>
              <a:ext uri="{FF2B5EF4-FFF2-40B4-BE49-F238E27FC236}">
                <a16:creationId xmlns:a16="http://schemas.microsoft.com/office/drawing/2014/main" id="{096AD39F-6A20-8BCB-534B-B46BE6ED25AF}"/>
              </a:ext>
            </a:extLst>
          </p:cNvPr>
          <p:cNvGrpSpPr/>
          <p:nvPr/>
        </p:nvGrpSpPr>
        <p:grpSpPr>
          <a:xfrm>
            <a:off x="363625" y="3383675"/>
            <a:ext cx="6562774" cy="353913"/>
            <a:chOff x="363625" y="3369275"/>
            <a:chExt cx="6562774" cy="353913"/>
          </a:xfrm>
        </p:grpSpPr>
        <p:sp>
          <p:nvSpPr>
            <p:cNvPr id="93" name="Google Shape;93;p15"/>
            <p:cNvSpPr txBox="1"/>
            <p:nvPr/>
          </p:nvSpPr>
          <p:spPr>
            <a:xfrm>
              <a:off x="565824" y="3369275"/>
              <a:ext cx="6360575"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t>The camera should be placed at such a height that it captures top view of the</a:t>
              </a:r>
              <a:r>
                <a:rPr lang="en-IN" sz="1100" dirty="0"/>
                <a:t> plant</a:t>
              </a:r>
              <a:r>
                <a:rPr lang="en-US" sz="1100" dirty="0"/>
                <a:t>(</a:t>
              </a:r>
              <a:r>
                <a:rPr lang="en-IN" sz="1100" dirty="0"/>
                <a:t>leaves </a:t>
              </a:r>
              <a:r>
                <a:rPr lang="en-US" sz="1100" dirty="0"/>
                <a:t>visible).</a:t>
              </a:r>
              <a:endParaRPr sz="600" b="1" dirty="0">
                <a:solidFill>
                  <a:schemeClr val="dk1"/>
                </a:solidFill>
              </a:endParaRPr>
            </a:p>
          </p:txBody>
        </p:sp>
        <p:sp>
          <p:nvSpPr>
            <p:cNvPr id="97" name="Google Shape;97;p15"/>
            <p:cNvSpPr/>
            <p:nvPr/>
          </p:nvSpPr>
          <p:spPr>
            <a:xfrm>
              <a:off x="363625" y="3495725"/>
              <a:ext cx="202200" cy="1011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ato"/>
                <a:ea typeface="Lato"/>
                <a:cs typeface="Lato"/>
                <a:sym typeface="Lato"/>
              </a:endParaRPr>
            </a:p>
          </p:txBody>
        </p:sp>
      </p:grpSp>
      <p:grpSp>
        <p:nvGrpSpPr>
          <p:cNvPr id="4" name="Group 3">
            <a:extLst>
              <a:ext uri="{FF2B5EF4-FFF2-40B4-BE49-F238E27FC236}">
                <a16:creationId xmlns:a16="http://schemas.microsoft.com/office/drawing/2014/main" id="{5659D586-B986-D9EC-43F8-11F9CFB9713C}"/>
              </a:ext>
            </a:extLst>
          </p:cNvPr>
          <p:cNvGrpSpPr/>
          <p:nvPr/>
        </p:nvGrpSpPr>
        <p:grpSpPr>
          <a:xfrm>
            <a:off x="363625" y="3719975"/>
            <a:ext cx="8146775" cy="353913"/>
            <a:chOff x="363625" y="3647975"/>
            <a:chExt cx="8146775" cy="353913"/>
          </a:xfrm>
        </p:grpSpPr>
        <p:sp>
          <p:nvSpPr>
            <p:cNvPr id="92" name="Google Shape;92;p15"/>
            <p:cNvSpPr txBox="1"/>
            <p:nvPr/>
          </p:nvSpPr>
          <p:spPr>
            <a:xfrm>
              <a:off x="565824" y="3647975"/>
              <a:ext cx="7944576"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t>The system works well when </a:t>
              </a:r>
              <a:r>
                <a:rPr lang="en-IN" sz="1100" dirty="0"/>
                <a:t>the frame captured is well lit and sharp.</a:t>
              </a:r>
              <a:endParaRPr sz="800" dirty="0">
                <a:solidFill>
                  <a:schemeClr val="dk1"/>
                </a:solidFill>
                <a:latin typeface="Lato"/>
                <a:ea typeface="Lato"/>
                <a:cs typeface="Lato"/>
                <a:sym typeface="Lato"/>
              </a:endParaRPr>
            </a:p>
          </p:txBody>
        </p:sp>
        <p:sp>
          <p:nvSpPr>
            <p:cNvPr id="98" name="Google Shape;98;p15"/>
            <p:cNvSpPr/>
            <p:nvPr/>
          </p:nvSpPr>
          <p:spPr>
            <a:xfrm>
              <a:off x="363625" y="3774425"/>
              <a:ext cx="202200" cy="1011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ato"/>
                <a:ea typeface="Lato"/>
                <a:cs typeface="Lato"/>
                <a:sym typeface="La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Weed detection in action</a:t>
            </a:r>
            <a:endParaRPr dirty="0"/>
          </a:p>
        </p:txBody>
      </p:sp>
      <p:sp>
        <p:nvSpPr>
          <p:cNvPr id="122" name="Google Shape;122;p18"/>
          <p:cNvSpPr txBox="1"/>
          <p:nvPr/>
        </p:nvSpPr>
        <p:spPr>
          <a:xfrm>
            <a:off x="123946" y="4157833"/>
            <a:ext cx="9020054"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0000"/>
                </a:solidFill>
              </a:rPr>
              <a:t>Link to the video – </a:t>
            </a:r>
            <a:r>
              <a:rPr lang="en-IN" dirty="0">
                <a:solidFill>
                  <a:srgbClr val="FF0000"/>
                </a:solidFill>
                <a:hlinkClick r:id="rId3"/>
              </a:rPr>
              <a:t>https://youtu.be/ps3-sGOF6-0</a:t>
            </a:r>
            <a:endParaRPr lang="en-IN" dirty="0">
              <a:solidFill>
                <a:srgbClr val="FF0000"/>
              </a:solidFill>
            </a:endParaRPr>
          </a:p>
          <a:p>
            <a:pPr marL="0" lvl="0" indent="0" algn="l" rtl="0">
              <a:spcBef>
                <a:spcPts val="0"/>
              </a:spcBef>
              <a:spcAft>
                <a:spcPts val="0"/>
              </a:spcAft>
              <a:buNone/>
            </a:pPr>
            <a:endParaRPr dirty="0">
              <a:solidFill>
                <a:srgbClr val="0070C0"/>
              </a:solidFill>
            </a:endParaRPr>
          </a:p>
        </p:txBody>
      </p:sp>
      <p:pic>
        <p:nvPicPr>
          <p:cNvPr id="3" name="Picture 2">
            <a:extLst>
              <a:ext uri="{FF2B5EF4-FFF2-40B4-BE49-F238E27FC236}">
                <a16:creationId xmlns:a16="http://schemas.microsoft.com/office/drawing/2014/main" id="{80C16504-B8E7-7F3E-1211-2D33D3A18C69}"/>
              </a:ext>
            </a:extLst>
          </p:cNvPr>
          <p:cNvPicPr>
            <a:picLocks noChangeAspect="1"/>
          </p:cNvPicPr>
          <p:nvPr/>
        </p:nvPicPr>
        <p:blipFill>
          <a:blip r:embed="rId4"/>
          <a:stretch>
            <a:fillRect/>
          </a:stretch>
        </p:blipFill>
        <p:spPr>
          <a:xfrm>
            <a:off x="239675" y="2102400"/>
            <a:ext cx="3387878" cy="1554072"/>
          </a:xfrm>
          <a:prstGeom prst="rect">
            <a:avLst/>
          </a:prstGeom>
        </p:spPr>
      </p:pic>
      <p:pic>
        <p:nvPicPr>
          <p:cNvPr id="11" name="Picture 10">
            <a:extLst>
              <a:ext uri="{FF2B5EF4-FFF2-40B4-BE49-F238E27FC236}">
                <a16:creationId xmlns:a16="http://schemas.microsoft.com/office/drawing/2014/main" id="{02AAD787-3064-EFE2-61F2-0028954CFFE5}"/>
              </a:ext>
            </a:extLst>
          </p:cNvPr>
          <p:cNvPicPr>
            <a:picLocks noChangeAspect="1"/>
          </p:cNvPicPr>
          <p:nvPr/>
        </p:nvPicPr>
        <p:blipFill>
          <a:blip r:embed="rId5"/>
          <a:stretch>
            <a:fillRect/>
          </a:stretch>
        </p:blipFill>
        <p:spPr>
          <a:xfrm>
            <a:off x="3806038" y="2102400"/>
            <a:ext cx="2422621" cy="1555812"/>
          </a:xfrm>
          <a:prstGeom prst="rect">
            <a:avLst/>
          </a:prstGeom>
        </p:spPr>
      </p:pic>
      <p:pic>
        <p:nvPicPr>
          <p:cNvPr id="13" name="Picture 12">
            <a:extLst>
              <a:ext uri="{FF2B5EF4-FFF2-40B4-BE49-F238E27FC236}">
                <a16:creationId xmlns:a16="http://schemas.microsoft.com/office/drawing/2014/main" id="{36197213-3940-3E35-D887-94F02C1EA9B0}"/>
              </a:ext>
            </a:extLst>
          </p:cNvPr>
          <p:cNvPicPr>
            <a:picLocks noChangeAspect="1"/>
          </p:cNvPicPr>
          <p:nvPr/>
        </p:nvPicPr>
        <p:blipFill>
          <a:blip r:embed="rId6"/>
          <a:stretch>
            <a:fillRect/>
          </a:stretch>
        </p:blipFill>
        <p:spPr>
          <a:xfrm>
            <a:off x="6459761" y="2100660"/>
            <a:ext cx="2430202" cy="15558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idx="4294967295"/>
          </p:nvPr>
        </p:nvSpPr>
        <p:spPr>
          <a:xfrm>
            <a:off x="457200" y="393750"/>
            <a:ext cx="4373400" cy="57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Approach</a:t>
            </a:r>
            <a:endParaRPr/>
          </a:p>
        </p:txBody>
      </p:sp>
      <p:sp>
        <p:nvSpPr>
          <p:cNvPr id="107" name="Google Shape;107;p16"/>
          <p:cNvSpPr txBox="1"/>
          <p:nvPr/>
        </p:nvSpPr>
        <p:spPr>
          <a:xfrm>
            <a:off x="457200" y="969750"/>
            <a:ext cx="4017600" cy="24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dk1"/>
                </a:solidFill>
                <a:latin typeface="Lato"/>
                <a:ea typeface="Lato"/>
                <a:cs typeface="Lato"/>
                <a:sym typeface="Lato"/>
              </a:rPr>
              <a:t>Weed detection </a:t>
            </a:r>
            <a:r>
              <a:rPr lang="en" sz="1600" dirty="0">
                <a:solidFill>
                  <a:schemeClr val="dk1"/>
                </a:solidFill>
                <a:latin typeface="Lato"/>
                <a:ea typeface="Lato"/>
                <a:cs typeface="Lato"/>
                <a:sym typeface="Lato"/>
              </a:rPr>
              <a:t>app</a:t>
            </a:r>
            <a:endParaRPr sz="1600" dirty="0">
              <a:solidFill>
                <a:schemeClr val="dk1"/>
              </a:solidFill>
              <a:latin typeface="Lato"/>
              <a:ea typeface="Lato"/>
              <a:cs typeface="Lato"/>
              <a:sym typeface="Lato"/>
            </a:endParaRPr>
          </a:p>
          <a:p>
            <a:pPr marL="0" lvl="0" indent="0" algn="l" rtl="0">
              <a:lnSpc>
                <a:spcPct val="115000"/>
              </a:lnSpc>
              <a:spcBef>
                <a:spcPts val="1200"/>
              </a:spcBef>
              <a:spcAft>
                <a:spcPts val="0"/>
              </a:spcAft>
              <a:buNone/>
            </a:pPr>
            <a:r>
              <a:rPr lang="en" sz="1200" b="1" dirty="0">
                <a:solidFill>
                  <a:schemeClr val="dk1"/>
                </a:solidFill>
              </a:rPr>
              <a:t>Objective:</a:t>
            </a:r>
            <a:endParaRPr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dirty="0">
                <a:solidFill>
                  <a:schemeClr val="dk1"/>
                </a:solidFill>
              </a:rPr>
              <a:t>To </a:t>
            </a:r>
            <a:r>
              <a:rPr lang="en-IN" sz="1200" dirty="0">
                <a:solidFill>
                  <a:schemeClr val="dk1"/>
                </a:solidFill>
              </a:rPr>
              <a:t>find and identify weeds in a farm</a:t>
            </a:r>
            <a:r>
              <a:rPr lang="en" sz="1200" dirty="0">
                <a:solidFill>
                  <a:schemeClr val="dk1"/>
                </a:solidFill>
              </a:rPr>
              <a:t> in real-time from video feeds.</a:t>
            </a:r>
            <a:endParaRPr lang="en-IN" sz="1200"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IN" sz="1200" dirty="0">
                <a:solidFill>
                  <a:schemeClr val="dk1"/>
                </a:solidFill>
              </a:rPr>
              <a:t>Maximizing crop yield by identifying and managing weeds effectively. 
Reducing resource usage (e.g., water, fertilizers, herbicides) by applying them more selectively. 
Enhancing environmental sustainability by minimizing the use of chemicals and reducing pollution.</a:t>
            </a:r>
            <a:endParaRPr sz="1200" dirty="0">
              <a:solidFill>
                <a:schemeClr val="dk1"/>
              </a:solidFill>
            </a:endParaRPr>
          </a:p>
          <a:p>
            <a:pPr marL="0" lvl="0" indent="0" algn="l" rtl="0">
              <a:lnSpc>
                <a:spcPct val="115000"/>
              </a:lnSpc>
              <a:spcBef>
                <a:spcPts val="1200"/>
              </a:spcBef>
              <a:spcAft>
                <a:spcPts val="0"/>
              </a:spcAft>
              <a:buNone/>
            </a:pPr>
            <a:endParaRPr dirty="0">
              <a:solidFill>
                <a:schemeClr val="dk1"/>
              </a:solidFill>
              <a:latin typeface="Lato"/>
              <a:ea typeface="Lato"/>
              <a:cs typeface="Lato"/>
              <a:sym typeface="Lato"/>
            </a:endParaRPr>
          </a:p>
        </p:txBody>
      </p:sp>
      <p:graphicFrame>
        <p:nvGraphicFramePr>
          <p:cNvPr id="2" name="Table 1">
            <a:extLst>
              <a:ext uri="{FF2B5EF4-FFF2-40B4-BE49-F238E27FC236}">
                <a16:creationId xmlns:a16="http://schemas.microsoft.com/office/drawing/2014/main" id="{A47DE85B-FF42-3082-114C-9FD25A3C95F7}"/>
              </a:ext>
            </a:extLst>
          </p:cNvPr>
          <p:cNvGraphicFramePr>
            <a:graphicFrameLocks noGrp="1"/>
          </p:cNvGraphicFramePr>
          <p:nvPr>
            <p:extLst>
              <p:ext uri="{D42A27DB-BD31-4B8C-83A1-F6EECF244321}">
                <p14:modId xmlns:p14="http://schemas.microsoft.com/office/powerpoint/2010/main" val="2349182636"/>
              </p:ext>
            </p:extLst>
          </p:nvPr>
        </p:nvGraphicFramePr>
        <p:xfrm>
          <a:off x="4669202" y="573750"/>
          <a:ext cx="4088756" cy="1848295"/>
        </p:xfrm>
        <a:graphic>
          <a:graphicData uri="http://schemas.openxmlformats.org/drawingml/2006/table">
            <a:tbl>
              <a:tblPr firstRow="1" bandRow="1">
                <a:tableStyleId>{4133716D-6597-4DBC-B2DA-9690A5C5FBF4}</a:tableStyleId>
              </a:tblPr>
              <a:tblGrid>
                <a:gridCol w="855944">
                  <a:extLst>
                    <a:ext uri="{9D8B030D-6E8A-4147-A177-3AD203B41FA5}">
                      <a16:colId xmlns:a16="http://schemas.microsoft.com/office/drawing/2014/main" val="2932812713"/>
                    </a:ext>
                  </a:extLst>
                </a:gridCol>
                <a:gridCol w="3232812">
                  <a:extLst>
                    <a:ext uri="{9D8B030D-6E8A-4147-A177-3AD203B41FA5}">
                      <a16:colId xmlns:a16="http://schemas.microsoft.com/office/drawing/2014/main" val="3136967908"/>
                    </a:ext>
                  </a:extLst>
                </a:gridCol>
              </a:tblGrid>
              <a:tr h="277756">
                <a:tc>
                  <a:txBody>
                    <a:bodyPr/>
                    <a:lstStyle/>
                    <a:p>
                      <a:endParaRPr lang="en-IN" sz="1200" b="1"/>
                    </a:p>
                  </a:txBody>
                  <a:tcPr/>
                </a:tc>
                <a:tc>
                  <a:txBody>
                    <a:bodyPr/>
                    <a:lstStyle/>
                    <a:p>
                      <a:r>
                        <a:rPr lang="en-IN" sz="1200" b="1"/>
                        <a:t>App Logic</a:t>
                      </a:r>
                    </a:p>
                  </a:txBody>
                  <a:tcPr/>
                </a:tc>
                <a:extLst>
                  <a:ext uri="{0D108BD9-81ED-4DB2-BD59-A6C34878D82A}">
                    <a16:rowId xmlns:a16="http://schemas.microsoft.com/office/drawing/2014/main" val="3178018900"/>
                  </a:ext>
                </a:extLst>
              </a:tr>
              <a:tr h="523513">
                <a:tc>
                  <a:txBody>
                    <a:bodyPr/>
                    <a:lstStyle/>
                    <a:p>
                      <a:pPr algn="l"/>
                      <a:r>
                        <a:rPr lang="en-IN" sz="1200"/>
                        <a:t>01</a:t>
                      </a:r>
                    </a:p>
                  </a:txBody>
                  <a:tcPr/>
                </a:tc>
                <a:tc>
                  <a:txBody>
                    <a:bodyPr/>
                    <a:lstStyle/>
                    <a:p>
                      <a:r>
                        <a:rPr lang="en-IN" sz="1100" dirty="0"/>
                        <a:t>Livestream from cameras </a:t>
                      </a:r>
                    </a:p>
                  </a:txBody>
                  <a:tcPr/>
                </a:tc>
                <a:extLst>
                  <a:ext uri="{0D108BD9-81ED-4DB2-BD59-A6C34878D82A}">
                    <a16:rowId xmlns:a16="http://schemas.microsoft.com/office/drawing/2014/main" val="238009067"/>
                  </a:ext>
                </a:extLst>
              </a:tr>
              <a:tr h="523513">
                <a:tc>
                  <a:txBody>
                    <a:bodyPr/>
                    <a:lstStyle/>
                    <a:p>
                      <a:pPr algn="l"/>
                      <a:r>
                        <a:rPr lang="en-IN" sz="1200"/>
                        <a:t>02</a:t>
                      </a:r>
                    </a:p>
                  </a:txBody>
                  <a:tcPr/>
                </a:tc>
                <a:tc>
                  <a:txBody>
                    <a:bodyPr/>
                    <a:lstStyle/>
                    <a:p>
                      <a:r>
                        <a:rPr lang="en-IN" sz="1100" dirty="0"/>
                        <a:t>Identify weed and crops in FOV</a:t>
                      </a:r>
                    </a:p>
                  </a:txBody>
                  <a:tcPr/>
                </a:tc>
                <a:extLst>
                  <a:ext uri="{0D108BD9-81ED-4DB2-BD59-A6C34878D82A}">
                    <a16:rowId xmlns:a16="http://schemas.microsoft.com/office/drawing/2014/main" val="738034144"/>
                  </a:ext>
                </a:extLst>
              </a:tr>
              <a:tr h="523513">
                <a:tc>
                  <a:txBody>
                    <a:bodyPr/>
                    <a:lstStyle/>
                    <a:p>
                      <a:pPr algn="l"/>
                      <a:r>
                        <a:rPr lang="en-IN" sz="1200"/>
                        <a:t>03</a:t>
                      </a:r>
                    </a:p>
                  </a:txBody>
                  <a:tcPr/>
                </a:tc>
                <a:tc>
                  <a:txBody>
                    <a:bodyPr/>
                    <a:lstStyle/>
                    <a:p>
                      <a:r>
                        <a:rPr lang="en-IN" sz="1100" dirty="0"/>
                        <a:t>Alert the farmer when weed is detected</a:t>
                      </a:r>
                    </a:p>
                  </a:txBody>
                  <a:tcPr/>
                </a:tc>
                <a:extLst>
                  <a:ext uri="{0D108BD9-81ED-4DB2-BD59-A6C34878D82A}">
                    <a16:rowId xmlns:a16="http://schemas.microsoft.com/office/drawing/2014/main" val="505798926"/>
                  </a:ext>
                </a:extLst>
              </a:tr>
            </a:tbl>
          </a:graphicData>
        </a:graphic>
      </p:graphicFrame>
      <p:sp>
        <p:nvSpPr>
          <p:cNvPr id="4" name="TextBox 3">
            <a:extLst>
              <a:ext uri="{FF2B5EF4-FFF2-40B4-BE49-F238E27FC236}">
                <a16:creationId xmlns:a16="http://schemas.microsoft.com/office/drawing/2014/main" id="{5A532ED2-2713-B8E6-9B88-1F4C8B13FF17}"/>
              </a:ext>
            </a:extLst>
          </p:cNvPr>
          <p:cNvSpPr txBox="1"/>
          <p:nvPr/>
        </p:nvSpPr>
        <p:spPr>
          <a:xfrm>
            <a:off x="4713340" y="2602045"/>
            <a:ext cx="4172636" cy="2234907"/>
          </a:xfrm>
          <a:prstGeom prst="rect">
            <a:avLst/>
          </a:prstGeom>
          <a:noFill/>
        </p:spPr>
        <p:txBody>
          <a:bodyPr wrap="square">
            <a:spAutoFit/>
          </a:bodyPr>
          <a:lstStyle/>
          <a:p>
            <a:pPr marL="0" lvl="0" indent="0" algn="l" rtl="0">
              <a:lnSpc>
                <a:spcPct val="115000"/>
              </a:lnSpc>
              <a:spcBef>
                <a:spcPts val="1200"/>
              </a:spcBef>
              <a:spcAft>
                <a:spcPts val="0"/>
              </a:spcAft>
              <a:buNone/>
            </a:pPr>
            <a:r>
              <a:rPr lang="en-IN" sz="1200" b="1" dirty="0">
                <a:solidFill>
                  <a:schemeClr val="dk1"/>
                </a:solidFill>
              </a:rPr>
              <a:t>Key Features:</a:t>
            </a:r>
          </a:p>
          <a:p>
            <a:pPr marL="457200" lvl="0" indent="-298450" algn="l" rtl="0">
              <a:lnSpc>
                <a:spcPct val="115000"/>
              </a:lnSpc>
              <a:spcBef>
                <a:spcPts val="1200"/>
              </a:spcBef>
              <a:spcAft>
                <a:spcPts val="0"/>
              </a:spcAft>
              <a:buClr>
                <a:schemeClr val="dk1"/>
              </a:buClr>
              <a:buSzPts val="1100"/>
              <a:buAutoNum type="arabicPeriod"/>
            </a:pPr>
            <a:r>
              <a:rPr lang="en-IN" sz="1200" b="1" dirty="0">
                <a:solidFill>
                  <a:schemeClr val="dk1"/>
                </a:solidFill>
              </a:rPr>
              <a:t>Video Feed Integration:</a:t>
            </a:r>
          </a:p>
          <a:p>
            <a:pPr marL="914400" lvl="1" indent="-298450" algn="l" rtl="0">
              <a:lnSpc>
                <a:spcPct val="115000"/>
              </a:lnSpc>
              <a:spcBef>
                <a:spcPts val="0"/>
              </a:spcBef>
              <a:spcAft>
                <a:spcPts val="0"/>
              </a:spcAft>
              <a:buClr>
                <a:schemeClr val="dk1"/>
              </a:buClr>
              <a:buSzPts val="1100"/>
              <a:buChar char="○"/>
            </a:pPr>
            <a:r>
              <a:rPr lang="en-IN" sz="1200" dirty="0">
                <a:solidFill>
                  <a:schemeClr val="dk1"/>
                </a:solidFill>
              </a:rPr>
              <a:t>Access live video feeds from surveillance cameras or smartphones.</a:t>
            </a:r>
          </a:p>
          <a:p>
            <a:pPr marL="457200" lvl="0" indent="-298450" algn="l" rtl="0">
              <a:lnSpc>
                <a:spcPct val="115000"/>
              </a:lnSpc>
              <a:spcBef>
                <a:spcPts val="0"/>
              </a:spcBef>
              <a:spcAft>
                <a:spcPts val="0"/>
              </a:spcAft>
              <a:buClr>
                <a:schemeClr val="dk1"/>
              </a:buClr>
              <a:buSzPts val="1100"/>
              <a:buAutoNum type="arabicPeriod"/>
            </a:pPr>
            <a:r>
              <a:rPr lang="en-IN" sz="1200" b="1" dirty="0">
                <a:solidFill>
                  <a:schemeClr val="dk1"/>
                </a:solidFill>
              </a:rPr>
              <a:t>Weed detection model:</a:t>
            </a:r>
          </a:p>
          <a:p>
            <a:pPr marL="615950" lvl="1" algn="l" rtl="0">
              <a:lnSpc>
                <a:spcPct val="115000"/>
              </a:lnSpc>
              <a:spcBef>
                <a:spcPts val="0"/>
              </a:spcBef>
              <a:spcAft>
                <a:spcPts val="0"/>
              </a:spcAft>
              <a:buClr>
                <a:schemeClr val="dk1"/>
              </a:buClr>
              <a:buSzPts val="1100"/>
            </a:pPr>
            <a:r>
              <a:rPr lang="en-IN" sz="1200" dirty="0">
                <a:solidFill>
                  <a:schemeClr val="dk1"/>
                </a:solidFill>
              </a:rPr>
              <a:t>Implement yolov8 based weed detection model.</a:t>
            </a:r>
          </a:p>
          <a:p>
            <a:pPr marL="0" lvl="0" indent="0" algn="l" rtl="0">
              <a:lnSpc>
                <a:spcPct val="115000"/>
              </a:lnSpc>
              <a:spcBef>
                <a:spcPts val="1200"/>
              </a:spcBef>
              <a:spcAft>
                <a:spcPts val="0"/>
              </a:spcAft>
              <a:buNone/>
            </a:pPr>
            <a:r>
              <a:rPr lang="en-IN" sz="1200" b="1" dirty="0">
                <a:solidFill>
                  <a:schemeClr val="dk1"/>
                </a:solidFill>
              </a:rPr>
              <a:t>Technology Stack:</a:t>
            </a:r>
            <a:endParaRPr lang="en-IN" sz="1200"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IN" sz="1200" dirty="0">
                <a:solidFill>
                  <a:schemeClr val="dk1"/>
                </a:solidFill>
              </a:rPr>
              <a:t>Python, </a:t>
            </a:r>
            <a:r>
              <a:rPr lang="en-IN" sz="1200" dirty="0" err="1">
                <a:solidFill>
                  <a:schemeClr val="dk1"/>
                </a:solidFill>
              </a:rPr>
              <a:t>OpenCV</a:t>
            </a:r>
            <a:r>
              <a:rPr lang="en-IN" sz="1200" dirty="0">
                <a:solidFill>
                  <a:schemeClr val="dk1"/>
                </a:solidFill>
              </a:rPr>
              <a:t>, </a:t>
            </a:r>
            <a:r>
              <a:rPr lang="en-IN" sz="1200" dirty="0" err="1">
                <a:solidFill>
                  <a:schemeClr val="dk1"/>
                </a:solidFill>
              </a:rPr>
              <a:t>TensorFlow</a:t>
            </a:r>
            <a:r>
              <a:rPr lang="en-IN" sz="1200" dirty="0">
                <a:solidFill>
                  <a:schemeClr val="dk1"/>
                </a:solidFill>
              </a:rPr>
              <a:t>, Yolov8</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Details about the models</a:t>
            </a:r>
            <a:endParaRPr/>
          </a:p>
        </p:txBody>
      </p:sp>
      <p:graphicFrame>
        <p:nvGraphicFramePr>
          <p:cNvPr id="114" name="Google Shape;114;p17"/>
          <p:cNvGraphicFramePr/>
          <p:nvPr>
            <p:extLst>
              <p:ext uri="{D42A27DB-BD31-4B8C-83A1-F6EECF244321}">
                <p14:modId xmlns:p14="http://schemas.microsoft.com/office/powerpoint/2010/main" val="839593092"/>
              </p:ext>
            </p:extLst>
          </p:nvPr>
        </p:nvGraphicFramePr>
        <p:xfrm>
          <a:off x="257075" y="1494700"/>
          <a:ext cx="8454925" cy="1859220"/>
        </p:xfrm>
        <a:graphic>
          <a:graphicData uri="http://schemas.openxmlformats.org/drawingml/2006/table">
            <a:tbl>
              <a:tblPr>
                <a:noFill/>
                <a:tableStyleId>{4133716D-6597-4DBC-B2DA-9690A5C5FBF4}</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118875">
                  <a:extLst>
                    <a:ext uri="{9D8B030D-6E8A-4147-A177-3AD203B41FA5}">
                      <a16:colId xmlns:a16="http://schemas.microsoft.com/office/drawing/2014/main" val="20003"/>
                    </a:ext>
                  </a:extLst>
                </a:gridCol>
                <a:gridCol w="1684800">
                  <a:extLst>
                    <a:ext uri="{9D8B030D-6E8A-4147-A177-3AD203B41FA5}">
                      <a16:colId xmlns:a16="http://schemas.microsoft.com/office/drawing/2014/main" val="20004"/>
                    </a:ext>
                  </a:extLst>
                </a:gridCol>
                <a:gridCol w="1317600">
                  <a:extLst>
                    <a:ext uri="{9D8B030D-6E8A-4147-A177-3AD203B41FA5}">
                      <a16:colId xmlns:a16="http://schemas.microsoft.com/office/drawing/2014/main" val="20005"/>
                    </a:ext>
                  </a:extLst>
                </a:gridCol>
                <a:gridCol w="12312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Model Name</a:t>
                      </a:r>
                      <a:endParaRPr/>
                    </a:p>
                  </a:txBody>
                  <a:tcPr marL="91425" marR="91425" marT="91425" marB="91425"/>
                </a:tc>
                <a:tc>
                  <a:txBody>
                    <a:bodyPr/>
                    <a:lstStyle/>
                    <a:p>
                      <a:pPr marL="0" lvl="0" indent="0" algn="l" rtl="0">
                        <a:spcBef>
                          <a:spcPts val="0"/>
                        </a:spcBef>
                        <a:spcAft>
                          <a:spcPts val="0"/>
                        </a:spcAft>
                        <a:buNone/>
                      </a:pPr>
                      <a:r>
                        <a:rPr lang="en"/>
                        <a:t>Model Type</a:t>
                      </a:r>
                      <a:endParaRPr/>
                    </a:p>
                  </a:txBody>
                  <a:tcPr marL="91425" marR="91425" marT="91425" marB="91425"/>
                </a:tc>
                <a:tc>
                  <a:txBody>
                    <a:bodyPr/>
                    <a:lstStyle/>
                    <a:p>
                      <a:pPr marL="0" lvl="0" indent="0" algn="l" rtl="0">
                        <a:spcBef>
                          <a:spcPts val="0"/>
                        </a:spcBef>
                        <a:spcAft>
                          <a:spcPts val="0"/>
                        </a:spcAft>
                        <a:buNone/>
                      </a:pPr>
                      <a:r>
                        <a:rPr lang="en"/>
                        <a:t>Framework</a:t>
                      </a:r>
                      <a:endParaRPr/>
                    </a:p>
                  </a:txBody>
                  <a:tcPr marL="91425" marR="91425" marT="91425" marB="91425"/>
                </a:tc>
                <a:tc>
                  <a:txBody>
                    <a:bodyPr/>
                    <a:lstStyle/>
                    <a:p>
                      <a:pPr marL="0" lvl="0" indent="0" algn="l" rtl="0">
                        <a:spcBef>
                          <a:spcPts val="0"/>
                        </a:spcBef>
                        <a:spcAft>
                          <a:spcPts val="0"/>
                        </a:spcAft>
                        <a:buNone/>
                      </a:pPr>
                      <a:r>
                        <a:rPr lang="en"/>
                        <a:t>Input Format and Shape</a:t>
                      </a:r>
                      <a:endParaRPr/>
                    </a:p>
                  </a:txBody>
                  <a:tcPr marL="91425" marR="91425" marT="91425" marB="91425"/>
                </a:tc>
                <a:tc>
                  <a:txBody>
                    <a:bodyPr/>
                    <a:lstStyle/>
                    <a:p>
                      <a:pPr marL="0" lvl="0" indent="0" algn="l" rtl="0">
                        <a:spcBef>
                          <a:spcPts val="0"/>
                        </a:spcBef>
                        <a:spcAft>
                          <a:spcPts val="0"/>
                        </a:spcAft>
                        <a:buNone/>
                      </a:pPr>
                      <a:r>
                        <a:rPr lang="en"/>
                        <a:t>Output Shape</a:t>
                      </a:r>
                      <a:endParaRPr/>
                    </a:p>
                  </a:txBody>
                  <a:tcPr marL="91425" marR="91425" marT="91425" marB="91425"/>
                </a:tc>
                <a:tc>
                  <a:txBody>
                    <a:bodyPr/>
                    <a:lstStyle/>
                    <a:p>
                      <a:pPr marL="0" lvl="0" indent="0" algn="l" rtl="0">
                        <a:spcBef>
                          <a:spcPts val="0"/>
                        </a:spcBef>
                        <a:spcAft>
                          <a:spcPts val="0"/>
                        </a:spcAft>
                        <a:buNone/>
                      </a:pPr>
                      <a:r>
                        <a:rPr lang="en"/>
                        <a:t>Custom Tweaks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Primary Model Architecture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IN" dirty="0"/>
                        <a:t>Yolov8</a:t>
                      </a:r>
                      <a:endParaRPr dirty="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IN" dirty="0"/>
                        <a:t>Object detection and identification</a:t>
                      </a:r>
                      <a:endParaRPr dirty="0"/>
                    </a:p>
                  </a:txBody>
                  <a:tcPr marL="91425" marR="91425" marT="91425" marB="91425"/>
                </a:tc>
                <a:tc>
                  <a:txBody>
                    <a:bodyPr/>
                    <a:lstStyle/>
                    <a:p>
                      <a:pPr marL="0" lvl="0" indent="0" algn="l" rtl="0">
                        <a:spcBef>
                          <a:spcPts val="0"/>
                        </a:spcBef>
                        <a:spcAft>
                          <a:spcPts val="0"/>
                        </a:spcAft>
                        <a:buNone/>
                      </a:pPr>
                      <a:r>
                        <a:rPr lang="en-IN" dirty="0" err="1"/>
                        <a:t>Yolo</a:t>
                      </a:r>
                      <a:endParaRPr dirty="0"/>
                    </a:p>
                  </a:txBody>
                  <a:tcPr marL="91425" marR="91425" marT="91425" marB="91425"/>
                </a:tc>
                <a:tc>
                  <a:txBody>
                    <a:bodyPr/>
                    <a:lstStyle/>
                    <a:p>
                      <a:pPr marL="0" lvl="0" indent="0" algn="l" rtl="0">
                        <a:spcBef>
                          <a:spcPts val="0"/>
                        </a:spcBef>
                        <a:spcAft>
                          <a:spcPts val="0"/>
                        </a:spcAft>
                        <a:buNone/>
                      </a:pPr>
                      <a:r>
                        <a:rPr lang="en-IN" dirty="0"/>
                        <a:t>512 X 512 </a:t>
                      </a:r>
                      <a:r>
                        <a:rPr lang="en-IN" dirty="0" err="1"/>
                        <a:t>color</a:t>
                      </a:r>
                      <a:r>
                        <a:rPr lang="en-IN" dirty="0"/>
                        <a:t> image. Labels for images are in YOLO format.</a:t>
                      </a:r>
                    </a:p>
                  </a:txBody>
                  <a:tcPr marL="91425" marR="91425" marT="91425" marB="91425"/>
                </a:tc>
                <a:tc>
                  <a:txBody>
                    <a:bodyPr/>
                    <a:lstStyle/>
                    <a:p>
                      <a:pPr marL="0" lvl="0" indent="0" algn="l" rtl="0">
                        <a:spcBef>
                          <a:spcPts val="0"/>
                        </a:spcBef>
                        <a:spcAft>
                          <a:spcPts val="0"/>
                        </a:spcAft>
                        <a:buNone/>
                      </a:pPr>
                      <a:r>
                        <a:rPr lang="en-IN" dirty="0"/>
                        <a:t>512 x 512</a:t>
                      </a:r>
                      <a:endParaRPr dirty="0"/>
                    </a:p>
                  </a:txBody>
                  <a:tcPr marL="91425" marR="91425" marT="91425" marB="91425"/>
                </a:tc>
                <a:tc>
                  <a:txBody>
                    <a:bodyPr/>
                    <a:lstStyle/>
                    <a:p>
                      <a:pPr marL="0" lvl="0" indent="0" algn="l" rtl="0">
                        <a:spcBef>
                          <a:spcPts val="0"/>
                        </a:spcBef>
                        <a:spcAft>
                          <a:spcPts val="0"/>
                        </a:spcAft>
                        <a:buNone/>
                      </a:pPr>
                      <a:r>
                        <a:rPr lang="en-IN" dirty="0"/>
                        <a:t>NA</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Paradigm</vt:lpstr>
      <vt:lpstr>Meet The Team</vt:lpstr>
      <vt:lpstr>Problem Statement (short description in about 100 words)</vt:lpstr>
      <vt:lpstr>Weed detection in action</vt:lpstr>
      <vt:lpstr>Our Approach</vt:lpstr>
      <vt:lpstr>Details about the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to filling the information</dc:title>
  <cp:lastModifiedBy>Hello World</cp:lastModifiedBy>
  <cp:revision>4</cp:revision>
  <dcterms:modified xsi:type="dcterms:W3CDTF">2023-10-10T18:08:50Z</dcterms:modified>
</cp:coreProperties>
</file>