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9" r:id="rId5"/>
    <p:sldId id="270" r:id="rId6"/>
    <p:sldId id="26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>
      <p:cViewPr varScale="1">
        <p:scale>
          <a:sx n="86" d="100"/>
          <a:sy n="86" d="100"/>
        </p:scale>
        <p:origin x="715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4FA30-73A6-4220-ACF7-84CAB8DCA9B9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42EF94-D439-4C9C-B08D-DD3F33142B17}">
      <dgm:prSet phldrT="[Text]" custT="1"/>
      <dgm:spPr/>
      <dgm:t>
        <a:bodyPr/>
        <a:lstStyle/>
        <a:p>
          <a:r>
            <a:rPr lang="en-US" sz="2400" dirty="0"/>
            <a:t>Responsive</a:t>
          </a:r>
          <a:endParaRPr lang="en-IN" sz="2400" dirty="0"/>
        </a:p>
      </dgm:t>
    </dgm:pt>
    <dgm:pt modelId="{124903AA-D490-499E-879C-52585D021D16}" type="parTrans" cxnId="{EF535F9E-82B2-4F99-8ED2-93F1BC3299B5}">
      <dgm:prSet/>
      <dgm:spPr/>
      <dgm:t>
        <a:bodyPr/>
        <a:lstStyle/>
        <a:p>
          <a:endParaRPr lang="en-IN"/>
        </a:p>
      </dgm:t>
    </dgm:pt>
    <dgm:pt modelId="{1CE4B188-692E-4A6C-B39D-ABC6F4DB78B7}" type="sibTrans" cxnId="{EF535F9E-82B2-4F99-8ED2-93F1BC3299B5}">
      <dgm:prSet/>
      <dgm:spPr/>
      <dgm:t>
        <a:bodyPr/>
        <a:lstStyle/>
        <a:p>
          <a:endParaRPr lang="en-IN"/>
        </a:p>
      </dgm:t>
    </dgm:pt>
    <dgm:pt modelId="{7D198344-16AB-4DE8-A89D-937D3F33B9F9}">
      <dgm:prSet phldrT="[Text]"/>
      <dgm:spPr/>
      <dgm:t>
        <a:bodyPr/>
        <a:lstStyle/>
        <a:p>
          <a:r>
            <a:rPr lang="en-US" dirty="0"/>
            <a:t>This website is very responsive. </a:t>
          </a:r>
          <a:endParaRPr lang="en-IN" dirty="0"/>
        </a:p>
      </dgm:t>
    </dgm:pt>
    <dgm:pt modelId="{B803898A-E9F3-4647-A516-A2307408853B}" type="parTrans" cxnId="{2358A721-80EC-4362-ACEF-26D0E7EB725B}">
      <dgm:prSet/>
      <dgm:spPr/>
      <dgm:t>
        <a:bodyPr/>
        <a:lstStyle/>
        <a:p>
          <a:endParaRPr lang="en-IN"/>
        </a:p>
      </dgm:t>
    </dgm:pt>
    <dgm:pt modelId="{517331DF-50F6-4939-8D40-4C67F639F88A}" type="sibTrans" cxnId="{2358A721-80EC-4362-ACEF-26D0E7EB725B}">
      <dgm:prSet/>
      <dgm:spPr/>
      <dgm:t>
        <a:bodyPr/>
        <a:lstStyle/>
        <a:p>
          <a:endParaRPr lang="en-IN"/>
        </a:p>
      </dgm:t>
    </dgm:pt>
    <dgm:pt modelId="{AC187940-928C-482A-B1CB-FDC1B81AA93E}">
      <dgm:prSet phldrT="[Text]" custT="1"/>
      <dgm:spPr/>
      <dgm:t>
        <a:bodyPr/>
        <a:lstStyle/>
        <a:p>
          <a:r>
            <a:rPr lang="en-US" sz="2000" dirty="0"/>
            <a:t>Online  Oxygen</a:t>
          </a:r>
          <a:endParaRPr lang="en-IN" sz="2000" dirty="0"/>
        </a:p>
      </dgm:t>
    </dgm:pt>
    <dgm:pt modelId="{5EC730CF-A107-4ED6-80D9-59C1BFFBC9F0}" type="parTrans" cxnId="{AD8454D5-1386-49B5-9030-47DB22EF857C}">
      <dgm:prSet/>
      <dgm:spPr/>
      <dgm:t>
        <a:bodyPr/>
        <a:lstStyle/>
        <a:p>
          <a:endParaRPr lang="en-IN"/>
        </a:p>
      </dgm:t>
    </dgm:pt>
    <dgm:pt modelId="{3B0212C7-7B44-4DF6-BE80-9C5F9F51F719}" type="sibTrans" cxnId="{AD8454D5-1386-49B5-9030-47DB22EF857C}">
      <dgm:prSet/>
      <dgm:spPr/>
      <dgm:t>
        <a:bodyPr/>
        <a:lstStyle/>
        <a:p>
          <a:endParaRPr lang="en-IN"/>
        </a:p>
      </dgm:t>
    </dgm:pt>
    <dgm:pt modelId="{88E6DB6B-4900-4B61-B478-E5335C2EB6B7}">
      <dgm:prSet phldrT="[Text]"/>
      <dgm:spPr/>
      <dgm:t>
        <a:bodyPr/>
        <a:lstStyle/>
        <a:p>
          <a:r>
            <a:rPr lang="en-US" dirty="0"/>
            <a:t>One can also buy oxygen cylinders via online through any of the two link provided below the table.</a:t>
          </a:r>
          <a:endParaRPr lang="en-IN" dirty="0"/>
        </a:p>
      </dgm:t>
    </dgm:pt>
    <dgm:pt modelId="{45465991-F36A-4F5A-8589-2B2D295CD462}" type="parTrans" cxnId="{2190779A-2366-4464-A243-BCC81C7D7F9E}">
      <dgm:prSet/>
      <dgm:spPr/>
      <dgm:t>
        <a:bodyPr/>
        <a:lstStyle/>
        <a:p>
          <a:endParaRPr lang="en-IN"/>
        </a:p>
      </dgm:t>
    </dgm:pt>
    <dgm:pt modelId="{297132DE-3DBD-4A21-BB9F-A34F38B62AE8}" type="sibTrans" cxnId="{2190779A-2366-4464-A243-BCC81C7D7F9E}">
      <dgm:prSet/>
      <dgm:spPr/>
      <dgm:t>
        <a:bodyPr/>
        <a:lstStyle/>
        <a:p>
          <a:endParaRPr lang="en-IN"/>
        </a:p>
      </dgm:t>
    </dgm:pt>
    <dgm:pt modelId="{11107B53-EC84-4EAD-ADF6-8EC381A171EB}">
      <dgm:prSet phldrT="[Text]"/>
      <dgm:spPr/>
      <dgm:t>
        <a:bodyPr/>
        <a:lstStyle/>
        <a:p>
          <a:r>
            <a:rPr lang="en-US" dirty="0"/>
            <a:t>Bookmark</a:t>
          </a:r>
          <a:endParaRPr lang="en-IN" dirty="0"/>
        </a:p>
      </dgm:t>
    </dgm:pt>
    <dgm:pt modelId="{C453C06C-89AA-42A8-9418-3A2DAE036BD7}" type="parTrans" cxnId="{E8D677C8-B615-4472-B86E-7E7D5914BEE9}">
      <dgm:prSet/>
      <dgm:spPr/>
      <dgm:t>
        <a:bodyPr/>
        <a:lstStyle/>
        <a:p>
          <a:endParaRPr lang="en-IN"/>
        </a:p>
      </dgm:t>
    </dgm:pt>
    <dgm:pt modelId="{85274A55-E650-413E-9165-EE8F352EED02}" type="sibTrans" cxnId="{E8D677C8-B615-4472-B86E-7E7D5914BEE9}">
      <dgm:prSet/>
      <dgm:spPr/>
      <dgm:t>
        <a:bodyPr/>
        <a:lstStyle/>
        <a:p>
          <a:endParaRPr lang="en-IN"/>
        </a:p>
      </dgm:t>
    </dgm:pt>
    <dgm:pt modelId="{D30B9D2A-E650-486B-9A15-077FCA271C38}">
      <dgm:prSet phldrT="[Text]"/>
      <dgm:spPr/>
      <dgm:t>
        <a:bodyPr/>
        <a:lstStyle/>
        <a:p>
          <a:r>
            <a:rPr lang="en-US" dirty="0"/>
            <a:t>No need to worry about the long tables. We have added a bookmark feature in Nav Bar which allows a user to reach the respective city in just a click.</a:t>
          </a:r>
          <a:endParaRPr lang="en-IN" dirty="0"/>
        </a:p>
      </dgm:t>
    </dgm:pt>
    <dgm:pt modelId="{F1355B9C-18F5-4F75-9757-DD67FEDC9795}" type="parTrans" cxnId="{3338846B-B2B9-45A5-9FB3-47649489798F}">
      <dgm:prSet/>
      <dgm:spPr/>
      <dgm:t>
        <a:bodyPr/>
        <a:lstStyle/>
        <a:p>
          <a:endParaRPr lang="en-IN"/>
        </a:p>
      </dgm:t>
    </dgm:pt>
    <dgm:pt modelId="{0D2DCA63-A418-47CD-8417-8CC56960B38E}" type="sibTrans" cxnId="{3338846B-B2B9-45A5-9FB3-47649489798F}">
      <dgm:prSet/>
      <dgm:spPr/>
      <dgm:t>
        <a:bodyPr/>
        <a:lstStyle/>
        <a:p>
          <a:endParaRPr lang="en-IN"/>
        </a:p>
      </dgm:t>
    </dgm:pt>
    <dgm:pt modelId="{FBAEA9C0-F2DD-47F4-A429-2BC87DDA7042}">
      <dgm:prSet phldrT="[Text]"/>
      <dgm:spPr/>
      <dgm:t>
        <a:bodyPr/>
        <a:lstStyle/>
        <a:p>
          <a:r>
            <a:rPr lang="en-US" dirty="0"/>
            <a:t>Then the cylinders will be delivered at your door-step.</a:t>
          </a:r>
          <a:endParaRPr lang="en-IN" dirty="0"/>
        </a:p>
      </dgm:t>
    </dgm:pt>
    <dgm:pt modelId="{CF4281E0-F76A-4BFA-B9F3-8156FB473445}" type="parTrans" cxnId="{4FB11620-2E9D-4DC5-8CF4-F9F0259639AA}">
      <dgm:prSet/>
      <dgm:spPr/>
      <dgm:t>
        <a:bodyPr/>
        <a:lstStyle/>
        <a:p>
          <a:endParaRPr lang="en-IN"/>
        </a:p>
      </dgm:t>
    </dgm:pt>
    <dgm:pt modelId="{616A7966-6425-43E2-AA5B-D7424D24F993}" type="sibTrans" cxnId="{4FB11620-2E9D-4DC5-8CF4-F9F0259639AA}">
      <dgm:prSet/>
      <dgm:spPr/>
      <dgm:t>
        <a:bodyPr/>
        <a:lstStyle/>
        <a:p>
          <a:endParaRPr lang="en-IN"/>
        </a:p>
      </dgm:t>
    </dgm:pt>
    <dgm:pt modelId="{C7CF9CDB-E21F-4D53-98C5-0A2A1E99017B}">
      <dgm:prSet phldrT="[Text]"/>
      <dgm:spPr/>
      <dgm:t>
        <a:bodyPr/>
        <a:lstStyle/>
        <a:p>
          <a:r>
            <a:rPr lang="en-US" dirty="0"/>
            <a:t>All the stacks are aligned in such a way to accommodate all the possible variations.</a:t>
          </a:r>
          <a:endParaRPr lang="en-IN" dirty="0"/>
        </a:p>
      </dgm:t>
    </dgm:pt>
    <dgm:pt modelId="{8A0DC93B-174E-4223-ACEB-488F665C6D73}" type="parTrans" cxnId="{B2B093B1-C281-4938-B78B-63EBAF2536A7}">
      <dgm:prSet/>
      <dgm:spPr/>
      <dgm:t>
        <a:bodyPr/>
        <a:lstStyle/>
        <a:p>
          <a:endParaRPr lang="en-IN"/>
        </a:p>
      </dgm:t>
    </dgm:pt>
    <dgm:pt modelId="{30A741C4-7B92-4AA4-B95F-CE0B581E61B2}" type="sibTrans" cxnId="{B2B093B1-C281-4938-B78B-63EBAF2536A7}">
      <dgm:prSet/>
      <dgm:spPr/>
      <dgm:t>
        <a:bodyPr/>
        <a:lstStyle/>
        <a:p>
          <a:endParaRPr lang="en-IN"/>
        </a:p>
      </dgm:t>
    </dgm:pt>
    <dgm:pt modelId="{ED3D25BA-417C-4CB6-B3A5-94C7618266DE}" type="pres">
      <dgm:prSet presAssocID="{E244FA30-73A6-4220-ACF7-84CAB8DCA9B9}" presName="linearFlow" presStyleCnt="0">
        <dgm:presLayoutVars>
          <dgm:dir/>
          <dgm:animLvl val="lvl"/>
          <dgm:resizeHandles/>
        </dgm:presLayoutVars>
      </dgm:prSet>
      <dgm:spPr/>
    </dgm:pt>
    <dgm:pt modelId="{560D1436-DF9A-470C-BB2C-F2BF05C545D4}" type="pres">
      <dgm:prSet presAssocID="{7742EF94-D439-4C9C-B08D-DD3F33142B17}" presName="compositeNode" presStyleCnt="0">
        <dgm:presLayoutVars>
          <dgm:bulletEnabled val="1"/>
        </dgm:presLayoutVars>
      </dgm:prSet>
      <dgm:spPr/>
    </dgm:pt>
    <dgm:pt modelId="{9A665DD5-0B8F-472C-8FDE-ECAC39E92210}" type="pres">
      <dgm:prSet presAssocID="{7742EF94-D439-4C9C-B08D-DD3F33142B17}" presName="image" presStyleLbl="fgImgPlace1" presStyleIdx="0" presStyleCnt="3" custLinFactNeighborX="2756" custLinFactNeighborY="379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188A76E2-9961-41A1-AD06-9CF2E7E279DC}" type="pres">
      <dgm:prSet presAssocID="{7742EF94-D439-4C9C-B08D-DD3F33142B17}" presName="childNode" presStyleLbl="node1" presStyleIdx="0" presStyleCnt="3" custLinFactNeighborX="2426" custLinFactNeighborY="2127">
        <dgm:presLayoutVars>
          <dgm:bulletEnabled val="1"/>
        </dgm:presLayoutVars>
      </dgm:prSet>
      <dgm:spPr/>
    </dgm:pt>
    <dgm:pt modelId="{20C58B4B-4C8C-472B-A35A-19D08FED8066}" type="pres">
      <dgm:prSet presAssocID="{7742EF94-D439-4C9C-B08D-DD3F33142B17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1BCBE91B-AA6A-4A62-ACB5-9895529ACA98}" type="pres">
      <dgm:prSet presAssocID="{1CE4B188-692E-4A6C-B39D-ABC6F4DB78B7}" presName="sibTrans" presStyleCnt="0"/>
      <dgm:spPr/>
    </dgm:pt>
    <dgm:pt modelId="{233A65C3-F133-4454-999D-54F83F014170}" type="pres">
      <dgm:prSet presAssocID="{AC187940-928C-482A-B1CB-FDC1B81AA93E}" presName="compositeNode" presStyleCnt="0">
        <dgm:presLayoutVars>
          <dgm:bulletEnabled val="1"/>
        </dgm:presLayoutVars>
      </dgm:prSet>
      <dgm:spPr/>
    </dgm:pt>
    <dgm:pt modelId="{E01125E6-FD72-4B49-8A67-3140BD3D5AE2}" type="pres">
      <dgm:prSet presAssocID="{AC187940-928C-482A-B1CB-FDC1B81AA93E}" presName="image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B4DB1486-C23B-4FCE-AED8-8BC917F6C66A}" type="pres">
      <dgm:prSet presAssocID="{AC187940-928C-482A-B1CB-FDC1B81AA93E}" presName="childNode" presStyleLbl="node1" presStyleIdx="1" presStyleCnt="3">
        <dgm:presLayoutVars>
          <dgm:bulletEnabled val="1"/>
        </dgm:presLayoutVars>
      </dgm:prSet>
      <dgm:spPr/>
    </dgm:pt>
    <dgm:pt modelId="{8A77C597-32D2-46DF-BA81-DE1B2EF9EFF1}" type="pres">
      <dgm:prSet presAssocID="{AC187940-928C-482A-B1CB-FDC1B81AA93E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E4F09612-5336-47B7-8963-6E48A57247B9}" type="pres">
      <dgm:prSet presAssocID="{3B0212C7-7B44-4DF6-BE80-9C5F9F51F719}" presName="sibTrans" presStyleCnt="0"/>
      <dgm:spPr/>
    </dgm:pt>
    <dgm:pt modelId="{D26EE0B6-1721-4AA9-8482-922DA027E5F1}" type="pres">
      <dgm:prSet presAssocID="{11107B53-EC84-4EAD-ADF6-8EC381A171EB}" presName="compositeNode" presStyleCnt="0">
        <dgm:presLayoutVars>
          <dgm:bulletEnabled val="1"/>
        </dgm:presLayoutVars>
      </dgm:prSet>
      <dgm:spPr/>
    </dgm:pt>
    <dgm:pt modelId="{1916C5F6-B081-4AA1-926A-80BE9AD83EF3}" type="pres">
      <dgm:prSet presAssocID="{11107B53-EC84-4EAD-ADF6-8EC381A171EB}" presName="imag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C45E84-10D3-4982-903F-A8FB05FA640E}" type="pres">
      <dgm:prSet presAssocID="{11107B53-EC84-4EAD-ADF6-8EC381A171EB}" presName="childNode" presStyleLbl="node1" presStyleIdx="2" presStyleCnt="3" custLinFactNeighborX="2613" custLinFactNeighborY="-8">
        <dgm:presLayoutVars>
          <dgm:bulletEnabled val="1"/>
        </dgm:presLayoutVars>
      </dgm:prSet>
      <dgm:spPr/>
    </dgm:pt>
    <dgm:pt modelId="{994A4FA6-9525-4593-BD0A-E2CA084D66E3}" type="pres">
      <dgm:prSet presAssocID="{11107B53-EC84-4EAD-ADF6-8EC381A171EB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74EB9F1D-C4F1-443E-9891-3E34E28E9792}" type="presOf" srcId="{FBAEA9C0-F2DD-47F4-A429-2BC87DDA7042}" destId="{B4DB1486-C23B-4FCE-AED8-8BC917F6C66A}" srcOrd="0" destOrd="1" presId="urn:microsoft.com/office/officeart/2005/8/layout/hList2"/>
    <dgm:cxn modelId="{4FB11620-2E9D-4DC5-8CF4-F9F0259639AA}" srcId="{AC187940-928C-482A-B1CB-FDC1B81AA93E}" destId="{FBAEA9C0-F2DD-47F4-A429-2BC87DDA7042}" srcOrd="1" destOrd="0" parTransId="{CF4281E0-F76A-4BFA-B9F3-8156FB473445}" sibTransId="{616A7966-6425-43E2-AA5B-D7424D24F993}"/>
    <dgm:cxn modelId="{2358A721-80EC-4362-ACEF-26D0E7EB725B}" srcId="{7742EF94-D439-4C9C-B08D-DD3F33142B17}" destId="{7D198344-16AB-4DE8-A89D-937D3F33B9F9}" srcOrd="0" destOrd="0" parTransId="{B803898A-E9F3-4647-A516-A2307408853B}" sibTransId="{517331DF-50F6-4939-8D40-4C67F639F88A}"/>
    <dgm:cxn modelId="{97D42A30-3CC1-4DCD-AE73-012718C8655F}" type="presOf" srcId="{AC187940-928C-482A-B1CB-FDC1B81AA93E}" destId="{8A77C597-32D2-46DF-BA81-DE1B2EF9EFF1}" srcOrd="0" destOrd="0" presId="urn:microsoft.com/office/officeart/2005/8/layout/hList2"/>
    <dgm:cxn modelId="{7EAE9163-D81A-44F2-AE79-F0316C8725AA}" type="presOf" srcId="{88E6DB6B-4900-4B61-B478-E5335C2EB6B7}" destId="{B4DB1486-C23B-4FCE-AED8-8BC917F6C66A}" srcOrd="0" destOrd="0" presId="urn:microsoft.com/office/officeart/2005/8/layout/hList2"/>
    <dgm:cxn modelId="{3338846B-B2B9-45A5-9FB3-47649489798F}" srcId="{11107B53-EC84-4EAD-ADF6-8EC381A171EB}" destId="{D30B9D2A-E650-486B-9A15-077FCA271C38}" srcOrd="0" destOrd="0" parTransId="{F1355B9C-18F5-4F75-9757-DD67FEDC9795}" sibTransId="{0D2DCA63-A418-47CD-8417-8CC56960B38E}"/>
    <dgm:cxn modelId="{135F478D-878B-4286-B8E8-B0C59A05E841}" type="presOf" srcId="{7742EF94-D439-4C9C-B08D-DD3F33142B17}" destId="{20C58B4B-4C8C-472B-A35A-19D08FED8066}" srcOrd="0" destOrd="0" presId="urn:microsoft.com/office/officeart/2005/8/layout/hList2"/>
    <dgm:cxn modelId="{8D769C93-4811-4B79-940B-35749404559A}" type="presOf" srcId="{11107B53-EC84-4EAD-ADF6-8EC381A171EB}" destId="{994A4FA6-9525-4593-BD0A-E2CA084D66E3}" srcOrd="0" destOrd="0" presId="urn:microsoft.com/office/officeart/2005/8/layout/hList2"/>
    <dgm:cxn modelId="{4F56BD97-2119-49E4-A167-66471D111EB6}" type="presOf" srcId="{D30B9D2A-E650-486B-9A15-077FCA271C38}" destId="{67C45E84-10D3-4982-903F-A8FB05FA640E}" srcOrd="0" destOrd="0" presId="urn:microsoft.com/office/officeart/2005/8/layout/hList2"/>
    <dgm:cxn modelId="{2190779A-2366-4464-A243-BCC81C7D7F9E}" srcId="{AC187940-928C-482A-B1CB-FDC1B81AA93E}" destId="{88E6DB6B-4900-4B61-B478-E5335C2EB6B7}" srcOrd="0" destOrd="0" parTransId="{45465991-F36A-4F5A-8589-2B2D295CD462}" sibTransId="{297132DE-3DBD-4A21-BB9F-A34F38B62AE8}"/>
    <dgm:cxn modelId="{EF535F9E-82B2-4F99-8ED2-93F1BC3299B5}" srcId="{E244FA30-73A6-4220-ACF7-84CAB8DCA9B9}" destId="{7742EF94-D439-4C9C-B08D-DD3F33142B17}" srcOrd="0" destOrd="0" parTransId="{124903AA-D490-499E-879C-52585D021D16}" sibTransId="{1CE4B188-692E-4A6C-B39D-ABC6F4DB78B7}"/>
    <dgm:cxn modelId="{A7648EA2-67C0-4E92-80C4-DB54BB470C24}" type="presOf" srcId="{7D198344-16AB-4DE8-A89D-937D3F33B9F9}" destId="{188A76E2-9961-41A1-AD06-9CF2E7E279DC}" srcOrd="0" destOrd="0" presId="urn:microsoft.com/office/officeart/2005/8/layout/hList2"/>
    <dgm:cxn modelId="{603B4BA3-10DF-436B-8998-C6E26B1A5969}" type="presOf" srcId="{C7CF9CDB-E21F-4D53-98C5-0A2A1E99017B}" destId="{188A76E2-9961-41A1-AD06-9CF2E7E279DC}" srcOrd="0" destOrd="1" presId="urn:microsoft.com/office/officeart/2005/8/layout/hList2"/>
    <dgm:cxn modelId="{B685ABAD-9C08-46AC-BFC5-A74A0B8F6E0A}" type="presOf" srcId="{E244FA30-73A6-4220-ACF7-84CAB8DCA9B9}" destId="{ED3D25BA-417C-4CB6-B3A5-94C7618266DE}" srcOrd="0" destOrd="0" presId="urn:microsoft.com/office/officeart/2005/8/layout/hList2"/>
    <dgm:cxn modelId="{B2B093B1-C281-4938-B78B-63EBAF2536A7}" srcId="{7742EF94-D439-4C9C-B08D-DD3F33142B17}" destId="{C7CF9CDB-E21F-4D53-98C5-0A2A1E99017B}" srcOrd="1" destOrd="0" parTransId="{8A0DC93B-174E-4223-ACEB-488F665C6D73}" sibTransId="{30A741C4-7B92-4AA4-B95F-CE0B581E61B2}"/>
    <dgm:cxn modelId="{E8D677C8-B615-4472-B86E-7E7D5914BEE9}" srcId="{E244FA30-73A6-4220-ACF7-84CAB8DCA9B9}" destId="{11107B53-EC84-4EAD-ADF6-8EC381A171EB}" srcOrd="2" destOrd="0" parTransId="{C453C06C-89AA-42A8-9418-3A2DAE036BD7}" sibTransId="{85274A55-E650-413E-9165-EE8F352EED02}"/>
    <dgm:cxn modelId="{AD8454D5-1386-49B5-9030-47DB22EF857C}" srcId="{E244FA30-73A6-4220-ACF7-84CAB8DCA9B9}" destId="{AC187940-928C-482A-B1CB-FDC1B81AA93E}" srcOrd="1" destOrd="0" parTransId="{5EC730CF-A107-4ED6-80D9-59C1BFFBC9F0}" sibTransId="{3B0212C7-7B44-4DF6-BE80-9C5F9F51F719}"/>
    <dgm:cxn modelId="{DAEB1B58-72D3-4AFA-8BCE-34D4A902BDB2}" type="presParOf" srcId="{ED3D25BA-417C-4CB6-B3A5-94C7618266DE}" destId="{560D1436-DF9A-470C-BB2C-F2BF05C545D4}" srcOrd="0" destOrd="0" presId="urn:microsoft.com/office/officeart/2005/8/layout/hList2"/>
    <dgm:cxn modelId="{68A1234C-9D5E-4D37-9138-F1D9B9313C07}" type="presParOf" srcId="{560D1436-DF9A-470C-BB2C-F2BF05C545D4}" destId="{9A665DD5-0B8F-472C-8FDE-ECAC39E92210}" srcOrd="0" destOrd="0" presId="urn:microsoft.com/office/officeart/2005/8/layout/hList2"/>
    <dgm:cxn modelId="{17778975-3F04-4810-A587-0A8E37A8E8CB}" type="presParOf" srcId="{560D1436-DF9A-470C-BB2C-F2BF05C545D4}" destId="{188A76E2-9961-41A1-AD06-9CF2E7E279DC}" srcOrd="1" destOrd="0" presId="urn:microsoft.com/office/officeart/2005/8/layout/hList2"/>
    <dgm:cxn modelId="{FFDEE4C3-E636-4AFC-A8EE-CA29254FAA28}" type="presParOf" srcId="{560D1436-DF9A-470C-BB2C-F2BF05C545D4}" destId="{20C58B4B-4C8C-472B-A35A-19D08FED8066}" srcOrd="2" destOrd="0" presId="urn:microsoft.com/office/officeart/2005/8/layout/hList2"/>
    <dgm:cxn modelId="{A950D970-57BD-400B-97D0-86376D96FF16}" type="presParOf" srcId="{ED3D25BA-417C-4CB6-B3A5-94C7618266DE}" destId="{1BCBE91B-AA6A-4A62-ACB5-9895529ACA98}" srcOrd="1" destOrd="0" presId="urn:microsoft.com/office/officeart/2005/8/layout/hList2"/>
    <dgm:cxn modelId="{6FA6A279-61CA-4380-A2CD-3AE6FFA87A4B}" type="presParOf" srcId="{ED3D25BA-417C-4CB6-B3A5-94C7618266DE}" destId="{233A65C3-F133-4454-999D-54F83F014170}" srcOrd="2" destOrd="0" presId="urn:microsoft.com/office/officeart/2005/8/layout/hList2"/>
    <dgm:cxn modelId="{60DDE804-33FA-4F96-BE65-ECDA23D199AD}" type="presParOf" srcId="{233A65C3-F133-4454-999D-54F83F014170}" destId="{E01125E6-FD72-4B49-8A67-3140BD3D5AE2}" srcOrd="0" destOrd="0" presId="urn:microsoft.com/office/officeart/2005/8/layout/hList2"/>
    <dgm:cxn modelId="{F47B9C44-74EB-444B-ADF6-C6D8AD44B798}" type="presParOf" srcId="{233A65C3-F133-4454-999D-54F83F014170}" destId="{B4DB1486-C23B-4FCE-AED8-8BC917F6C66A}" srcOrd="1" destOrd="0" presId="urn:microsoft.com/office/officeart/2005/8/layout/hList2"/>
    <dgm:cxn modelId="{1DE758DA-2FA0-4DC1-8849-6B38BB8680C6}" type="presParOf" srcId="{233A65C3-F133-4454-999D-54F83F014170}" destId="{8A77C597-32D2-46DF-BA81-DE1B2EF9EFF1}" srcOrd="2" destOrd="0" presId="urn:microsoft.com/office/officeart/2005/8/layout/hList2"/>
    <dgm:cxn modelId="{D0DD1046-01FB-4129-AD0B-F35CD38089B7}" type="presParOf" srcId="{ED3D25BA-417C-4CB6-B3A5-94C7618266DE}" destId="{E4F09612-5336-47B7-8963-6E48A57247B9}" srcOrd="3" destOrd="0" presId="urn:microsoft.com/office/officeart/2005/8/layout/hList2"/>
    <dgm:cxn modelId="{01E24993-A585-4B7B-97E9-FA753BF8D2A6}" type="presParOf" srcId="{ED3D25BA-417C-4CB6-B3A5-94C7618266DE}" destId="{D26EE0B6-1721-4AA9-8482-922DA027E5F1}" srcOrd="4" destOrd="0" presId="urn:microsoft.com/office/officeart/2005/8/layout/hList2"/>
    <dgm:cxn modelId="{30243A9E-D918-40C7-AEE8-65711FAEF232}" type="presParOf" srcId="{D26EE0B6-1721-4AA9-8482-922DA027E5F1}" destId="{1916C5F6-B081-4AA1-926A-80BE9AD83EF3}" srcOrd="0" destOrd="0" presId="urn:microsoft.com/office/officeart/2005/8/layout/hList2"/>
    <dgm:cxn modelId="{2EA97822-2FCB-4896-A29D-C06E08488B06}" type="presParOf" srcId="{D26EE0B6-1721-4AA9-8482-922DA027E5F1}" destId="{67C45E84-10D3-4982-903F-A8FB05FA640E}" srcOrd="1" destOrd="0" presId="urn:microsoft.com/office/officeart/2005/8/layout/hList2"/>
    <dgm:cxn modelId="{889D6D1F-52B0-444E-B8FD-A7E62ED51A10}" type="presParOf" srcId="{D26EE0B6-1721-4AA9-8482-922DA027E5F1}" destId="{994A4FA6-9525-4593-BD0A-E2CA084D66E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58B4B-4C8C-472B-A35A-19D08FED8066}">
      <dsp:nvSpPr>
        <dsp:cNvPr id="0" name=""/>
        <dsp:cNvSpPr/>
      </dsp:nvSpPr>
      <dsp:spPr>
        <a:xfrm rot="16200000">
          <a:off x="-1517261" y="2356227"/>
          <a:ext cx="3568637" cy="42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78353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Responsive</a:t>
          </a:r>
          <a:endParaRPr lang="en-IN" sz="2400" kern="1200" dirty="0"/>
        </a:p>
      </dsp:txBody>
      <dsp:txXfrm>
        <a:off x="-1517261" y="2356227"/>
        <a:ext cx="3568637" cy="428998"/>
      </dsp:txXfrm>
    </dsp:sp>
    <dsp:sp modelId="{188A76E2-9961-41A1-AD06-9CF2E7E279DC}">
      <dsp:nvSpPr>
        <dsp:cNvPr id="0" name=""/>
        <dsp:cNvSpPr/>
      </dsp:nvSpPr>
      <dsp:spPr>
        <a:xfrm>
          <a:off x="533396" y="862313"/>
          <a:ext cx="2136868" cy="356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378353" rIns="156464" bIns="15646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This website is very responsive. 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All the stacks are aligned in such a way to accommodate all the possible variations.</a:t>
          </a:r>
          <a:endParaRPr lang="en-IN" sz="1700" kern="1200" dirty="0"/>
        </a:p>
      </dsp:txBody>
      <dsp:txXfrm>
        <a:off x="533396" y="862313"/>
        <a:ext cx="2136868" cy="3568637"/>
      </dsp:txXfrm>
    </dsp:sp>
    <dsp:sp modelId="{9A665DD5-0B8F-472C-8FDE-ECAC39E92210}">
      <dsp:nvSpPr>
        <dsp:cNvPr id="0" name=""/>
        <dsp:cNvSpPr/>
      </dsp:nvSpPr>
      <dsp:spPr>
        <a:xfrm>
          <a:off x="76204" y="252708"/>
          <a:ext cx="857997" cy="85799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7C597-32D2-46DF-BA81-DE1B2EF9EFF1}">
      <dsp:nvSpPr>
        <dsp:cNvPr id="0" name=""/>
        <dsp:cNvSpPr/>
      </dsp:nvSpPr>
      <dsp:spPr>
        <a:xfrm rot="16200000">
          <a:off x="1604947" y="2356227"/>
          <a:ext cx="3568637" cy="42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78353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Online  Oxygen</a:t>
          </a:r>
          <a:endParaRPr lang="en-IN" sz="2000" kern="1200" dirty="0"/>
        </a:p>
      </dsp:txBody>
      <dsp:txXfrm>
        <a:off x="1604947" y="2356227"/>
        <a:ext cx="3568637" cy="428998"/>
      </dsp:txXfrm>
    </dsp:sp>
    <dsp:sp modelId="{B4DB1486-C23B-4FCE-AED8-8BC917F6C66A}">
      <dsp:nvSpPr>
        <dsp:cNvPr id="0" name=""/>
        <dsp:cNvSpPr/>
      </dsp:nvSpPr>
      <dsp:spPr>
        <a:xfrm>
          <a:off x="3603765" y="786408"/>
          <a:ext cx="2136868" cy="356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378353" rIns="156464" bIns="15646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One can also buy oxygen cylinders via online through any of the two link provided below the table.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Then the cylinders will be delivered at your door-step.</a:t>
          </a:r>
          <a:endParaRPr lang="en-IN" sz="1700" kern="1200" dirty="0"/>
        </a:p>
      </dsp:txBody>
      <dsp:txXfrm>
        <a:off x="3603765" y="786408"/>
        <a:ext cx="2136868" cy="3568637"/>
      </dsp:txXfrm>
    </dsp:sp>
    <dsp:sp modelId="{E01125E6-FD72-4B49-8A67-3140BD3D5AE2}">
      <dsp:nvSpPr>
        <dsp:cNvPr id="0" name=""/>
        <dsp:cNvSpPr/>
      </dsp:nvSpPr>
      <dsp:spPr>
        <a:xfrm>
          <a:off x="3174766" y="220130"/>
          <a:ext cx="857997" cy="85799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A4FA6-9525-4593-BD0A-E2CA084D66E3}">
      <dsp:nvSpPr>
        <dsp:cNvPr id="0" name=""/>
        <dsp:cNvSpPr/>
      </dsp:nvSpPr>
      <dsp:spPr>
        <a:xfrm rot="16200000">
          <a:off x="4727155" y="2356227"/>
          <a:ext cx="3568637" cy="42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78353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Bookmark</a:t>
          </a:r>
          <a:endParaRPr lang="en-IN" sz="3000" kern="1200" dirty="0"/>
        </a:p>
      </dsp:txBody>
      <dsp:txXfrm>
        <a:off x="4727155" y="2356227"/>
        <a:ext cx="3568637" cy="428998"/>
      </dsp:txXfrm>
    </dsp:sp>
    <dsp:sp modelId="{67C45E84-10D3-4982-903F-A8FB05FA640E}">
      <dsp:nvSpPr>
        <dsp:cNvPr id="0" name=""/>
        <dsp:cNvSpPr/>
      </dsp:nvSpPr>
      <dsp:spPr>
        <a:xfrm>
          <a:off x="6778531" y="786122"/>
          <a:ext cx="2136868" cy="356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378353" rIns="156464" bIns="15646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No need to worry about the long tables. We have added a bookmark feature in Nav Bar which allows a user to reach the respective city in just a click.</a:t>
          </a:r>
          <a:endParaRPr lang="en-IN" sz="1700" kern="1200" dirty="0"/>
        </a:p>
      </dsp:txBody>
      <dsp:txXfrm>
        <a:off x="6778531" y="786122"/>
        <a:ext cx="2136868" cy="3568637"/>
      </dsp:txXfrm>
    </dsp:sp>
    <dsp:sp modelId="{1916C5F6-B081-4AA1-926A-80BE9AD83EF3}">
      <dsp:nvSpPr>
        <dsp:cNvPr id="0" name=""/>
        <dsp:cNvSpPr/>
      </dsp:nvSpPr>
      <dsp:spPr>
        <a:xfrm>
          <a:off x="6296975" y="220130"/>
          <a:ext cx="857997" cy="85799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5/22/2021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8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79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4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6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9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43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4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76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13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5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37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1953100"/>
            <a:ext cx="4191000" cy="1091912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OxySource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81635"/>
            <a:ext cx="8686800" cy="1307279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Code Cops</a:t>
            </a:r>
          </a:p>
        </p:txBody>
      </p:sp>
      <p:grpSp>
        <p:nvGrpSpPr>
          <p:cNvPr id="14" name="Group 13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066115" y="5093911"/>
            <a:ext cx="412037" cy="369332"/>
            <a:chOff x="1334697" y="4580661"/>
            <a:chExt cx="360000" cy="360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AC24871-8187-4DD6-A8C5-002270F0FDB3}"/>
              </a:ext>
            </a:extLst>
          </p:cNvPr>
          <p:cNvSpPr txBox="1"/>
          <p:nvPr/>
        </p:nvSpPr>
        <p:spPr>
          <a:xfrm>
            <a:off x="1494915" y="513408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Devansh</a:t>
            </a:r>
            <a:r>
              <a:rPr lang="en-US" dirty="0"/>
              <a:t> Panda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F639DC-0D76-43C2-81EA-60185F63D52F}"/>
              </a:ext>
            </a:extLst>
          </p:cNvPr>
          <p:cNvSpPr txBox="1"/>
          <p:nvPr/>
        </p:nvSpPr>
        <p:spPr>
          <a:xfrm>
            <a:off x="1501573" y="561218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Kuldeep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B35060-0CDF-41FB-B17A-6F185D6057FD}"/>
              </a:ext>
            </a:extLst>
          </p:cNvPr>
          <p:cNvSpPr txBox="1"/>
          <p:nvPr/>
        </p:nvSpPr>
        <p:spPr>
          <a:xfrm>
            <a:off x="1521591" y="6090284"/>
            <a:ext cx="2578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Shubham Sahay(L)</a:t>
            </a:r>
          </a:p>
        </p:txBody>
      </p:sp>
      <p:grpSp>
        <p:nvGrpSpPr>
          <p:cNvPr id="23" name="Group 22" descr="Icon Person">
            <a:extLst>
              <a:ext uri="{FF2B5EF4-FFF2-40B4-BE49-F238E27FC236}">
                <a16:creationId xmlns:a16="http://schemas.microsoft.com/office/drawing/2014/main" id="{9782E437-9555-4E41-95B9-4EF93BFCEA15}"/>
              </a:ext>
            </a:extLst>
          </p:cNvPr>
          <p:cNvGrpSpPr/>
          <p:nvPr/>
        </p:nvGrpSpPr>
        <p:grpSpPr>
          <a:xfrm>
            <a:off x="1056519" y="5557700"/>
            <a:ext cx="412037" cy="369332"/>
            <a:chOff x="1334697" y="4580661"/>
            <a:chExt cx="360000" cy="360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DD0FFB4-34D7-42DE-BB7E-3BDF1191C95E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36899EE-7819-414D-B39D-1921D846E559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47C5749-CBC7-4754-9A9F-970501895DB8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557B9A-478E-4EE2-9268-034E019DCFD0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29" name="Group 28" descr="Icon Person">
            <a:extLst>
              <a:ext uri="{FF2B5EF4-FFF2-40B4-BE49-F238E27FC236}">
                <a16:creationId xmlns:a16="http://schemas.microsoft.com/office/drawing/2014/main" id="{D95B8F84-B640-453A-ACE6-346A06835B8E}"/>
              </a:ext>
            </a:extLst>
          </p:cNvPr>
          <p:cNvGrpSpPr/>
          <p:nvPr/>
        </p:nvGrpSpPr>
        <p:grpSpPr>
          <a:xfrm>
            <a:off x="1066115" y="6035798"/>
            <a:ext cx="412037" cy="369332"/>
            <a:chOff x="1334697" y="4580661"/>
            <a:chExt cx="360000" cy="360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7E925AE-060D-43CA-B0F2-C6F6218E61CB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8BC0D96-6737-4315-AABE-304E44EDF59E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AD8E7A0-8714-42AD-8EB0-2263AE1C0F88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86977C-46CC-470E-821D-9989E410CE2D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A9E3115-F2D3-4ED9-AC2A-F72B79CEB238}"/>
              </a:ext>
            </a:extLst>
          </p:cNvPr>
          <p:cNvSpPr txBox="1"/>
          <p:nvPr/>
        </p:nvSpPr>
        <p:spPr>
          <a:xfrm>
            <a:off x="990600" y="4512670"/>
            <a:ext cx="167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Contributors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10554574" cy="402999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Idea/Problem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Proposed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Implementation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WAO! factor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Thank you.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IDEA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2E437-E5F3-4222-8243-1CE05D129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799"/>
            <a:ext cx="8458200" cy="4572001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CIDFont+F3"/>
              </a:rPr>
              <a:t>Code Cops are </a:t>
            </a:r>
            <a:r>
              <a:rPr lang="en-US" sz="2000" b="0" i="0" u="none" strike="noStrike" baseline="0" dirty="0" err="1">
                <a:latin typeface="CIDFont+F3"/>
              </a:rPr>
              <a:t>en</a:t>
            </a:r>
            <a:r>
              <a:rPr lang="en-US" sz="2000" b="0" i="0" u="none" strike="noStrike" baseline="0" dirty="0">
                <a:latin typeface="CIDFont+F3"/>
              </a:rPr>
              <a:t>-route to build a project named ‘</a:t>
            </a:r>
            <a:r>
              <a:rPr lang="en-US" sz="2000" b="0" i="0" u="none" strike="noStrike" baseline="0" dirty="0" err="1">
                <a:latin typeface="CIDFont+F3"/>
              </a:rPr>
              <a:t>OxySource</a:t>
            </a:r>
            <a:r>
              <a:rPr lang="en-US" sz="2000" b="0" i="0" u="none" strike="noStrike" baseline="0" dirty="0">
                <a:latin typeface="CIDFont+F3"/>
              </a:rPr>
              <a:t>’ which contains all resources related to Oxygen agencies  at one place.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latin typeface="CIDFont+F3"/>
            </a:endParaRPr>
          </a:p>
          <a:p>
            <a:pPr algn="l"/>
            <a:r>
              <a:rPr lang="en-US" sz="2000" b="0" i="0" u="none" strike="noStrike" baseline="0" dirty="0">
                <a:latin typeface="CIDFont+F3"/>
              </a:rPr>
              <a:t>Basically, it is a website which will help people to find out fully verified addresses and</a:t>
            </a:r>
            <a:r>
              <a:rPr lang="en-IN" sz="2000" b="0" i="0" u="none" strike="noStrike" baseline="0" dirty="0">
                <a:latin typeface="CIDFont+F3"/>
              </a:rPr>
              <a:t>contacts of oxygen suppliers.</a:t>
            </a:r>
          </a:p>
          <a:p>
            <a:pPr marL="0" indent="0" algn="l">
              <a:buNone/>
            </a:pPr>
            <a:endParaRPr lang="en-IN" sz="2000" dirty="0">
              <a:latin typeface="CIDFont+F3"/>
            </a:endParaRP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5B87-8302-4025-81AF-DB2A9E0B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OxySource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7E258-B165-4ACB-87B6-8BB9D80DC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3292962"/>
            <a:ext cx="5185873" cy="3117850"/>
          </a:xfrm>
        </p:spPr>
        <p:txBody>
          <a:bodyPr>
            <a:normAutofit/>
          </a:bodyPr>
          <a:lstStyle/>
          <a:p>
            <a:pPr algn="l"/>
            <a:r>
              <a:rPr lang="en-US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Code Cops are </a:t>
            </a:r>
            <a:r>
              <a:rPr lang="en-US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-route to build a project named ‘</a:t>
            </a:r>
            <a:r>
              <a:rPr lang="en-US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OxySource</a:t>
            </a:r>
            <a:r>
              <a:rPr lang="en-US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’ which contains all resources related to Oxygen agencies  at one place.</a:t>
            </a:r>
          </a:p>
          <a:p>
            <a:pPr marL="0" indent="0" algn="l">
              <a:buNone/>
            </a:pPr>
            <a:endParaRPr lang="en-US" sz="2000" b="1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Basically, it is a website which will help people to find out fully verified addresses and </a:t>
            </a:r>
            <a:r>
              <a:rPr lang="en-IN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contacts of oxygen suppliers.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336734-9B5D-417C-B310-513F45F5B8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55"/>
          <a:stretch/>
        </p:blipFill>
        <p:spPr>
          <a:xfrm>
            <a:off x="7061815" y="2222500"/>
            <a:ext cx="3446820" cy="37211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B18B14-B71B-46D7-A414-EC914B7B4C52}"/>
              </a:ext>
            </a:extLst>
          </p:cNvPr>
          <p:cNvSpPr txBox="1"/>
          <p:nvPr/>
        </p:nvSpPr>
        <p:spPr>
          <a:xfrm>
            <a:off x="2057400" y="23622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0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3613-DC17-4514-8C04-5E4A5924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Problem Statement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F534E-00A1-44DC-A433-A44BD1FF3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IDFont+F3"/>
              </a:rPr>
              <a:t>With this initiative, we are hoping to resolve the problem of oxygen shortage in just </a:t>
            </a:r>
            <a:r>
              <a:rPr lang="en-IN" sz="1800" b="0" i="0" u="none" strike="noStrike" baseline="0" dirty="0">
                <a:latin typeface="CIDFont+F3"/>
              </a:rPr>
              <a:t>single click.</a:t>
            </a:r>
          </a:p>
          <a:p>
            <a:pPr algn="l"/>
            <a:r>
              <a:rPr lang="en-US" sz="1800" b="0" i="0" u="none" strike="noStrike" baseline="0" dirty="0">
                <a:latin typeface="CIDFont+F3"/>
              </a:rPr>
              <a:t>India is suffering the fate of COVID and Oxygen crisis is one of its deadly outcomes.</a:t>
            </a:r>
          </a:p>
          <a:p>
            <a:pPr algn="l"/>
            <a:r>
              <a:rPr lang="en-US" sz="1800" b="0" i="0" u="none" strike="noStrike" baseline="0" dirty="0">
                <a:latin typeface="CIDFont+F3"/>
              </a:rPr>
              <a:t>Nowadays, deaths have been common not due to COVID but from oxygen shortage. </a:t>
            </a:r>
          </a:p>
          <a:p>
            <a:pPr algn="l"/>
            <a:r>
              <a:rPr lang="en-US" sz="1800" b="0" i="0" u="none" strike="noStrike" baseline="0" dirty="0">
                <a:latin typeface="CIDFont+F3"/>
              </a:rPr>
              <a:t>Currently, it will cover the districts of Uttar Pradesh but we wish to cover entire India if we get motivating responses further.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F7A5D-13F2-48D0-9656-C98B2FD4C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FB2C2-CAAD-4249-9080-955C4BFAC1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9" t="26187" r="36841" b="23767"/>
          <a:stretch/>
        </p:blipFill>
        <p:spPr>
          <a:xfrm>
            <a:off x="1073151" y="2414798"/>
            <a:ext cx="3583783" cy="36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3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B073-CEC3-4E07-BBAF-644DB9BE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7772400" cy="111998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F76B2-0F2B-4AFA-82C2-BB743904D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3500" y="2133600"/>
            <a:ext cx="9525000" cy="39624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IDFont+F3"/>
              </a:rPr>
              <a:t>We have used HTML, CSS and Java Script to turn our project into reality.</a:t>
            </a:r>
          </a:p>
          <a:p>
            <a:pPr algn="l"/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latin typeface="CIDFont+F3"/>
            </a:endParaRPr>
          </a:p>
          <a:p>
            <a:pPr algn="l"/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IDFont+F3"/>
              </a:rPr>
              <a:t>Cascading Style Sheets are used to </a:t>
            </a:r>
            <a:r>
              <a:rPr lang="en-US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IDFont+F3"/>
              </a:rPr>
              <a:t>accompalish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IDFont+F3"/>
              </a:rPr>
              <a:t> most of the stylings and increase the responsiveness.</a:t>
            </a:r>
          </a:p>
          <a:p>
            <a:pPr algn="l"/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latin typeface="CIDFont+F3"/>
            </a:endParaRPr>
          </a:p>
          <a:p>
            <a:pPr algn="l"/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IDFont+F3"/>
              </a:rPr>
              <a:t>We have used ‘</a:t>
            </a:r>
            <a:r>
              <a:rPr lang="en-US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IDFont+F3"/>
              </a:rPr>
              <a:t>github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IDFont+F3"/>
              </a:rPr>
              <a:t>’ to host our website. </a:t>
            </a:r>
          </a:p>
        </p:txBody>
      </p:sp>
    </p:spTree>
    <p:extLst>
      <p:ext uri="{BB962C8B-B14F-4D97-AF65-F5344CB8AC3E}">
        <p14:creationId xmlns:p14="http://schemas.microsoft.com/office/powerpoint/2010/main" val="354193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WAO! Factor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B5050C2-DDD7-44FE-B798-732FAFEED7B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1406703"/>
              </p:ext>
            </p:extLst>
          </p:nvPr>
        </p:nvGraphicFramePr>
        <p:xfrm>
          <a:off x="1371600" y="1804693"/>
          <a:ext cx="8915400" cy="4575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EF1A6-A55C-4F9F-B266-7AD0ECDA34D6}"/>
              </a:ext>
            </a:extLst>
          </p:cNvPr>
          <p:cNvSpPr txBox="1"/>
          <p:nvPr/>
        </p:nvSpPr>
        <p:spPr>
          <a:xfrm>
            <a:off x="1066800" y="2186003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per the reports of WHO, a third wave is still on the way to hit India. This time, small children would be affected the most.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00E61-07D3-4B80-9A61-44871DD9B187}"/>
              </a:ext>
            </a:extLst>
          </p:cNvPr>
          <p:cNvSpPr txBox="1"/>
          <p:nvPr/>
        </p:nvSpPr>
        <p:spPr>
          <a:xfrm>
            <a:off x="5867400" y="4265545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Besides COVID-19, Oxygen cylinders can also be used for other medical-emergency purposes.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35C7E-1A70-4D5A-82BC-D9D8E576D5F8}"/>
              </a:ext>
            </a:extLst>
          </p:cNvPr>
          <p:cNvSpPr txBox="1"/>
          <p:nvPr/>
        </p:nvSpPr>
        <p:spPr>
          <a:xfrm>
            <a:off x="2743200" y="3220181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tried to cover all red-zone districts of Uttar Pradesh. But if we get motivating responses, will try to expand the reach of </a:t>
            </a:r>
            <a:r>
              <a:rPr lang="en-US" dirty="0" err="1"/>
              <a:t>OxySource</a:t>
            </a:r>
            <a:r>
              <a:rPr lang="en-US" dirty="0"/>
              <a:t> to other states, too.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453A7-04D1-48FD-B269-C515D3B52E4A}"/>
              </a:ext>
            </a:extLst>
          </p:cNvPr>
          <p:cNvSpPr txBox="1"/>
          <p:nvPr/>
        </p:nvSpPr>
        <p:spPr>
          <a:xfrm>
            <a:off x="5259278" y="6324600"/>
            <a:ext cx="167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272</TotalTime>
  <Words>422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CIDFont+F3</vt:lpstr>
      <vt:lpstr>Franklin Gothic Medium</vt:lpstr>
      <vt:lpstr>Wingdings</vt:lpstr>
      <vt:lpstr>Wingdings 2</vt:lpstr>
      <vt:lpstr>Quotable</vt:lpstr>
      <vt:lpstr>‘OxySource’</vt:lpstr>
      <vt:lpstr>Index</vt:lpstr>
      <vt:lpstr>IDEA</vt:lpstr>
      <vt:lpstr>OxySource</vt:lpstr>
      <vt:lpstr>Problem Statement</vt:lpstr>
      <vt:lpstr>Implementation</vt:lpstr>
      <vt:lpstr>WAO! Factor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OxySource</dc:title>
  <dc:creator>Shubham Sahay</dc:creator>
  <cp:lastModifiedBy>Shubham Sahay</cp:lastModifiedBy>
  <cp:revision>21</cp:revision>
  <dcterms:created xsi:type="dcterms:W3CDTF">2021-05-21T18:07:25Z</dcterms:created>
  <dcterms:modified xsi:type="dcterms:W3CDTF">2021-05-22T07:17:32Z</dcterms:modified>
</cp:coreProperties>
</file>