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oppins Bold" charset="1" panose="00000800000000000000"/>
      <p:regular r:id="rId22"/>
    </p:embeddedFont>
    <p:embeddedFont>
      <p:font typeface="Poppin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https://reactjs.org/docs/getting-started.html" TargetMode="External" Type="http://schemas.openxmlformats.org/officeDocument/2006/relationships/hyperlink"/><Relationship Id="rId7" Target="https://docs.microsoft.com/en-us/sql/sql-server/" TargetMode="External" Type="http://schemas.openxmlformats.org/officeDocument/2006/relationships/hyperlink"/><Relationship Id="rId8" Target="https://github.com/codewithpriya-522/RoutineScheduler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perplexity.ai/search?q=pending&amp;newFrontendContextUUID=db6fe185-4f91-485d-888c-00601a690e52#introduction" TargetMode="External" Type="http://schemas.openxmlformats.org/officeDocument/2006/relationships/hyperlink"/><Relationship Id="rId3" Target="https://www.perplexity.ai/search?q=pending&amp;newFrontendContextUUID=db6fe185-4f91-485d-888c-00601a690e52#literature-review-and-field-study" TargetMode="External" Type="http://schemas.openxmlformats.org/officeDocument/2006/relationships/hyperlink"/><Relationship Id="rId4" Target="https://www.perplexity.ai/search?q=pending&amp;newFrontendContextUUID=db6fe185-4f91-485d-888c-00601a690e52#project-features" TargetMode="External" Type="http://schemas.openxmlformats.org/officeDocument/2006/relationships/hyperlink"/><Relationship Id="rId5" Target="https://www.perplexity.ai/search?q=pending&amp;newFrontendContextUUID=db6fe185-4f91-485d-888c-00601a690e52#system-design" TargetMode="External" Type="http://schemas.openxmlformats.org/officeDocument/2006/relationships/hyperlink"/><Relationship Id="rId6" Target="https://www.perplexity.ai/search?q=pending&amp;newFrontendContextUUID=db6fe185-4f91-485d-888c-00601a690e52#project-scope" TargetMode="External" Type="http://schemas.openxmlformats.org/officeDocument/2006/relationships/hyperlink"/><Relationship Id="rId7" Target="https://www.perplexity.ai/search?q=pending&amp;newFrontendContextUUID=db6fe185-4f91-485d-888c-00601a690e52#conclusion" TargetMode="External" Type="http://schemas.openxmlformats.org/officeDocument/2006/relationships/hyperlink"/><Relationship Id="rId8" Target="https://www.perplexity.ai/search?q=pending&amp;newFrontendContextUUID=db6fe185-4f91-485d-888c-00601a690e52#references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3022" y="-6344329"/>
            <a:ext cx="25704255" cy="16911659"/>
            <a:chOff x="0" y="0"/>
            <a:chExt cx="34272340" cy="225488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6476030" y="8085332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0"/>
                  </a:moveTo>
                  <a:lnTo>
                    <a:pt x="17796310" y="0"/>
                  </a:lnTo>
                  <a:lnTo>
                    <a:pt x="17796310" y="14463546"/>
                  </a:lnTo>
                  <a:lnTo>
                    <a:pt x="0" y="1446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true" rot="0">
              <a:off x="0" y="0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14463546"/>
                  </a:moveTo>
                  <a:lnTo>
                    <a:pt x="17796310" y="14463546"/>
                  </a:lnTo>
                  <a:lnTo>
                    <a:pt x="17796310" y="0"/>
                  </a:lnTo>
                  <a:lnTo>
                    <a:pt x="0" y="0"/>
                  </a:lnTo>
                  <a:lnTo>
                    <a:pt x="0" y="1446354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63513" y="3592722"/>
            <a:ext cx="1091144" cy="910609"/>
          </a:xfrm>
          <a:custGeom>
            <a:avLst/>
            <a:gdLst/>
            <a:ahLst/>
            <a:cxnLst/>
            <a:rect r="r" b="b" t="t" l="l"/>
            <a:pathLst>
              <a:path h="910609" w="1091144">
                <a:moveTo>
                  <a:pt x="0" y="0"/>
                </a:moveTo>
                <a:lnTo>
                  <a:pt x="1091143" y="0"/>
                </a:lnTo>
                <a:lnTo>
                  <a:pt x="1091143" y="910609"/>
                </a:lnTo>
                <a:lnTo>
                  <a:pt x="0" y="910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890071" y="8840540"/>
            <a:ext cx="3397929" cy="417760"/>
            <a:chOff x="0" y="0"/>
            <a:chExt cx="1239574" cy="152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9574" cy="152400"/>
            </a:xfrm>
            <a:custGeom>
              <a:avLst/>
              <a:gdLst/>
              <a:ahLst/>
              <a:cxnLst/>
              <a:rect r="r" b="b" t="t" l="l"/>
              <a:pathLst>
                <a:path h="152400" w="1239574">
                  <a:moveTo>
                    <a:pt x="0" y="0"/>
                  </a:moveTo>
                  <a:lnTo>
                    <a:pt x="1239574" y="0"/>
                  </a:lnTo>
                  <a:lnTo>
                    <a:pt x="123957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4726464"/>
            <a:ext cx="8115300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PROJECT RMS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269463"/>
            <a:ext cx="6201504" cy="404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3"/>
              </a:lnSpc>
            </a:pPr>
            <a:r>
              <a:rPr lang="en-US" sz="2266">
                <a:solidFill>
                  <a:srgbClr val="545454"/>
                </a:solidFill>
                <a:latin typeface="Poppins"/>
              </a:rPr>
              <a:t>Routine Management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890000"/>
            <a:ext cx="2104186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24 June 2022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62025"/>
            <a:ext cx="310075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Project Documentation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73413" y="962025"/>
            <a:ext cx="1685887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Priya Jana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24251">
            <a:off x="9370281" y="-3242856"/>
            <a:ext cx="13347232" cy="10847660"/>
          </a:xfrm>
          <a:custGeom>
            <a:avLst/>
            <a:gdLst/>
            <a:ahLst/>
            <a:cxnLst/>
            <a:rect r="r" b="b" t="t" l="l"/>
            <a:pathLst>
              <a:path h="10847660" w="13347232">
                <a:moveTo>
                  <a:pt x="0" y="0"/>
                </a:moveTo>
                <a:lnTo>
                  <a:pt x="13347233" y="0"/>
                </a:lnTo>
                <a:lnTo>
                  <a:pt x="13347233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5825"/>
            <a:ext cx="16230600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SEQUENCE DIAGRAM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99999"/>
            <a:ext cx="5799184" cy="149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Poppins"/>
              </a:rPr>
              <a:t>A sequence diagram is an interaction diagram that emphasizes the time ordering of messages.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98397" y="9077325"/>
            <a:ext cx="3110805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</a:rPr>
              <a:t>Fig 4 Sequence Diagram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791851" y="1276915"/>
            <a:ext cx="5050989" cy="7733171"/>
          </a:xfrm>
          <a:custGeom>
            <a:avLst/>
            <a:gdLst/>
            <a:ahLst/>
            <a:cxnLst/>
            <a:rect r="r" b="b" t="t" l="l"/>
            <a:pathLst>
              <a:path h="7733171" w="5050989">
                <a:moveTo>
                  <a:pt x="0" y="0"/>
                </a:moveTo>
                <a:lnTo>
                  <a:pt x="5050989" y="0"/>
                </a:lnTo>
                <a:lnTo>
                  <a:pt x="5050989" y="7733170"/>
                </a:lnTo>
                <a:lnTo>
                  <a:pt x="0" y="7733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457" r="-2796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16505"/>
            <a:ext cx="4576066" cy="5616179"/>
            <a:chOff x="0" y="0"/>
            <a:chExt cx="6101422" cy="74882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70135" y="6476029"/>
              <a:ext cx="688302" cy="1012209"/>
            </a:xfrm>
            <a:custGeom>
              <a:avLst/>
              <a:gdLst/>
              <a:ahLst/>
              <a:cxnLst/>
              <a:rect r="r" b="b" t="t" l="l"/>
              <a:pathLst>
                <a:path h="1012209" w="688302">
                  <a:moveTo>
                    <a:pt x="0" y="0"/>
                  </a:moveTo>
                  <a:lnTo>
                    <a:pt x="688303" y="0"/>
                  </a:lnTo>
                  <a:lnTo>
                    <a:pt x="688303" y="1012210"/>
                  </a:lnTo>
                  <a:lnTo>
                    <a:pt x="0" y="1012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1514052"/>
              <a:ext cx="6101422" cy="39486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Automates routine tasks, reducing administrative workload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Minimizes errors in schedule creation and management</a:t>
              </a:r>
            </a:p>
            <a:p>
              <a:pPr algn="l">
                <a:lnSpc>
                  <a:spcPts val="40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85725"/>
              <a:ext cx="6101422" cy="14759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oppins Bold"/>
                </a:rPr>
                <a:t>Efficiency and Accuracy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766427">
            <a:off x="11874740" y="3110203"/>
            <a:ext cx="10769119" cy="8752357"/>
          </a:xfrm>
          <a:custGeom>
            <a:avLst/>
            <a:gdLst/>
            <a:ahLst/>
            <a:cxnLst/>
            <a:rect r="r" b="b" t="t" l="l"/>
            <a:pathLst>
              <a:path h="8752357" w="10769119">
                <a:moveTo>
                  <a:pt x="0" y="0"/>
                </a:moveTo>
                <a:lnTo>
                  <a:pt x="10769120" y="0"/>
                </a:lnTo>
                <a:lnTo>
                  <a:pt x="10769120" y="8752357"/>
                </a:lnTo>
                <a:lnTo>
                  <a:pt x="0" y="8752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11931" y="2516505"/>
            <a:ext cx="4307160" cy="4331423"/>
            <a:chOff x="0" y="0"/>
            <a:chExt cx="5742880" cy="577523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433496"/>
              <a:ext cx="5742880" cy="4341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06426" indent="-203213" lvl="1">
                <a:lnSpc>
                  <a:spcPts val="3764"/>
                </a:lnSpc>
                <a:buFont typeface="Arial"/>
                <a:buChar char="•"/>
              </a:pPr>
              <a:r>
                <a:rPr lang="en-US" sz="1882">
                  <a:solidFill>
                    <a:srgbClr val="545454"/>
                  </a:solidFill>
                  <a:latin typeface="Poppins"/>
                </a:rPr>
                <a:t>Allows quick schedule adjustments in response to changes</a:t>
              </a:r>
            </a:p>
            <a:p>
              <a:pPr algn="l" marL="406426" indent="-203213" lvl="1">
                <a:lnSpc>
                  <a:spcPts val="3764"/>
                </a:lnSpc>
                <a:buFont typeface="Arial"/>
                <a:buChar char="•"/>
              </a:pPr>
              <a:r>
                <a:rPr lang="en-US" sz="1882">
                  <a:solidFill>
                    <a:srgbClr val="545454"/>
                  </a:solidFill>
                  <a:latin typeface="Poppins"/>
                </a:rPr>
                <a:t>Provides real-time access to schedules and attendance records</a:t>
              </a:r>
            </a:p>
            <a:p>
              <a:pPr algn="l">
                <a:lnSpc>
                  <a:spcPts val="3764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5742880" cy="1403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6"/>
                </a:lnSpc>
              </a:pPr>
              <a:r>
                <a:rPr lang="en-US" sz="3011">
                  <a:solidFill>
                    <a:srgbClr val="000000"/>
                  </a:solidFill>
                  <a:latin typeface="Poppins Bold"/>
                </a:rPr>
                <a:t>Flexibility and Transparency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83234" y="3593192"/>
            <a:ext cx="4576066" cy="300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Streamlines the distribution and storage of class notes and assignments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Enhances productivity by freeing up time for essential tasks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83234" y="2430780"/>
            <a:ext cx="4576066" cy="112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Resource and Productivity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85825"/>
            <a:ext cx="6096173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ADVANTAGES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16505"/>
            <a:ext cx="4576066" cy="7635479"/>
            <a:chOff x="0" y="0"/>
            <a:chExt cx="6101422" cy="101806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70135" y="9168429"/>
              <a:ext cx="688302" cy="1012209"/>
            </a:xfrm>
            <a:custGeom>
              <a:avLst/>
              <a:gdLst/>
              <a:ahLst/>
              <a:cxnLst/>
              <a:rect r="r" b="b" t="t" l="l"/>
              <a:pathLst>
                <a:path h="1012209" w="688302">
                  <a:moveTo>
                    <a:pt x="0" y="0"/>
                  </a:moveTo>
                  <a:lnTo>
                    <a:pt x="688303" y="0"/>
                  </a:lnTo>
                  <a:lnTo>
                    <a:pt x="688303" y="1012210"/>
                  </a:lnTo>
                  <a:lnTo>
                    <a:pt x="0" y="1012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1514052"/>
              <a:ext cx="6101422" cy="6641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The initial setup and implementation of the system may require a significant investment in terms of time and resources.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Users may need training to effectively use the system, which could temporarily divert resources.</a:t>
              </a:r>
            </a:p>
            <a:p>
              <a:pPr algn="l">
                <a:lnSpc>
                  <a:spcPts val="40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85725"/>
              <a:ext cx="6101422" cy="14759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oppins Bold"/>
                </a:rPr>
                <a:t>Implementation Challenges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766427">
            <a:off x="11874740" y="3110203"/>
            <a:ext cx="10769119" cy="8752357"/>
          </a:xfrm>
          <a:custGeom>
            <a:avLst/>
            <a:gdLst/>
            <a:ahLst/>
            <a:cxnLst/>
            <a:rect r="r" b="b" t="t" l="l"/>
            <a:pathLst>
              <a:path h="8752357" w="10769119">
                <a:moveTo>
                  <a:pt x="0" y="0"/>
                </a:moveTo>
                <a:lnTo>
                  <a:pt x="10769120" y="0"/>
                </a:lnTo>
                <a:lnTo>
                  <a:pt x="10769120" y="8752357"/>
                </a:lnTo>
                <a:lnTo>
                  <a:pt x="0" y="8752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11931" y="2516505"/>
            <a:ext cx="4307160" cy="5756902"/>
            <a:chOff x="0" y="0"/>
            <a:chExt cx="5742880" cy="767587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433496"/>
              <a:ext cx="5742880" cy="6242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06426" indent="-203213" lvl="1">
                <a:lnSpc>
                  <a:spcPts val="3764"/>
                </a:lnSpc>
                <a:buFont typeface="Arial"/>
                <a:buChar char="•"/>
              </a:pPr>
              <a:r>
                <a:rPr lang="en-US" sz="1882">
                  <a:solidFill>
                    <a:srgbClr val="545454"/>
                  </a:solidFill>
                  <a:latin typeface="Poppins"/>
                </a:rPr>
                <a:t>The system's reliance on technology means that any technical issues (e.g., server downtime) could disrupt operations.</a:t>
              </a:r>
            </a:p>
            <a:p>
              <a:pPr algn="l" marL="406426" indent="-203213" lvl="1">
                <a:lnSpc>
                  <a:spcPts val="3764"/>
                </a:lnSpc>
                <a:buFont typeface="Arial"/>
                <a:buChar char="•"/>
              </a:pPr>
              <a:r>
                <a:rPr lang="en-US" sz="1882">
                  <a:solidFill>
                    <a:srgbClr val="545454"/>
                  </a:solidFill>
                  <a:latin typeface="Poppins"/>
                </a:rPr>
                <a:t>Ensuring the security and privacy of the stored data is crucial, and any breaches could have serious implications.</a:t>
              </a:r>
            </a:p>
            <a:p>
              <a:pPr algn="l">
                <a:lnSpc>
                  <a:spcPts val="3764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5742880" cy="1403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6"/>
                </a:lnSpc>
              </a:pPr>
              <a:r>
                <a:rPr lang="en-US" sz="3011">
                  <a:solidFill>
                    <a:srgbClr val="000000"/>
                  </a:solidFill>
                  <a:latin typeface="Poppins Bold"/>
                </a:rPr>
                <a:t>Operational Dependencies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83234" y="3639181"/>
            <a:ext cx="4576066" cy="502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Regular maintenance and updates are necessary to keep the system running smoothly, which could incur ongoing costs.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 </a:t>
            </a:r>
            <a:r>
              <a:rPr lang="en-US" sz="2000">
                <a:solidFill>
                  <a:srgbClr val="545454"/>
                </a:solidFill>
                <a:latin typeface="Poppins"/>
              </a:rPr>
              <a:t>The system might not perfectly fit the unique needs of every institution without further customization.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683234" y="2430780"/>
            <a:ext cx="4576066" cy="112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Maintenance and Customization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9175" y="885825"/>
            <a:ext cx="6096173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DISADVANTAGES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6427">
            <a:off x="10072753" y="2579812"/>
            <a:ext cx="13347232" cy="10847660"/>
          </a:xfrm>
          <a:custGeom>
            <a:avLst/>
            <a:gdLst/>
            <a:ahLst/>
            <a:cxnLst/>
            <a:rect r="r" b="b" t="t" l="l"/>
            <a:pathLst>
              <a:path h="10847660" w="13347232">
                <a:moveTo>
                  <a:pt x="0" y="0"/>
                </a:moveTo>
                <a:lnTo>
                  <a:pt x="13347233" y="0"/>
                </a:lnTo>
                <a:lnTo>
                  <a:pt x="13347233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655" y="2392805"/>
            <a:ext cx="16230689" cy="6492240"/>
            <a:chOff x="0" y="0"/>
            <a:chExt cx="21640919" cy="8656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77260" y="158496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5" id="5"/>
            <p:cNvSpPr/>
            <p:nvPr/>
          </p:nvSpPr>
          <p:spPr>
            <a:xfrm rot="8069">
              <a:off x="30" y="4302760"/>
              <a:ext cx="21640860" cy="0"/>
            </a:xfrm>
            <a:prstGeom prst="line">
              <a:avLst/>
            </a:prstGeom>
            <a:ln cap="flat" w="508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-5400000">
              <a:off x="6492300" y="4302760"/>
              <a:ext cx="8656320" cy="0"/>
            </a:xfrm>
            <a:prstGeom prst="line">
              <a:avLst/>
            </a:prstGeom>
            <a:ln cap="flat" w="508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9317279" y="2413064"/>
              <a:ext cx="666552" cy="14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3787EF"/>
                  </a:solidFill>
                  <a:latin typeface="Poppins Bold"/>
                </a:rPr>
                <a:t>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9224609" y="4586752"/>
              <a:ext cx="851892" cy="14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3787EF"/>
                  </a:solidFill>
                  <a:latin typeface="Poppins Bold"/>
                </a:rPr>
                <a:t>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1276088" y="2413064"/>
              <a:ext cx="1140222" cy="14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3787EF"/>
                  </a:solidFill>
                  <a:latin typeface="Poppins Bold"/>
                </a:rPr>
                <a:t>W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1525921" y="4586752"/>
              <a:ext cx="640556" cy="14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3787EF"/>
                  </a:solidFill>
                  <a:latin typeface="Poppins Bold"/>
                </a:rPr>
                <a:t>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2744382"/>
            <a:ext cx="5281833" cy="2449195"/>
            <a:chOff x="0" y="0"/>
            <a:chExt cx="7042444" cy="32655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63152"/>
              <a:ext cx="7042444" cy="2602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Automated scheduling, user-friendly interface, and comprehensive features like AI-based scheduling and attendance systems.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85725"/>
              <a:ext cx="7042444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oppins Bold"/>
                </a:rPr>
                <a:t>Strengths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6589099"/>
            <a:ext cx="5281833" cy="2449195"/>
            <a:chOff x="0" y="0"/>
            <a:chExt cx="7042444" cy="326559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63152"/>
              <a:ext cx="7042444" cy="2602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Growing demand for efficient educational management systems, potential for integration with emerging technologies.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85725"/>
              <a:ext cx="7042444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oppins Bold"/>
                </a:rPr>
                <a:t>Opportunities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977467" y="2744382"/>
            <a:ext cx="5281833" cy="1944370"/>
            <a:chOff x="0" y="0"/>
            <a:chExt cx="7042444" cy="259249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63152"/>
              <a:ext cx="7042444" cy="1929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Initial setup costs, training requirements for users, and potential customization limitations.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85725"/>
              <a:ext cx="7042444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oppins Bold"/>
                </a:rPr>
                <a:t>Weaknesses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977467" y="6589099"/>
            <a:ext cx="5281833" cy="1944370"/>
            <a:chOff x="0" y="0"/>
            <a:chExt cx="7042444" cy="259249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663152"/>
              <a:ext cx="7042444" cy="1929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Dependence on technology, data security concerns, and ongoing maintenance costs.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85725"/>
              <a:ext cx="7042444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oppins Bold"/>
                </a:rPr>
                <a:t>Threats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595541" y="885825"/>
            <a:ext cx="1109691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SWOT 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9414" y="-7117653"/>
            <a:ext cx="19207168" cy="17198539"/>
            <a:chOff x="0" y="0"/>
            <a:chExt cx="25609558" cy="22931385"/>
          </a:xfrm>
        </p:grpSpPr>
        <p:sp>
          <p:nvSpPr>
            <p:cNvPr name="Freeform 3" id="3"/>
            <p:cNvSpPr/>
            <p:nvPr/>
          </p:nvSpPr>
          <p:spPr>
            <a:xfrm flipH="false" flipV="true" rot="3018939">
              <a:off x="2349214" y="4233919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14463547"/>
                  </a:moveTo>
                  <a:lnTo>
                    <a:pt x="17796309" y="14463547"/>
                  </a:lnTo>
                  <a:lnTo>
                    <a:pt x="17796309" y="0"/>
                  </a:lnTo>
                  <a:lnTo>
                    <a:pt x="0" y="0"/>
                  </a:lnTo>
                  <a:lnTo>
                    <a:pt x="0" y="14463547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2262232">
              <a:off x="20561981" y="9876872"/>
              <a:ext cx="3865512" cy="5185443"/>
            </a:xfrm>
            <a:custGeom>
              <a:avLst/>
              <a:gdLst/>
              <a:ahLst/>
              <a:cxnLst/>
              <a:rect r="r" b="b" t="t" l="l"/>
              <a:pathLst>
                <a:path h="5185443" w="3865512">
                  <a:moveTo>
                    <a:pt x="0" y="0"/>
                  </a:moveTo>
                  <a:lnTo>
                    <a:pt x="3865512" y="0"/>
                  </a:lnTo>
                  <a:lnTo>
                    <a:pt x="3865512" y="5185444"/>
                  </a:lnTo>
                  <a:lnTo>
                    <a:pt x="0" y="5185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852731"/>
            <a:ext cx="8115300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31130" y="3401949"/>
            <a:ext cx="6022370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Automation and Efficiency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31130" y="4014487"/>
            <a:ext cx="6022370" cy="149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RMS automates scheduling, attendance management, and real-time updates, reducing administrative burdens.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36930" y="3401949"/>
            <a:ext cx="6022370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Comprehensive 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36930" y="4014487"/>
            <a:ext cx="6022370" cy="199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Features like AI-based schedule generation, attendance and grading systems, and a portal for sharing class notes make RMS an indispensable tool.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31130" y="6186606"/>
            <a:ext cx="6022370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User Accessibility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31130" y="6799144"/>
            <a:ext cx="6022370" cy="149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User-friendly interface allows easy access to schedules and academic information for teachers and students.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36930" y="6186606"/>
            <a:ext cx="6022370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Enhanced Quality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36930" y="6799144"/>
            <a:ext cx="6022370" cy="199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RMS enhances efficiency, streamlines processes, and adapts to the evolving needs of educational institutions, ultimately improving the quality of education.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3487674"/>
            <a:ext cx="1521430" cy="152143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06888" y="3742611"/>
            <a:ext cx="1165054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oppins Bold"/>
              </a:rPr>
              <a:t>01.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334500" y="3487674"/>
            <a:ext cx="1521430" cy="1521430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9512688" y="3742611"/>
            <a:ext cx="1165054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oppins Bold"/>
              </a:rPr>
              <a:t>03.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6272331"/>
            <a:ext cx="1521430" cy="152143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06888" y="6527268"/>
            <a:ext cx="1165054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oppins Bold"/>
              </a:rPr>
              <a:t>02.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334500" y="6272331"/>
            <a:ext cx="1521430" cy="152143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9512688" y="6527268"/>
            <a:ext cx="1165054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oppins Bold"/>
              </a:rPr>
              <a:t>04.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9414" y="-7117653"/>
            <a:ext cx="19207168" cy="17198539"/>
            <a:chOff x="0" y="0"/>
            <a:chExt cx="25609558" cy="22931385"/>
          </a:xfrm>
        </p:grpSpPr>
        <p:sp>
          <p:nvSpPr>
            <p:cNvPr name="Freeform 3" id="3"/>
            <p:cNvSpPr/>
            <p:nvPr/>
          </p:nvSpPr>
          <p:spPr>
            <a:xfrm flipH="false" flipV="true" rot="3018939">
              <a:off x="2349214" y="4233919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14463547"/>
                  </a:moveTo>
                  <a:lnTo>
                    <a:pt x="17796309" y="14463547"/>
                  </a:lnTo>
                  <a:lnTo>
                    <a:pt x="17796309" y="0"/>
                  </a:lnTo>
                  <a:lnTo>
                    <a:pt x="0" y="0"/>
                  </a:lnTo>
                  <a:lnTo>
                    <a:pt x="0" y="14463547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2262232">
              <a:off x="20561981" y="9876872"/>
              <a:ext cx="3865512" cy="5185443"/>
            </a:xfrm>
            <a:custGeom>
              <a:avLst/>
              <a:gdLst/>
              <a:ahLst/>
              <a:cxnLst/>
              <a:rect r="r" b="b" t="t" l="l"/>
              <a:pathLst>
                <a:path h="5185443" w="3865512">
                  <a:moveTo>
                    <a:pt x="0" y="0"/>
                  </a:moveTo>
                  <a:lnTo>
                    <a:pt x="3865512" y="0"/>
                  </a:lnTo>
                  <a:lnTo>
                    <a:pt x="3865512" y="5185444"/>
                  </a:lnTo>
                  <a:lnTo>
                    <a:pt x="0" y="5185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852731"/>
            <a:ext cx="8115300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REFERENCE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549650"/>
            <a:ext cx="8115300" cy="300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4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ASP.NET Core Documentation. (2024). Retrieved from Docs Link</a:t>
            </a:r>
          </a:p>
          <a:p>
            <a:pPr algn="l" marL="431801" indent="-215900" lvl="1">
              <a:lnSpc>
                <a:spcPts val="4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React Documentation. (2024). Retrieved from </a:t>
            </a:r>
            <a:r>
              <a:rPr lang="en-US" sz="2000" u="sng">
                <a:solidFill>
                  <a:srgbClr val="000000"/>
                </a:solidFill>
                <a:latin typeface="Poppins"/>
                <a:hlinkClick r:id="rId6" tooltip="https://reactjs.org/docs/getting-started.html"/>
              </a:rPr>
              <a:t>Docs Link</a:t>
            </a:r>
          </a:p>
          <a:p>
            <a:pPr algn="l" marL="431801" indent="-215900" lvl="1">
              <a:lnSpc>
                <a:spcPts val="4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SQL Server Documentation. (2024). Retrieved from </a:t>
            </a:r>
            <a:r>
              <a:rPr lang="en-US" sz="2000" u="sng">
                <a:solidFill>
                  <a:srgbClr val="000000"/>
                </a:solidFill>
                <a:latin typeface="Poppins"/>
                <a:hlinkClick r:id="rId7" tooltip="https://docs.microsoft.com/en-us/sql/sql-server/"/>
              </a:rPr>
              <a:t>Docs Link</a:t>
            </a:r>
          </a:p>
          <a:p>
            <a:pPr algn="l" marL="431801" indent="-215900" lvl="1">
              <a:lnSpc>
                <a:spcPts val="4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u="sng">
                <a:solidFill>
                  <a:srgbClr val="000000"/>
                </a:solidFill>
                <a:latin typeface="Poppins"/>
                <a:hlinkClick r:id="rId8" tooltip="https://github.com/codewithpriya-522/RoutineScheduler"/>
              </a:rPr>
              <a:t>Project Github Link</a:t>
            </a:r>
          </a:p>
          <a:p>
            <a:pPr algn="l">
              <a:lnSpc>
                <a:spcPts val="4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3022" y="-6344329"/>
            <a:ext cx="25704255" cy="16911659"/>
            <a:chOff x="0" y="0"/>
            <a:chExt cx="34272340" cy="225488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6476030" y="8085332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0"/>
                  </a:moveTo>
                  <a:lnTo>
                    <a:pt x="17796310" y="0"/>
                  </a:lnTo>
                  <a:lnTo>
                    <a:pt x="17796310" y="14463546"/>
                  </a:lnTo>
                  <a:lnTo>
                    <a:pt x="0" y="1446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true" rot="0">
              <a:off x="0" y="0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14463546"/>
                  </a:moveTo>
                  <a:lnTo>
                    <a:pt x="17796310" y="14463546"/>
                  </a:lnTo>
                  <a:lnTo>
                    <a:pt x="17796310" y="0"/>
                  </a:lnTo>
                  <a:lnTo>
                    <a:pt x="0" y="0"/>
                  </a:lnTo>
                  <a:lnTo>
                    <a:pt x="0" y="1446354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089483"/>
            <a:ext cx="8115300" cy="3098383"/>
            <a:chOff x="0" y="0"/>
            <a:chExt cx="10820400" cy="41311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417" y="0"/>
              <a:ext cx="1454858" cy="1214146"/>
            </a:xfrm>
            <a:custGeom>
              <a:avLst/>
              <a:gdLst/>
              <a:ahLst/>
              <a:cxnLst/>
              <a:rect r="r" b="b" t="t" l="l"/>
              <a:pathLst>
                <a:path h="1214146" w="1454858">
                  <a:moveTo>
                    <a:pt x="0" y="0"/>
                  </a:moveTo>
                  <a:lnTo>
                    <a:pt x="1454858" y="0"/>
                  </a:lnTo>
                  <a:lnTo>
                    <a:pt x="1454858" y="1214146"/>
                  </a:lnTo>
                  <a:lnTo>
                    <a:pt x="0" y="1214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895832"/>
              <a:ext cx="10820400" cy="1550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00"/>
                </a:lnSpc>
              </a:pPr>
              <a:r>
                <a:rPr lang="en-US" sz="8000">
                  <a:solidFill>
                    <a:srgbClr val="000000"/>
                  </a:solidFill>
                  <a:latin typeface="Poppins Bold"/>
                </a:rPr>
                <a:t>THANK YOU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586983"/>
              <a:ext cx="10820400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6701" y="-8973011"/>
            <a:ext cx="21401402" cy="18597252"/>
            <a:chOff x="0" y="0"/>
            <a:chExt cx="28535203" cy="24796337"/>
          </a:xfrm>
        </p:grpSpPr>
        <p:sp>
          <p:nvSpPr>
            <p:cNvPr name="Freeform 3" id="3"/>
            <p:cNvSpPr/>
            <p:nvPr/>
          </p:nvSpPr>
          <p:spPr>
            <a:xfrm flipH="false" flipV="true" rot="3018939">
              <a:off x="2349214" y="4233919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14463547"/>
                  </a:moveTo>
                  <a:lnTo>
                    <a:pt x="17796309" y="14463547"/>
                  </a:lnTo>
                  <a:lnTo>
                    <a:pt x="17796309" y="0"/>
                  </a:lnTo>
                  <a:lnTo>
                    <a:pt x="0" y="0"/>
                  </a:lnTo>
                  <a:lnTo>
                    <a:pt x="0" y="14463547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685880" y="18900536"/>
              <a:ext cx="7570304" cy="3415224"/>
            </a:xfrm>
            <a:custGeom>
              <a:avLst/>
              <a:gdLst/>
              <a:ahLst/>
              <a:cxnLst/>
              <a:rect r="r" b="b" t="t" l="l"/>
              <a:pathLst>
                <a:path h="3415224" w="7570304">
                  <a:moveTo>
                    <a:pt x="0" y="0"/>
                  </a:moveTo>
                  <a:lnTo>
                    <a:pt x="7570304" y="0"/>
                  </a:lnTo>
                  <a:lnTo>
                    <a:pt x="7570304" y="3415224"/>
                  </a:lnTo>
                  <a:lnTo>
                    <a:pt x="0" y="3415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1379366">
              <a:off x="20554672" y="13437013"/>
              <a:ext cx="6529375" cy="8758918"/>
            </a:xfrm>
            <a:custGeom>
              <a:avLst/>
              <a:gdLst/>
              <a:ahLst/>
              <a:cxnLst/>
              <a:rect r="r" b="b" t="t" l="l"/>
              <a:pathLst>
                <a:path h="8758918" w="6529375">
                  <a:moveTo>
                    <a:pt x="0" y="0"/>
                  </a:moveTo>
                  <a:lnTo>
                    <a:pt x="6529375" y="0"/>
                  </a:lnTo>
                  <a:lnTo>
                    <a:pt x="6529375" y="8758918"/>
                  </a:lnTo>
                  <a:lnTo>
                    <a:pt x="0" y="87589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685880" y="16335922"/>
              <a:ext cx="5510757" cy="2486092"/>
            </a:xfrm>
            <a:custGeom>
              <a:avLst/>
              <a:gdLst/>
              <a:ahLst/>
              <a:cxnLst/>
              <a:rect r="r" b="b" t="t" l="l"/>
              <a:pathLst>
                <a:path h="2486092" w="5510757">
                  <a:moveTo>
                    <a:pt x="0" y="0"/>
                  </a:moveTo>
                  <a:lnTo>
                    <a:pt x="5510757" y="0"/>
                  </a:lnTo>
                  <a:lnTo>
                    <a:pt x="5510757" y="2486092"/>
                  </a:lnTo>
                  <a:lnTo>
                    <a:pt x="0" y="2486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419412" y="20044627"/>
              <a:ext cx="6041511" cy="2725533"/>
            </a:xfrm>
            <a:custGeom>
              <a:avLst/>
              <a:gdLst/>
              <a:ahLst/>
              <a:cxnLst/>
              <a:rect r="r" b="b" t="t" l="l"/>
              <a:pathLst>
                <a:path h="2725533" w="6041511">
                  <a:moveTo>
                    <a:pt x="0" y="0"/>
                  </a:moveTo>
                  <a:lnTo>
                    <a:pt x="6041512" y="0"/>
                  </a:lnTo>
                  <a:lnTo>
                    <a:pt x="6041512" y="2725534"/>
                  </a:lnTo>
                  <a:lnTo>
                    <a:pt x="0" y="2725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705466">
              <a:off x="16610223" y="16988843"/>
              <a:ext cx="2688734" cy="5559413"/>
            </a:xfrm>
            <a:custGeom>
              <a:avLst/>
              <a:gdLst/>
              <a:ahLst/>
              <a:cxnLst/>
              <a:rect r="r" b="b" t="t" l="l"/>
              <a:pathLst>
                <a:path h="5559413" w="2688734">
                  <a:moveTo>
                    <a:pt x="0" y="0"/>
                  </a:moveTo>
                  <a:lnTo>
                    <a:pt x="2688734" y="0"/>
                  </a:lnTo>
                  <a:lnTo>
                    <a:pt x="2688734" y="5559413"/>
                  </a:lnTo>
                  <a:lnTo>
                    <a:pt x="0" y="5559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034207" y="20405201"/>
              <a:ext cx="7570304" cy="3415224"/>
            </a:xfrm>
            <a:custGeom>
              <a:avLst/>
              <a:gdLst/>
              <a:ahLst/>
              <a:cxnLst/>
              <a:rect r="r" b="b" t="t" l="l"/>
              <a:pathLst>
                <a:path h="3415224" w="7570304">
                  <a:moveTo>
                    <a:pt x="0" y="0"/>
                  </a:moveTo>
                  <a:lnTo>
                    <a:pt x="7570304" y="0"/>
                  </a:lnTo>
                  <a:lnTo>
                    <a:pt x="7570304" y="3415224"/>
                  </a:lnTo>
                  <a:lnTo>
                    <a:pt x="0" y="3415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9224" y="21774903"/>
              <a:ext cx="6697414" cy="3021434"/>
            </a:xfrm>
            <a:custGeom>
              <a:avLst/>
              <a:gdLst/>
              <a:ahLst/>
              <a:cxnLst/>
              <a:rect r="r" b="b" t="t" l="l"/>
              <a:pathLst>
                <a:path h="3021434" w="6697414">
                  <a:moveTo>
                    <a:pt x="0" y="0"/>
                  </a:moveTo>
                  <a:lnTo>
                    <a:pt x="6697413" y="0"/>
                  </a:lnTo>
                  <a:lnTo>
                    <a:pt x="6697413" y="3021434"/>
                  </a:lnTo>
                  <a:lnTo>
                    <a:pt x="0" y="30214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5202391"/>
            <a:ext cx="8115300" cy="1283672"/>
            <a:chOff x="0" y="0"/>
            <a:chExt cx="10820400" cy="171156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85725"/>
              <a:ext cx="10820400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795FF"/>
                  </a:solidFill>
                  <a:latin typeface="Poppins Bold"/>
                </a:rPr>
                <a:t>Submitted By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72821"/>
              <a:ext cx="10820400" cy="938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Priya Jana</a:t>
              </a:r>
            </a:p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REG No. - 2019PBC01350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7766050"/>
            <a:ext cx="8115300" cy="149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Under the Supervision of</a:t>
            </a:r>
          </a:p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MR. SANTOSH NANDI </a:t>
            </a:r>
          </a:p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(PROFESSOR)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6230600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INDEX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81338"/>
            <a:ext cx="11785625" cy="403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Poppins"/>
                <a:hlinkClick r:id="rId2" tooltip="https://www.perplexity.ai/search?q=pending&amp;newFrontendContextUUID=db6fe185-4f91-485d-888c-00601a690e52#introduction"/>
              </a:rPr>
              <a:t>Introduction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Poppins"/>
                <a:hlinkClick r:id="rId3" tooltip="https://www.perplexity.ai/search?q=pending&amp;newFrontendContextUUID=db6fe185-4f91-485d-888c-00601a690e52#literature-review-and-field-study"/>
              </a:rPr>
              <a:t>Literature Review and Field Study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Poppins"/>
                <a:hlinkClick r:id="rId4" tooltip="https://www.perplexity.ai/search?q=pending&amp;newFrontendContextUUID=db6fe185-4f91-485d-888c-00601a690e52#project-features"/>
              </a:rPr>
              <a:t>Project Features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Poppins"/>
                <a:hlinkClick r:id="rId5" tooltip="https://www.perplexity.ai/search?q=pending&amp;newFrontendContextUUID=db6fe185-4f91-485d-888c-00601a690e52#system-design"/>
              </a:rPr>
              <a:t>System Design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Poppins"/>
                <a:hlinkClick r:id="rId6" tooltip="https://www.perplexity.ai/search?q=pending&amp;newFrontendContextUUID=db6fe185-4f91-485d-888c-00601a690e52#project-scope"/>
              </a:rPr>
              <a:t>Project Scope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Poppins"/>
                <a:hlinkClick r:id="rId7" tooltip="https://www.perplexity.ai/search?q=pending&amp;newFrontendContextUUID=db6fe185-4f91-485d-888c-00601a690e52#conclusion"/>
              </a:rPr>
              <a:t>Conclusion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Poppins"/>
                <a:hlinkClick r:id="rId8" tooltip="https://www.perplexity.ai/search?q=pending&amp;newFrontendContextUUID=db6fe185-4f91-485d-888c-00601a690e52#references"/>
              </a:rPr>
              <a:t>References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0700" y="8016876"/>
            <a:ext cx="14706600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FFFFFF"/>
                </a:solidFill>
                <a:latin typeface="Poppins Bold"/>
              </a:rPr>
              <a:t>Neil Freg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90700" y="8394700"/>
            <a:ext cx="14706600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</a:rPr>
              <a:t>Business Owner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5825"/>
            <a:ext cx="16230600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14003"/>
            <a:ext cx="16230600" cy="45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The Routine Management System (RMS) is a web-based application for educational institutions. It simplifies scheduling for batches, classes, and departments. RMS uses ASP.NET Core Web API and React, providing a user-friendly interface for managing teacher and student data, creating schedules, and generating reports.</a:t>
            </a:r>
          </a:p>
          <a:p>
            <a:pPr algn="l" marL="0" indent="0" lvl="0">
              <a:lnSpc>
                <a:spcPts val="4000"/>
              </a:lnSpc>
            </a:pP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Efficient Schedule Creation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 Dynamic Adjustments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 Automated Attendance and Grading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 Centralized Information Management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 Resource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6427">
            <a:off x="710361" y="5209221"/>
            <a:ext cx="13347232" cy="10847660"/>
          </a:xfrm>
          <a:custGeom>
            <a:avLst/>
            <a:gdLst/>
            <a:ahLst/>
            <a:cxnLst/>
            <a:rect r="r" b="b" t="t" l="l"/>
            <a:pathLst>
              <a:path h="10847660" w="13347232">
                <a:moveTo>
                  <a:pt x="0" y="0"/>
                </a:moveTo>
                <a:lnTo>
                  <a:pt x="13347232" y="0"/>
                </a:lnTo>
                <a:lnTo>
                  <a:pt x="13347232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2138809"/>
            <a:ext cx="1521430" cy="152143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890071" y="1028700"/>
            <a:ext cx="3397929" cy="417760"/>
            <a:chOff x="0" y="0"/>
            <a:chExt cx="1239574" cy="152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9574" cy="152400"/>
            </a:xfrm>
            <a:custGeom>
              <a:avLst/>
              <a:gdLst/>
              <a:ahLst/>
              <a:cxnLst/>
              <a:rect r="r" b="b" t="t" l="l"/>
              <a:pathLst>
                <a:path h="152400" w="1239574">
                  <a:moveTo>
                    <a:pt x="0" y="0"/>
                  </a:moveTo>
                  <a:lnTo>
                    <a:pt x="1239574" y="0"/>
                  </a:lnTo>
                  <a:lnTo>
                    <a:pt x="123957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795F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394065" y="2344469"/>
            <a:ext cx="1021300" cy="111010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8700" y="1028700"/>
            <a:ext cx="6096173" cy="6802884"/>
            <a:chOff x="0" y="0"/>
            <a:chExt cx="8128231" cy="907051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42875"/>
              <a:ext cx="8128231" cy="2240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800">
                  <a:solidFill>
                    <a:srgbClr val="000000"/>
                  </a:solidFill>
                  <a:latin typeface="Poppins Bold"/>
                </a:rPr>
                <a:t>LITERATURE REVIEW AND FIELD STUDY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429470"/>
              <a:ext cx="8128231" cy="6641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Issues with Manual Scheduling in Educational Institutions: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Prone to errors and inconsistencies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Inefficient and labor-intensive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Frequent scheduling conflicts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Lack of real-time updates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Inefficient resource management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Tedious attendance tracking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Lack of integration with grading systems</a:t>
              </a:r>
            </a:p>
            <a:p>
              <a:pPr algn="l">
                <a:lnSpc>
                  <a:spcPts val="40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046430" y="2138809"/>
            <a:ext cx="6212870" cy="4541222"/>
            <a:chOff x="0" y="0"/>
            <a:chExt cx="8283827" cy="605496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85725"/>
              <a:ext cx="8283827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oppins Bold"/>
                </a:rPr>
                <a:t>Objectives of the RMS Project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60121"/>
              <a:ext cx="8283827" cy="5294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Automate the scheduling process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Provide real-time updates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Centralize resource management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Integrate attendance tracking with grading systems</a:t>
              </a:r>
            </a:p>
            <a:p>
              <a:pPr algn="l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545454"/>
                  </a:solidFill>
                  <a:latin typeface="Poppins"/>
                </a:rPr>
                <a:t>Use AI-based algorithms for optimized schedule generation</a:t>
              </a:r>
            </a:p>
            <a:p>
              <a:pPr algn="l">
                <a:lnSpc>
                  <a:spcPts val="400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6427">
            <a:off x="7603241" y="-2169874"/>
            <a:ext cx="13347232" cy="10847660"/>
          </a:xfrm>
          <a:custGeom>
            <a:avLst/>
            <a:gdLst/>
            <a:ahLst/>
            <a:cxnLst/>
            <a:rect r="r" b="b" t="t" l="l"/>
            <a:pathLst>
              <a:path h="10847660" w="13347232">
                <a:moveTo>
                  <a:pt x="0" y="0"/>
                </a:moveTo>
                <a:lnTo>
                  <a:pt x="13347232" y="0"/>
                </a:lnTo>
                <a:lnTo>
                  <a:pt x="13347232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95541" y="1194522"/>
            <a:ext cx="1109691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PROJECT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95541" y="2266531"/>
            <a:ext cx="11096918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To address existing system limitation RMS offers the following key features: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875025" y="4020427"/>
            <a:ext cx="1521430" cy="152143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34086" y="5837131"/>
            <a:ext cx="5203307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Management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4086" y="6447703"/>
            <a:ext cx="5203307" cy="250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Teacher and Student Management 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Batch and Department Management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Schedule Creation and Editing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Real-Time Schedule Viewing</a:t>
            </a:r>
          </a:p>
          <a:p>
            <a:pPr algn="l">
              <a:lnSpc>
                <a:spcPts val="40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053212" y="4275364"/>
            <a:ext cx="1165054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oppins Bold"/>
              </a:rPr>
              <a:t>01.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383285" y="4020427"/>
            <a:ext cx="1521430" cy="152143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561473" y="4275364"/>
            <a:ext cx="1165054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oppins Bold"/>
              </a:rPr>
              <a:t>02.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2924" y="5837131"/>
            <a:ext cx="5082151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Attandance Tracking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2924" y="6447703"/>
            <a:ext cx="5082151" cy="250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Teacher Attendance Tracking and Absence Notification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Student Attendance Tracking and Grading Integration</a:t>
            </a:r>
          </a:p>
          <a:p>
            <a:pPr algn="l">
              <a:lnSpc>
                <a:spcPts val="400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3931744" y="4020427"/>
            <a:ext cx="1521430" cy="1521430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125618" y="5837131"/>
            <a:ext cx="5133682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Reporting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25618" y="6447703"/>
            <a:ext cx="5133682" cy="250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AI-Based Routine Generation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Notification 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Export Functionality (Excel, PDF)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Poppins"/>
              </a:rPr>
              <a:t>Dashboard and Reporting</a:t>
            </a:r>
          </a:p>
          <a:p>
            <a:pPr algn="l">
              <a:lnSpc>
                <a:spcPts val="40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4109932" y="4275364"/>
            <a:ext cx="1165054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oppins Bold"/>
              </a:rPr>
              <a:t>03.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-3971924" y="-2757020"/>
            <a:ext cx="13347232" cy="10847660"/>
          </a:xfrm>
          <a:custGeom>
            <a:avLst/>
            <a:gdLst/>
            <a:ahLst/>
            <a:cxnLst/>
            <a:rect r="r" b="b" t="t" l="l"/>
            <a:pathLst>
              <a:path h="10847660" w="13347232">
                <a:moveTo>
                  <a:pt x="0" y="0"/>
                </a:moveTo>
                <a:lnTo>
                  <a:pt x="13347232" y="0"/>
                </a:lnTo>
                <a:lnTo>
                  <a:pt x="13347232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53623" y="2208664"/>
            <a:ext cx="9966768" cy="5869673"/>
          </a:xfrm>
          <a:custGeom>
            <a:avLst/>
            <a:gdLst/>
            <a:ahLst/>
            <a:cxnLst/>
            <a:rect r="r" b="b" t="t" l="l"/>
            <a:pathLst>
              <a:path h="5869673" w="9966768">
                <a:moveTo>
                  <a:pt x="0" y="0"/>
                </a:moveTo>
                <a:lnTo>
                  <a:pt x="9966768" y="0"/>
                </a:lnTo>
                <a:lnTo>
                  <a:pt x="9966768" y="5869672"/>
                </a:lnTo>
                <a:lnTo>
                  <a:pt x="0" y="5869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6453227" cy="7907131"/>
            <a:chOff x="0" y="0"/>
            <a:chExt cx="8604303" cy="1054284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52400"/>
              <a:ext cx="8604303" cy="1176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113"/>
                </a:lnSpc>
              </a:pPr>
              <a:r>
                <a:rPr lang="en-US" sz="5081">
                  <a:solidFill>
                    <a:srgbClr val="000000"/>
                  </a:solidFill>
                  <a:latin typeface="Poppins Bold"/>
                </a:rPr>
                <a:t>SYSTEM DESIGN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85863"/>
              <a:ext cx="8604303" cy="91569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34"/>
                </a:lnSpc>
              </a:pPr>
              <a:r>
                <a:rPr lang="en-US" sz="2117">
                  <a:solidFill>
                    <a:srgbClr val="545454"/>
                  </a:solidFill>
                  <a:latin typeface="Poppins"/>
                </a:rPr>
                <a:t>This project is developed using React for the frontend and Dotnet for the backend. SQLite serves as the database. The system incorporates a range of UML diagrams to depict the architecture and behavior, such as:</a:t>
              </a:r>
            </a:p>
            <a:p>
              <a:pPr algn="l" marL="0" indent="0" lvl="0">
                <a:lnSpc>
                  <a:spcPts val="4234"/>
                </a:lnSpc>
              </a:pPr>
            </a:p>
            <a:p>
              <a:pPr algn="l" marL="457091" indent="-228546" lvl="1">
                <a:lnSpc>
                  <a:spcPts val="4234"/>
                </a:lnSpc>
                <a:buFont typeface="Arial"/>
                <a:buChar char="•"/>
              </a:pPr>
              <a:r>
                <a:rPr lang="en-US" sz="2117">
                  <a:solidFill>
                    <a:srgbClr val="545454"/>
                  </a:solidFill>
                  <a:latin typeface="Poppins"/>
                </a:rPr>
                <a:t>Top-Level Use Case Diagram</a:t>
              </a:r>
            </a:p>
            <a:p>
              <a:pPr algn="l" marL="457091" indent="-228546" lvl="1">
                <a:lnSpc>
                  <a:spcPts val="4234"/>
                </a:lnSpc>
                <a:buFont typeface="Arial"/>
                <a:buChar char="•"/>
              </a:pPr>
              <a:r>
                <a:rPr lang="en-US" sz="2117">
                  <a:solidFill>
                    <a:srgbClr val="545454"/>
                  </a:solidFill>
                  <a:latin typeface="Poppins"/>
                </a:rPr>
                <a:t>Sequence Diagrams</a:t>
              </a:r>
            </a:p>
            <a:p>
              <a:pPr algn="l" marL="457091" indent="-228546" lvl="1">
                <a:lnSpc>
                  <a:spcPts val="4234"/>
                </a:lnSpc>
                <a:buFont typeface="Arial"/>
                <a:buChar char="•"/>
              </a:pPr>
              <a:r>
                <a:rPr lang="en-US" sz="2117">
                  <a:solidFill>
                    <a:srgbClr val="545454"/>
                  </a:solidFill>
                  <a:latin typeface="Poppins"/>
                </a:rPr>
                <a:t>Class Diagram</a:t>
              </a:r>
            </a:p>
            <a:p>
              <a:pPr algn="l" marL="457091" indent="-228546" lvl="1">
                <a:lnSpc>
                  <a:spcPts val="4234"/>
                </a:lnSpc>
                <a:buFont typeface="Arial"/>
                <a:buChar char="•"/>
              </a:pPr>
              <a:r>
                <a:rPr lang="en-US" sz="2117">
                  <a:solidFill>
                    <a:srgbClr val="545454"/>
                  </a:solidFill>
                  <a:latin typeface="Poppins"/>
                </a:rPr>
                <a:t>Entity Relationship Diagram</a:t>
              </a:r>
            </a:p>
            <a:p>
              <a:pPr algn="l">
                <a:lnSpc>
                  <a:spcPts val="4234"/>
                </a:lnSpc>
              </a:pPr>
              <a:r>
                <a:rPr lang="en-US" sz="2117">
                  <a:solidFill>
                    <a:srgbClr val="545454"/>
                  </a:solidFill>
                  <a:latin typeface="Poppins"/>
                </a:rPr>
                <a:t>These diagrams provide a detailed insight into the system's operations, connections, and data organization.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255878" y="8283607"/>
            <a:ext cx="2302818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</a:rPr>
              <a:t>Fig 1 Top Level DFD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24251">
            <a:off x="9370281" y="-3242856"/>
            <a:ext cx="13347232" cy="10847660"/>
          </a:xfrm>
          <a:custGeom>
            <a:avLst/>
            <a:gdLst/>
            <a:ahLst/>
            <a:cxnLst/>
            <a:rect r="r" b="b" t="t" l="l"/>
            <a:pathLst>
              <a:path h="10847660" w="13347232">
                <a:moveTo>
                  <a:pt x="0" y="0"/>
                </a:moveTo>
                <a:lnTo>
                  <a:pt x="13347233" y="0"/>
                </a:lnTo>
                <a:lnTo>
                  <a:pt x="13347233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2755" y="2841913"/>
            <a:ext cx="11956545" cy="1659986"/>
          </a:xfrm>
          <a:custGeom>
            <a:avLst/>
            <a:gdLst/>
            <a:ahLst/>
            <a:cxnLst/>
            <a:rect r="r" b="b" t="t" l="l"/>
            <a:pathLst>
              <a:path h="1659986" w="11956545">
                <a:moveTo>
                  <a:pt x="0" y="0"/>
                </a:moveTo>
                <a:lnTo>
                  <a:pt x="11956545" y="0"/>
                </a:lnTo>
                <a:lnTo>
                  <a:pt x="11956545" y="1659986"/>
                </a:lnTo>
                <a:lnTo>
                  <a:pt x="0" y="1659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23388" y="5587749"/>
            <a:ext cx="11935912" cy="2989817"/>
          </a:xfrm>
          <a:custGeom>
            <a:avLst/>
            <a:gdLst/>
            <a:ahLst/>
            <a:cxnLst/>
            <a:rect r="r" b="b" t="t" l="l"/>
            <a:pathLst>
              <a:path h="2989817" w="11935912">
                <a:moveTo>
                  <a:pt x="0" y="0"/>
                </a:moveTo>
                <a:lnTo>
                  <a:pt x="11935912" y="0"/>
                </a:lnTo>
                <a:lnTo>
                  <a:pt x="11935912" y="2989817"/>
                </a:lnTo>
                <a:lnTo>
                  <a:pt x="0" y="29898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85825"/>
            <a:ext cx="16230600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USE CASE DIAGRAM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99999"/>
            <a:ext cx="4274055" cy="300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Poppins"/>
              </a:rPr>
              <a:t>Here is the use case diagram of this system where we have 3 types of user 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Admin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Teacher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</a:rPr>
              <a:t>Student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1104" y="8775700"/>
            <a:ext cx="4320480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</a:rPr>
              <a:t>Fig 2 Top-Level Use Case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24251">
            <a:off x="9370281" y="-3242856"/>
            <a:ext cx="13347232" cy="10847660"/>
          </a:xfrm>
          <a:custGeom>
            <a:avLst/>
            <a:gdLst/>
            <a:ahLst/>
            <a:cxnLst/>
            <a:rect r="r" b="b" t="t" l="l"/>
            <a:pathLst>
              <a:path h="10847660" w="13347232">
                <a:moveTo>
                  <a:pt x="0" y="0"/>
                </a:moveTo>
                <a:lnTo>
                  <a:pt x="13347233" y="0"/>
                </a:lnTo>
                <a:lnTo>
                  <a:pt x="13347233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32828" y="2100656"/>
            <a:ext cx="8711070" cy="6085689"/>
          </a:xfrm>
          <a:custGeom>
            <a:avLst/>
            <a:gdLst/>
            <a:ahLst/>
            <a:cxnLst/>
            <a:rect r="r" b="b" t="t" l="l"/>
            <a:pathLst>
              <a:path h="6085689" w="8711070">
                <a:moveTo>
                  <a:pt x="0" y="0"/>
                </a:moveTo>
                <a:lnTo>
                  <a:pt x="8711070" y="0"/>
                </a:lnTo>
                <a:lnTo>
                  <a:pt x="8711070" y="6085688"/>
                </a:lnTo>
                <a:lnTo>
                  <a:pt x="0" y="6085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85825"/>
            <a:ext cx="16230600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ppins Bold"/>
              </a:rPr>
              <a:t>ENTITY</a:t>
            </a:r>
            <a:r>
              <a:rPr lang="en-US" sz="4800">
                <a:solidFill>
                  <a:srgbClr val="000000"/>
                </a:solidFill>
                <a:latin typeface="Poppins Bold"/>
              </a:rPr>
              <a:t> RELATIONSHIP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99999"/>
            <a:ext cx="5799184" cy="250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Poppins"/>
              </a:rPr>
              <a:t>This depicts the relationship between data objects. The attribute of each data object noted in the entity-relationship diagram can be described using a data object description. </a:t>
            </a:r>
          </a:p>
          <a:p>
            <a:pPr algn="l">
              <a:lnSpc>
                <a:spcPts val="4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34813" y="8348269"/>
            <a:ext cx="2113062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</a:rPr>
              <a:t>Fig 3 ER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DAGJZsoK0F4</dc:identifier>
  <dcterms:modified xsi:type="dcterms:W3CDTF">2011-08-01T06:04:30Z</dcterms:modified>
  <cp:revision>1</cp:revision>
  <dc:title>Project RMS (Routine Management System)</dc:title>
</cp:coreProperties>
</file>