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1"/>
  </p:notesMasterIdLst>
  <p:sldIdLst>
    <p:sldId id="508" r:id="rId2"/>
    <p:sldId id="680" r:id="rId3"/>
    <p:sldId id="649" r:id="rId4"/>
    <p:sldId id="653" r:id="rId5"/>
    <p:sldId id="661" r:id="rId6"/>
    <p:sldId id="663" r:id="rId7"/>
    <p:sldId id="684" r:id="rId8"/>
    <p:sldId id="687" r:id="rId9"/>
    <p:sldId id="688" r:id="rId10"/>
    <p:sldId id="685" r:id="rId11"/>
    <p:sldId id="686" r:id="rId12"/>
    <p:sldId id="655" r:id="rId13"/>
    <p:sldId id="657" r:id="rId14"/>
    <p:sldId id="689" r:id="rId15"/>
    <p:sldId id="654" r:id="rId16"/>
    <p:sldId id="658" r:id="rId17"/>
    <p:sldId id="690" r:id="rId18"/>
    <p:sldId id="691" r:id="rId19"/>
    <p:sldId id="692" r:id="rId20"/>
    <p:sldId id="660" r:id="rId21"/>
    <p:sldId id="693" r:id="rId22"/>
    <p:sldId id="694" r:id="rId23"/>
    <p:sldId id="696" r:id="rId24"/>
    <p:sldId id="697" r:id="rId25"/>
    <p:sldId id="698" r:id="rId26"/>
    <p:sldId id="668" r:id="rId27"/>
    <p:sldId id="699" r:id="rId28"/>
    <p:sldId id="700" r:id="rId29"/>
    <p:sldId id="70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75DBFF"/>
    <a:srgbClr val="57D3FF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798" autoAdjust="0"/>
  </p:normalViewPr>
  <p:slideViewPr>
    <p:cSldViewPr>
      <p:cViewPr varScale="1">
        <p:scale>
          <a:sx n="81" d="100"/>
          <a:sy n="81" d="100"/>
        </p:scale>
        <p:origin x="10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6363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82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52578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Real Life Examples</a:t>
            </a:r>
          </a:p>
          <a:p>
            <a:r>
              <a:rPr lang="en-US" dirty="0" smtClean="0"/>
              <a:t>Shipment in a Cargo</a:t>
            </a:r>
          </a:p>
          <a:p>
            <a:r>
              <a:rPr lang="en-US" dirty="0" smtClean="0"/>
              <a:t>Plates on a tray</a:t>
            </a:r>
          </a:p>
          <a:p>
            <a:r>
              <a:rPr lang="en-US" dirty="0" smtClean="0"/>
              <a:t>Stack of Coins</a:t>
            </a:r>
          </a:p>
          <a:p>
            <a:r>
              <a:rPr lang="en-US" dirty="0" smtClean="0"/>
              <a:t>Stack of Drawers</a:t>
            </a:r>
          </a:p>
          <a:p>
            <a:r>
              <a:rPr lang="en-US" dirty="0" smtClean="0"/>
              <a:t>Shunting of Trains in Railway Yard</a:t>
            </a:r>
          </a:p>
          <a:p>
            <a:r>
              <a:rPr lang="en-US" dirty="0" smtClean="0"/>
              <a:t>Follows the </a:t>
            </a:r>
            <a:r>
              <a:rPr lang="en-US" dirty="0" smtClean="0">
                <a:solidFill>
                  <a:srgbClr val="0000CC"/>
                </a:solidFill>
              </a:rPr>
              <a:t>Last-In First-Out (LIFO)</a:t>
            </a:r>
            <a:r>
              <a:rPr lang="en-US" dirty="0" smtClean="0"/>
              <a:t> strategy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143000"/>
            <a:ext cx="2938464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5950" y="2514600"/>
            <a:ext cx="33718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pic>
        <p:nvPicPr>
          <p:cNvPr id="5" name="Picture 6" descr="figure50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7" y="1143000"/>
            <a:ext cx="7858125" cy="518160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3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Pop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60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143000"/>
            <a:ext cx="44386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62200"/>
            <a:ext cx="43910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7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Push– Array Implementation</a:t>
            </a:r>
            <a:endParaRPr lang="en-US" dirty="0"/>
          </a:p>
        </p:txBody>
      </p:sp>
      <p:sp>
        <p:nvSpPr>
          <p:cNvPr id="312" name="AutoShape 4" descr="stack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13" name="Group 6"/>
          <p:cNvGraphicFramePr>
            <a:graphicFrameLocks noGrp="1"/>
          </p:cNvGraphicFramePr>
          <p:nvPr/>
        </p:nvGraphicFramePr>
        <p:xfrm>
          <a:off x="76200" y="1295400"/>
          <a:ext cx="838200" cy="4038600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4" name="Text Box 32"/>
          <p:cNvSpPr txBox="1">
            <a:spLocks noChangeArrowheads="1"/>
          </p:cNvSpPr>
          <p:nvPr/>
        </p:nvSpPr>
        <p:spPr bwMode="auto">
          <a:xfrm>
            <a:off x="152400" y="5486400"/>
            <a:ext cx="2286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Empty stack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2400" dirty="0" err="1">
                <a:effectLst/>
                <a:latin typeface="Times New Roman" pitchFamily="18" charset="0"/>
              </a:rPr>
              <a:t>StackSize</a:t>
            </a:r>
            <a:r>
              <a:rPr lang="en-US" sz="2400" dirty="0">
                <a:effectLst/>
                <a:latin typeface="Times New Roman" pitchFamily="18" charset="0"/>
              </a:rPr>
              <a:t> = 5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top = -1</a:t>
            </a:r>
          </a:p>
        </p:txBody>
      </p:sp>
      <p:grpSp>
        <p:nvGrpSpPr>
          <p:cNvPr id="315" name="Group 33"/>
          <p:cNvGrpSpPr>
            <a:grpSpLocks/>
          </p:cNvGrpSpPr>
          <p:nvPr/>
        </p:nvGrpSpPr>
        <p:grpSpPr bwMode="auto">
          <a:xfrm>
            <a:off x="990600" y="1295400"/>
            <a:ext cx="1371600" cy="4038600"/>
            <a:chOff x="624" y="1104"/>
            <a:chExt cx="864" cy="2544"/>
          </a:xfrm>
        </p:grpSpPr>
        <p:sp>
          <p:nvSpPr>
            <p:cNvPr id="316" name="Rectangle 34"/>
            <p:cNvSpPr>
              <a:spLocks noChangeArrowheads="1"/>
            </p:cNvSpPr>
            <p:nvPr/>
          </p:nvSpPr>
          <p:spPr bwMode="auto">
            <a:xfrm>
              <a:off x="1248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17" name="Rectangle 35"/>
            <p:cNvSpPr>
              <a:spLocks noChangeArrowheads="1"/>
            </p:cNvSpPr>
            <p:nvPr/>
          </p:nvSpPr>
          <p:spPr bwMode="auto">
            <a:xfrm>
              <a:off x="1008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8" name="Rectangle 36"/>
            <p:cNvSpPr>
              <a:spLocks noChangeArrowheads="1"/>
            </p:cNvSpPr>
            <p:nvPr/>
          </p:nvSpPr>
          <p:spPr bwMode="auto">
            <a:xfrm>
              <a:off x="1248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19" name="Rectangle 37"/>
            <p:cNvSpPr>
              <a:spLocks noChangeArrowheads="1"/>
            </p:cNvSpPr>
            <p:nvPr/>
          </p:nvSpPr>
          <p:spPr bwMode="auto">
            <a:xfrm>
              <a:off x="1008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0" name="Rectangle 38"/>
            <p:cNvSpPr>
              <a:spLocks noChangeArrowheads="1"/>
            </p:cNvSpPr>
            <p:nvPr/>
          </p:nvSpPr>
          <p:spPr bwMode="auto">
            <a:xfrm>
              <a:off x="1248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21" name="Rectangle 39"/>
            <p:cNvSpPr>
              <a:spLocks noChangeArrowheads="1"/>
            </p:cNvSpPr>
            <p:nvPr/>
          </p:nvSpPr>
          <p:spPr bwMode="auto">
            <a:xfrm>
              <a:off x="1008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2" name="Rectangle 40"/>
            <p:cNvSpPr>
              <a:spLocks noChangeArrowheads="1"/>
            </p:cNvSpPr>
            <p:nvPr/>
          </p:nvSpPr>
          <p:spPr bwMode="auto">
            <a:xfrm>
              <a:off x="1248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23" name="Rectangle 41"/>
            <p:cNvSpPr>
              <a:spLocks noChangeArrowheads="1"/>
            </p:cNvSpPr>
            <p:nvPr/>
          </p:nvSpPr>
          <p:spPr bwMode="auto">
            <a:xfrm>
              <a:off x="1008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4" name="Rectangle 42"/>
            <p:cNvSpPr>
              <a:spLocks noChangeArrowheads="1"/>
            </p:cNvSpPr>
            <p:nvPr/>
          </p:nvSpPr>
          <p:spPr bwMode="auto">
            <a:xfrm>
              <a:off x="1248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25" name="Rectangle 43"/>
            <p:cNvSpPr>
              <a:spLocks noChangeArrowheads="1"/>
            </p:cNvSpPr>
            <p:nvPr/>
          </p:nvSpPr>
          <p:spPr bwMode="auto">
            <a:xfrm>
              <a:off x="1008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6" name="Line 44"/>
            <p:cNvSpPr>
              <a:spLocks noChangeShapeType="1"/>
            </p:cNvSpPr>
            <p:nvPr/>
          </p:nvSpPr>
          <p:spPr bwMode="auto">
            <a:xfrm>
              <a:off x="1008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Line 45"/>
            <p:cNvSpPr>
              <a:spLocks noChangeShapeType="1"/>
            </p:cNvSpPr>
            <p:nvPr/>
          </p:nvSpPr>
          <p:spPr bwMode="auto">
            <a:xfrm>
              <a:off x="1008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Line 46"/>
            <p:cNvSpPr>
              <a:spLocks noChangeShapeType="1"/>
            </p:cNvSpPr>
            <p:nvPr/>
          </p:nvSpPr>
          <p:spPr bwMode="auto">
            <a:xfrm>
              <a:off x="1008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Line 47"/>
            <p:cNvSpPr>
              <a:spLocks noChangeShapeType="1"/>
            </p:cNvSpPr>
            <p:nvPr/>
          </p:nvSpPr>
          <p:spPr bwMode="auto">
            <a:xfrm>
              <a:off x="1488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Line 48"/>
            <p:cNvSpPr>
              <a:spLocks noChangeShapeType="1"/>
            </p:cNvSpPr>
            <p:nvPr/>
          </p:nvSpPr>
          <p:spPr bwMode="auto">
            <a:xfrm>
              <a:off x="1248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Line 49"/>
            <p:cNvSpPr>
              <a:spLocks noChangeShapeType="1"/>
            </p:cNvSpPr>
            <p:nvPr/>
          </p:nvSpPr>
          <p:spPr bwMode="auto">
            <a:xfrm>
              <a:off x="1008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Line 50"/>
            <p:cNvSpPr>
              <a:spLocks noChangeShapeType="1"/>
            </p:cNvSpPr>
            <p:nvPr/>
          </p:nvSpPr>
          <p:spPr bwMode="auto">
            <a:xfrm>
              <a:off x="1248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Line 51"/>
            <p:cNvSpPr>
              <a:spLocks noChangeShapeType="1"/>
            </p:cNvSpPr>
            <p:nvPr/>
          </p:nvSpPr>
          <p:spPr bwMode="auto">
            <a:xfrm>
              <a:off x="1008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Line 52"/>
            <p:cNvSpPr>
              <a:spLocks noChangeShapeType="1"/>
            </p:cNvSpPr>
            <p:nvPr/>
          </p:nvSpPr>
          <p:spPr bwMode="auto">
            <a:xfrm>
              <a:off x="1248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Line 53"/>
            <p:cNvSpPr>
              <a:spLocks noChangeShapeType="1"/>
            </p:cNvSpPr>
            <p:nvPr/>
          </p:nvSpPr>
          <p:spPr bwMode="auto">
            <a:xfrm>
              <a:off x="1008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Line 54"/>
            <p:cNvSpPr>
              <a:spLocks noChangeShapeType="1"/>
            </p:cNvSpPr>
            <p:nvPr/>
          </p:nvSpPr>
          <p:spPr bwMode="auto">
            <a:xfrm>
              <a:off x="1248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Line 55"/>
            <p:cNvSpPr>
              <a:spLocks noChangeShapeType="1"/>
            </p:cNvSpPr>
            <p:nvPr/>
          </p:nvSpPr>
          <p:spPr bwMode="auto">
            <a:xfrm>
              <a:off x="1008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Line 56"/>
            <p:cNvSpPr>
              <a:spLocks noChangeShapeType="1"/>
            </p:cNvSpPr>
            <p:nvPr/>
          </p:nvSpPr>
          <p:spPr bwMode="auto">
            <a:xfrm>
              <a:off x="1248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Line 57"/>
            <p:cNvSpPr>
              <a:spLocks noChangeShapeType="1"/>
            </p:cNvSpPr>
            <p:nvPr/>
          </p:nvSpPr>
          <p:spPr bwMode="auto">
            <a:xfrm>
              <a:off x="1248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Line 58"/>
            <p:cNvSpPr>
              <a:spLocks noChangeShapeType="1"/>
            </p:cNvSpPr>
            <p:nvPr/>
          </p:nvSpPr>
          <p:spPr bwMode="auto">
            <a:xfrm>
              <a:off x="1248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Text Box 59"/>
            <p:cNvSpPr txBox="1">
              <a:spLocks noChangeArrowheads="1"/>
            </p:cNvSpPr>
            <p:nvPr/>
          </p:nvSpPr>
          <p:spPr bwMode="auto">
            <a:xfrm>
              <a:off x="624" y="312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342" name="Group 60"/>
          <p:cNvGrpSpPr>
            <a:grpSpLocks/>
          </p:cNvGrpSpPr>
          <p:nvPr/>
        </p:nvGrpSpPr>
        <p:grpSpPr bwMode="auto">
          <a:xfrm>
            <a:off x="914400" y="3352800"/>
            <a:ext cx="914400" cy="520700"/>
            <a:chOff x="624" y="2400"/>
            <a:chExt cx="720" cy="336"/>
          </a:xfrm>
        </p:grpSpPr>
        <p:sp>
          <p:nvSpPr>
            <p:cNvPr id="343" name="Line 61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Text Box 62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Push 7</a:t>
              </a:r>
            </a:p>
          </p:txBody>
        </p:sp>
      </p:grpSp>
      <p:grpSp>
        <p:nvGrpSpPr>
          <p:cNvPr id="345" name="Group 63"/>
          <p:cNvGrpSpPr>
            <a:grpSpLocks/>
          </p:cNvGrpSpPr>
          <p:nvPr/>
        </p:nvGrpSpPr>
        <p:grpSpPr bwMode="auto">
          <a:xfrm>
            <a:off x="2514600" y="1295400"/>
            <a:ext cx="1219200" cy="4038600"/>
            <a:chOff x="1584" y="1104"/>
            <a:chExt cx="768" cy="2544"/>
          </a:xfrm>
        </p:grpSpPr>
        <p:sp>
          <p:nvSpPr>
            <p:cNvPr id="346" name="Rectangle 64"/>
            <p:cNvSpPr>
              <a:spLocks noChangeArrowheads="1"/>
            </p:cNvSpPr>
            <p:nvPr/>
          </p:nvSpPr>
          <p:spPr bwMode="auto">
            <a:xfrm>
              <a:off x="211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7" name="Rectangle 65"/>
            <p:cNvSpPr>
              <a:spLocks noChangeArrowheads="1"/>
            </p:cNvSpPr>
            <p:nvPr/>
          </p:nvSpPr>
          <p:spPr bwMode="auto">
            <a:xfrm>
              <a:off x="187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8" name="Rectangle 66"/>
            <p:cNvSpPr>
              <a:spLocks noChangeArrowheads="1"/>
            </p:cNvSpPr>
            <p:nvPr/>
          </p:nvSpPr>
          <p:spPr bwMode="auto">
            <a:xfrm>
              <a:off x="211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49" name="Rectangle 67"/>
            <p:cNvSpPr>
              <a:spLocks noChangeArrowheads="1"/>
            </p:cNvSpPr>
            <p:nvPr/>
          </p:nvSpPr>
          <p:spPr bwMode="auto">
            <a:xfrm>
              <a:off x="187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0" name="Rectangle 68"/>
            <p:cNvSpPr>
              <a:spLocks noChangeArrowheads="1"/>
            </p:cNvSpPr>
            <p:nvPr/>
          </p:nvSpPr>
          <p:spPr bwMode="auto">
            <a:xfrm>
              <a:off x="211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1" name="Rectangle 69"/>
            <p:cNvSpPr>
              <a:spLocks noChangeArrowheads="1"/>
            </p:cNvSpPr>
            <p:nvPr/>
          </p:nvSpPr>
          <p:spPr bwMode="auto">
            <a:xfrm>
              <a:off x="187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2" name="Rectangle 70"/>
            <p:cNvSpPr>
              <a:spLocks noChangeArrowheads="1"/>
            </p:cNvSpPr>
            <p:nvPr/>
          </p:nvSpPr>
          <p:spPr bwMode="auto">
            <a:xfrm>
              <a:off x="211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3" name="Rectangle 71"/>
            <p:cNvSpPr>
              <a:spLocks noChangeArrowheads="1"/>
            </p:cNvSpPr>
            <p:nvPr/>
          </p:nvSpPr>
          <p:spPr bwMode="auto">
            <a:xfrm>
              <a:off x="187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4" name="Rectangle 72"/>
            <p:cNvSpPr>
              <a:spLocks noChangeArrowheads="1"/>
            </p:cNvSpPr>
            <p:nvPr/>
          </p:nvSpPr>
          <p:spPr bwMode="auto">
            <a:xfrm>
              <a:off x="211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5" name="Rectangle 73"/>
            <p:cNvSpPr>
              <a:spLocks noChangeArrowheads="1"/>
            </p:cNvSpPr>
            <p:nvPr/>
          </p:nvSpPr>
          <p:spPr bwMode="auto">
            <a:xfrm>
              <a:off x="187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56" name="Line 74"/>
            <p:cNvSpPr>
              <a:spLocks noChangeShapeType="1"/>
            </p:cNvSpPr>
            <p:nvPr/>
          </p:nvSpPr>
          <p:spPr bwMode="auto">
            <a:xfrm>
              <a:off x="1872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Line 75"/>
            <p:cNvSpPr>
              <a:spLocks noChangeShapeType="1"/>
            </p:cNvSpPr>
            <p:nvPr/>
          </p:nvSpPr>
          <p:spPr bwMode="auto">
            <a:xfrm>
              <a:off x="1872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Line 76"/>
            <p:cNvSpPr>
              <a:spLocks noChangeShapeType="1"/>
            </p:cNvSpPr>
            <p:nvPr/>
          </p:nvSpPr>
          <p:spPr bwMode="auto">
            <a:xfrm>
              <a:off x="1872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Line 77"/>
            <p:cNvSpPr>
              <a:spLocks noChangeShapeType="1"/>
            </p:cNvSpPr>
            <p:nvPr/>
          </p:nvSpPr>
          <p:spPr bwMode="auto">
            <a:xfrm>
              <a:off x="2352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Line 78"/>
            <p:cNvSpPr>
              <a:spLocks noChangeShapeType="1"/>
            </p:cNvSpPr>
            <p:nvPr/>
          </p:nvSpPr>
          <p:spPr bwMode="auto">
            <a:xfrm>
              <a:off x="2112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Line 79"/>
            <p:cNvSpPr>
              <a:spLocks noChangeShapeType="1"/>
            </p:cNvSpPr>
            <p:nvPr/>
          </p:nvSpPr>
          <p:spPr bwMode="auto">
            <a:xfrm>
              <a:off x="1872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80"/>
            <p:cNvSpPr>
              <a:spLocks noChangeShapeType="1"/>
            </p:cNvSpPr>
            <p:nvPr/>
          </p:nvSpPr>
          <p:spPr bwMode="auto">
            <a:xfrm>
              <a:off x="2112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Line 81"/>
            <p:cNvSpPr>
              <a:spLocks noChangeShapeType="1"/>
            </p:cNvSpPr>
            <p:nvPr/>
          </p:nvSpPr>
          <p:spPr bwMode="auto">
            <a:xfrm>
              <a:off x="1872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Line 82"/>
            <p:cNvSpPr>
              <a:spLocks noChangeShapeType="1"/>
            </p:cNvSpPr>
            <p:nvPr/>
          </p:nvSpPr>
          <p:spPr bwMode="auto">
            <a:xfrm>
              <a:off x="2112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Line 83"/>
            <p:cNvSpPr>
              <a:spLocks noChangeShapeType="1"/>
            </p:cNvSpPr>
            <p:nvPr/>
          </p:nvSpPr>
          <p:spPr bwMode="auto">
            <a:xfrm>
              <a:off x="1872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Line 84"/>
            <p:cNvSpPr>
              <a:spLocks noChangeShapeType="1"/>
            </p:cNvSpPr>
            <p:nvPr/>
          </p:nvSpPr>
          <p:spPr bwMode="auto">
            <a:xfrm>
              <a:off x="2112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Line 85"/>
            <p:cNvSpPr>
              <a:spLocks noChangeShapeType="1"/>
            </p:cNvSpPr>
            <p:nvPr/>
          </p:nvSpPr>
          <p:spPr bwMode="auto">
            <a:xfrm>
              <a:off x="1872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Line 86"/>
            <p:cNvSpPr>
              <a:spLocks noChangeShapeType="1"/>
            </p:cNvSpPr>
            <p:nvPr/>
          </p:nvSpPr>
          <p:spPr bwMode="auto">
            <a:xfrm>
              <a:off x="2112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Line 87"/>
            <p:cNvSpPr>
              <a:spLocks noChangeShapeType="1"/>
            </p:cNvSpPr>
            <p:nvPr/>
          </p:nvSpPr>
          <p:spPr bwMode="auto">
            <a:xfrm>
              <a:off x="2112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Line 88"/>
            <p:cNvSpPr>
              <a:spLocks noChangeShapeType="1"/>
            </p:cNvSpPr>
            <p:nvPr/>
          </p:nvSpPr>
          <p:spPr bwMode="auto">
            <a:xfrm>
              <a:off x="2112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Text Box 89"/>
            <p:cNvSpPr txBox="1">
              <a:spLocks noChangeArrowheads="1"/>
            </p:cNvSpPr>
            <p:nvPr/>
          </p:nvSpPr>
          <p:spPr bwMode="auto">
            <a:xfrm>
              <a:off x="1584" y="264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372" name="Group 90"/>
          <p:cNvGrpSpPr>
            <a:grpSpLocks/>
          </p:cNvGrpSpPr>
          <p:nvPr/>
        </p:nvGrpSpPr>
        <p:grpSpPr bwMode="auto">
          <a:xfrm>
            <a:off x="2362200" y="3200400"/>
            <a:ext cx="990600" cy="520700"/>
            <a:chOff x="624" y="2400"/>
            <a:chExt cx="720" cy="336"/>
          </a:xfrm>
        </p:grpSpPr>
        <p:sp>
          <p:nvSpPr>
            <p:cNvPr id="373" name="Line 91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Text Box 92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Push 8</a:t>
              </a:r>
            </a:p>
          </p:txBody>
        </p:sp>
      </p:grpSp>
      <p:grpSp>
        <p:nvGrpSpPr>
          <p:cNvPr id="375" name="Group 93"/>
          <p:cNvGrpSpPr>
            <a:grpSpLocks/>
          </p:cNvGrpSpPr>
          <p:nvPr/>
        </p:nvGrpSpPr>
        <p:grpSpPr bwMode="auto">
          <a:xfrm>
            <a:off x="3733800" y="3276600"/>
            <a:ext cx="914400" cy="533400"/>
            <a:chOff x="624" y="2400"/>
            <a:chExt cx="720" cy="336"/>
          </a:xfrm>
        </p:grpSpPr>
        <p:sp>
          <p:nvSpPr>
            <p:cNvPr id="376" name="Line 94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Text Box 95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Push 9</a:t>
              </a:r>
            </a:p>
          </p:txBody>
        </p:sp>
      </p:grpSp>
      <p:grpSp>
        <p:nvGrpSpPr>
          <p:cNvPr id="378" name="Group 96"/>
          <p:cNvGrpSpPr>
            <a:grpSpLocks/>
          </p:cNvGrpSpPr>
          <p:nvPr/>
        </p:nvGrpSpPr>
        <p:grpSpPr bwMode="auto">
          <a:xfrm>
            <a:off x="3810000" y="1295400"/>
            <a:ext cx="1295400" cy="4038600"/>
            <a:chOff x="2400" y="1152"/>
            <a:chExt cx="816" cy="2544"/>
          </a:xfrm>
        </p:grpSpPr>
        <p:sp>
          <p:nvSpPr>
            <p:cNvPr id="379" name="Rectangle 97"/>
            <p:cNvSpPr>
              <a:spLocks noChangeArrowheads="1"/>
            </p:cNvSpPr>
            <p:nvPr/>
          </p:nvSpPr>
          <p:spPr bwMode="auto">
            <a:xfrm>
              <a:off x="2976" y="318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0" name="Rectangle 98"/>
            <p:cNvSpPr>
              <a:spLocks noChangeArrowheads="1"/>
            </p:cNvSpPr>
            <p:nvPr/>
          </p:nvSpPr>
          <p:spPr bwMode="auto">
            <a:xfrm>
              <a:off x="2736" y="318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1" name="Rectangle 99"/>
            <p:cNvSpPr>
              <a:spLocks noChangeArrowheads="1"/>
            </p:cNvSpPr>
            <p:nvPr/>
          </p:nvSpPr>
          <p:spPr bwMode="auto">
            <a:xfrm>
              <a:off x="2976" y="267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82" name="Rectangle 100"/>
            <p:cNvSpPr>
              <a:spLocks noChangeArrowheads="1"/>
            </p:cNvSpPr>
            <p:nvPr/>
          </p:nvSpPr>
          <p:spPr bwMode="auto">
            <a:xfrm>
              <a:off x="2736" y="267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3" name="Rectangle 101"/>
            <p:cNvSpPr>
              <a:spLocks noChangeArrowheads="1"/>
            </p:cNvSpPr>
            <p:nvPr/>
          </p:nvSpPr>
          <p:spPr bwMode="auto">
            <a:xfrm>
              <a:off x="2976" y="2160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84" name="Rectangle 102"/>
            <p:cNvSpPr>
              <a:spLocks noChangeArrowheads="1"/>
            </p:cNvSpPr>
            <p:nvPr/>
          </p:nvSpPr>
          <p:spPr bwMode="auto">
            <a:xfrm>
              <a:off x="2736" y="2160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5" name="Rectangle 103"/>
            <p:cNvSpPr>
              <a:spLocks noChangeArrowheads="1"/>
            </p:cNvSpPr>
            <p:nvPr/>
          </p:nvSpPr>
          <p:spPr bwMode="auto">
            <a:xfrm>
              <a:off x="2976" y="1664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6" name="Rectangle 104"/>
            <p:cNvSpPr>
              <a:spLocks noChangeArrowheads="1"/>
            </p:cNvSpPr>
            <p:nvPr/>
          </p:nvSpPr>
          <p:spPr bwMode="auto">
            <a:xfrm>
              <a:off x="2736" y="1664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7" name="Rectangle 105"/>
            <p:cNvSpPr>
              <a:spLocks noChangeArrowheads="1"/>
            </p:cNvSpPr>
            <p:nvPr/>
          </p:nvSpPr>
          <p:spPr bwMode="auto">
            <a:xfrm>
              <a:off x="2976" y="115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8" name="Rectangle 106"/>
            <p:cNvSpPr>
              <a:spLocks noChangeArrowheads="1"/>
            </p:cNvSpPr>
            <p:nvPr/>
          </p:nvSpPr>
          <p:spPr bwMode="auto">
            <a:xfrm>
              <a:off x="2736" y="115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89" name="Line 107"/>
            <p:cNvSpPr>
              <a:spLocks noChangeShapeType="1"/>
            </p:cNvSpPr>
            <p:nvPr/>
          </p:nvSpPr>
          <p:spPr bwMode="auto">
            <a:xfrm>
              <a:off x="2736" y="1152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Line 108"/>
            <p:cNvSpPr>
              <a:spLocks noChangeShapeType="1"/>
            </p:cNvSpPr>
            <p:nvPr/>
          </p:nvSpPr>
          <p:spPr bwMode="auto">
            <a:xfrm>
              <a:off x="2736" y="3696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Line 109"/>
            <p:cNvSpPr>
              <a:spLocks noChangeShapeType="1"/>
            </p:cNvSpPr>
            <p:nvPr/>
          </p:nvSpPr>
          <p:spPr bwMode="auto">
            <a:xfrm>
              <a:off x="2736" y="115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Line 110"/>
            <p:cNvSpPr>
              <a:spLocks noChangeShapeType="1"/>
            </p:cNvSpPr>
            <p:nvPr/>
          </p:nvSpPr>
          <p:spPr bwMode="auto">
            <a:xfrm>
              <a:off x="3216" y="1152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Line 111"/>
            <p:cNvSpPr>
              <a:spLocks noChangeShapeType="1"/>
            </p:cNvSpPr>
            <p:nvPr/>
          </p:nvSpPr>
          <p:spPr bwMode="auto">
            <a:xfrm>
              <a:off x="2976" y="1152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Line 112"/>
            <p:cNvSpPr>
              <a:spLocks noChangeShapeType="1"/>
            </p:cNvSpPr>
            <p:nvPr/>
          </p:nvSpPr>
          <p:spPr bwMode="auto">
            <a:xfrm>
              <a:off x="2736" y="1664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Line 113"/>
            <p:cNvSpPr>
              <a:spLocks noChangeShapeType="1"/>
            </p:cNvSpPr>
            <p:nvPr/>
          </p:nvSpPr>
          <p:spPr bwMode="auto">
            <a:xfrm>
              <a:off x="2976" y="166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6" name="Line 114"/>
            <p:cNvSpPr>
              <a:spLocks noChangeShapeType="1"/>
            </p:cNvSpPr>
            <p:nvPr/>
          </p:nvSpPr>
          <p:spPr bwMode="auto">
            <a:xfrm>
              <a:off x="2736" y="2160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7" name="Line 115"/>
            <p:cNvSpPr>
              <a:spLocks noChangeShapeType="1"/>
            </p:cNvSpPr>
            <p:nvPr/>
          </p:nvSpPr>
          <p:spPr bwMode="auto">
            <a:xfrm>
              <a:off x="2976" y="2160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Line 116"/>
            <p:cNvSpPr>
              <a:spLocks noChangeShapeType="1"/>
            </p:cNvSpPr>
            <p:nvPr/>
          </p:nvSpPr>
          <p:spPr bwMode="auto">
            <a:xfrm>
              <a:off x="2736" y="267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Line 117"/>
            <p:cNvSpPr>
              <a:spLocks noChangeShapeType="1"/>
            </p:cNvSpPr>
            <p:nvPr/>
          </p:nvSpPr>
          <p:spPr bwMode="auto">
            <a:xfrm>
              <a:off x="2976" y="267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Line 118"/>
            <p:cNvSpPr>
              <a:spLocks noChangeShapeType="1"/>
            </p:cNvSpPr>
            <p:nvPr/>
          </p:nvSpPr>
          <p:spPr bwMode="auto">
            <a:xfrm>
              <a:off x="2736" y="318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Line 119"/>
            <p:cNvSpPr>
              <a:spLocks noChangeShapeType="1"/>
            </p:cNvSpPr>
            <p:nvPr/>
          </p:nvSpPr>
          <p:spPr bwMode="auto">
            <a:xfrm>
              <a:off x="2976" y="318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Line 120"/>
            <p:cNvSpPr>
              <a:spLocks noChangeShapeType="1"/>
            </p:cNvSpPr>
            <p:nvPr/>
          </p:nvSpPr>
          <p:spPr bwMode="auto">
            <a:xfrm>
              <a:off x="2976" y="3696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Line 121"/>
            <p:cNvSpPr>
              <a:spLocks noChangeShapeType="1"/>
            </p:cNvSpPr>
            <p:nvPr/>
          </p:nvSpPr>
          <p:spPr bwMode="auto">
            <a:xfrm>
              <a:off x="2976" y="1152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Text Box 122"/>
            <p:cNvSpPr txBox="1">
              <a:spLocks noChangeArrowheads="1"/>
            </p:cNvSpPr>
            <p:nvPr/>
          </p:nvSpPr>
          <p:spPr bwMode="auto">
            <a:xfrm>
              <a:off x="2400" y="2121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405" name="Group 123"/>
          <p:cNvGrpSpPr>
            <a:grpSpLocks/>
          </p:cNvGrpSpPr>
          <p:nvPr/>
        </p:nvGrpSpPr>
        <p:grpSpPr bwMode="auto">
          <a:xfrm>
            <a:off x="5105400" y="3352800"/>
            <a:ext cx="990600" cy="457200"/>
            <a:chOff x="624" y="2400"/>
            <a:chExt cx="720" cy="336"/>
          </a:xfrm>
        </p:grpSpPr>
        <p:sp>
          <p:nvSpPr>
            <p:cNvPr id="406" name="Line 124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Text Box 125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Push 4</a:t>
              </a:r>
            </a:p>
          </p:txBody>
        </p:sp>
      </p:grpSp>
      <p:grpSp>
        <p:nvGrpSpPr>
          <p:cNvPr id="408" name="Group 126"/>
          <p:cNvGrpSpPr>
            <a:grpSpLocks/>
          </p:cNvGrpSpPr>
          <p:nvPr/>
        </p:nvGrpSpPr>
        <p:grpSpPr bwMode="auto">
          <a:xfrm>
            <a:off x="5334000" y="1295400"/>
            <a:ext cx="1295400" cy="4038600"/>
            <a:chOff x="3360" y="1104"/>
            <a:chExt cx="816" cy="2544"/>
          </a:xfrm>
        </p:grpSpPr>
        <p:sp>
          <p:nvSpPr>
            <p:cNvPr id="409" name="Rectangle 127"/>
            <p:cNvSpPr>
              <a:spLocks noChangeArrowheads="1"/>
            </p:cNvSpPr>
            <p:nvPr/>
          </p:nvSpPr>
          <p:spPr bwMode="auto">
            <a:xfrm>
              <a:off x="3936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10" name="Rectangle 128"/>
            <p:cNvSpPr>
              <a:spLocks noChangeArrowheads="1"/>
            </p:cNvSpPr>
            <p:nvPr/>
          </p:nvSpPr>
          <p:spPr bwMode="auto">
            <a:xfrm>
              <a:off x="3696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1" name="Rectangle 129"/>
            <p:cNvSpPr>
              <a:spLocks noChangeArrowheads="1"/>
            </p:cNvSpPr>
            <p:nvPr/>
          </p:nvSpPr>
          <p:spPr bwMode="auto">
            <a:xfrm>
              <a:off x="3936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12" name="Rectangle 130"/>
            <p:cNvSpPr>
              <a:spLocks noChangeArrowheads="1"/>
            </p:cNvSpPr>
            <p:nvPr/>
          </p:nvSpPr>
          <p:spPr bwMode="auto">
            <a:xfrm>
              <a:off x="3696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3" name="Rectangle 131"/>
            <p:cNvSpPr>
              <a:spLocks noChangeArrowheads="1"/>
            </p:cNvSpPr>
            <p:nvPr/>
          </p:nvSpPr>
          <p:spPr bwMode="auto">
            <a:xfrm>
              <a:off x="3936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14" name="Rectangle 132"/>
            <p:cNvSpPr>
              <a:spLocks noChangeArrowheads="1"/>
            </p:cNvSpPr>
            <p:nvPr/>
          </p:nvSpPr>
          <p:spPr bwMode="auto">
            <a:xfrm>
              <a:off x="3696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5" name="Rectangle 133"/>
            <p:cNvSpPr>
              <a:spLocks noChangeArrowheads="1"/>
            </p:cNvSpPr>
            <p:nvPr/>
          </p:nvSpPr>
          <p:spPr bwMode="auto">
            <a:xfrm>
              <a:off x="3936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6" name="Rectangle 134"/>
            <p:cNvSpPr>
              <a:spLocks noChangeArrowheads="1"/>
            </p:cNvSpPr>
            <p:nvPr/>
          </p:nvSpPr>
          <p:spPr bwMode="auto">
            <a:xfrm>
              <a:off x="3696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7" name="Rectangle 135"/>
            <p:cNvSpPr>
              <a:spLocks noChangeArrowheads="1"/>
            </p:cNvSpPr>
            <p:nvPr/>
          </p:nvSpPr>
          <p:spPr bwMode="auto">
            <a:xfrm>
              <a:off x="3936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18" name="Rectangle 136"/>
            <p:cNvSpPr>
              <a:spLocks noChangeArrowheads="1"/>
            </p:cNvSpPr>
            <p:nvPr/>
          </p:nvSpPr>
          <p:spPr bwMode="auto">
            <a:xfrm>
              <a:off x="3696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9" name="Line 137"/>
            <p:cNvSpPr>
              <a:spLocks noChangeShapeType="1"/>
            </p:cNvSpPr>
            <p:nvPr/>
          </p:nvSpPr>
          <p:spPr bwMode="auto">
            <a:xfrm>
              <a:off x="3696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Line 138"/>
            <p:cNvSpPr>
              <a:spLocks noChangeShapeType="1"/>
            </p:cNvSpPr>
            <p:nvPr/>
          </p:nvSpPr>
          <p:spPr bwMode="auto">
            <a:xfrm>
              <a:off x="3696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Line 139"/>
            <p:cNvSpPr>
              <a:spLocks noChangeShapeType="1"/>
            </p:cNvSpPr>
            <p:nvPr/>
          </p:nvSpPr>
          <p:spPr bwMode="auto">
            <a:xfrm>
              <a:off x="3696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Line 140"/>
            <p:cNvSpPr>
              <a:spLocks noChangeShapeType="1"/>
            </p:cNvSpPr>
            <p:nvPr/>
          </p:nvSpPr>
          <p:spPr bwMode="auto">
            <a:xfrm>
              <a:off x="4176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Line 141"/>
            <p:cNvSpPr>
              <a:spLocks noChangeShapeType="1"/>
            </p:cNvSpPr>
            <p:nvPr/>
          </p:nvSpPr>
          <p:spPr bwMode="auto">
            <a:xfrm>
              <a:off x="3936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Line 142"/>
            <p:cNvSpPr>
              <a:spLocks noChangeShapeType="1"/>
            </p:cNvSpPr>
            <p:nvPr/>
          </p:nvSpPr>
          <p:spPr bwMode="auto">
            <a:xfrm>
              <a:off x="3696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Line 143"/>
            <p:cNvSpPr>
              <a:spLocks noChangeShapeType="1"/>
            </p:cNvSpPr>
            <p:nvPr/>
          </p:nvSpPr>
          <p:spPr bwMode="auto">
            <a:xfrm>
              <a:off x="3936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Line 144"/>
            <p:cNvSpPr>
              <a:spLocks noChangeShapeType="1"/>
            </p:cNvSpPr>
            <p:nvPr/>
          </p:nvSpPr>
          <p:spPr bwMode="auto">
            <a:xfrm>
              <a:off x="3696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Line 145"/>
            <p:cNvSpPr>
              <a:spLocks noChangeShapeType="1"/>
            </p:cNvSpPr>
            <p:nvPr/>
          </p:nvSpPr>
          <p:spPr bwMode="auto">
            <a:xfrm>
              <a:off x="3936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Line 146"/>
            <p:cNvSpPr>
              <a:spLocks noChangeShapeType="1"/>
            </p:cNvSpPr>
            <p:nvPr/>
          </p:nvSpPr>
          <p:spPr bwMode="auto">
            <a:xfrm>
              <a:off x="3696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Line 147"/>
            <p:cNvSpPr>
              <a:spLocks noChangeShapeType="1"/>
            </p:cNvSpPr>
            <p:nvPr/>
          </p:nvSpPr>
          <p:spPr bwMode="auto">
            <a:xfrm>
              <a:off x="3936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Line 148"/>
            <p:cNvSpPr>
              <a:spLocks noChangeShapeType="1"/>
            </p:cNvSpPr>
            <p:nvPr/>
          </p:nvSpPr>
          <p:spPr bwMode="auto">
            <a:xfrm>
              <a:off x="3696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Line 149"/>
            <p:cNvSpPr>
              <a:spLocks noChangeShapeType="1"/>
            </p:cNvSpPr>
            <p:nvPr/>
          </p:nvSpPr>
          <p:spPr bwMode="auto">
            <a:xfrm>
              <a:off x="3936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Line 150"/>
            <p:cNvSpPr>
              <a:spLocks noChangeShapeType="1"/>
            </p:cNvSpPr>
            <p:nvPr/>
          </p:nvSpPr>
          <p:spPr bwMode="auto">
            <a:xfrm>
              <a:off x="3936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Line 151"/>
            <p:cNvSpPr>
              <a:spLocks noChangeShapeType="1"/>
            </p:cNvSpPr>
            <p:nvPr/>
          </p:nvSpPr>
          <p:spPr bwMode="auto">
            <a:xfrm>
              <a:off x="3936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Text Box 152"/>
            <p:cNvSpPr txBox="1">
              <a:spLocks noChangeArrowheads="1"/>
            </p:cNvSpPr>
            <p:nvPr/>
          </p:nvSpPr>
          <p:spPr bwMode="auto">
            <a:xfrm>
              <a:off x="3360" y="158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435" name="Group 153"/>
          <p:cNvGrpSpPr>
            <a:grpSpLocks/>
          </p:cNvGrpSpPr>
          <p:nvPr/>
        </p:nvGrpSpPr>
        <p:grpSpPr bwMode="auto">
          <a:xfrm>
            <a:off x="6705600" y="3429000"/>
            <a:ext cx="990600" cy="457200"/>
            <a:chOff x="624" y="2400"/>
            <a:chExt cx="720" cy="336"/>
          </a:xfrm>
        </p:grpSpPr>
        <p:sp>
          <p:nvSpPr>
            <p:cNvPr id="436" name="Line 154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Text Box 155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Push 5</a:t>
              </a:r>
            </a:p>
          </p:txBody>
        </p:sp>
      </p:grpSp>
      <p:grpSp>
        <p:nvGrpSpPr>
          <p:cNvPr id="438" name="Group 156"/>
          <p:cNvGrpSpPr>
            <a:grpSpLocks/>
          </p:cNvGrpSpPr>
          <p:nvPr/>
        </p:nvGrpSpPr>
        <p:grpSpPr bwMode="auto">
          <a:xfrm>
            <a:off x="7010400" y="1295400"/>
            <a:ext cx="1295400" cy="4038600"/>
            <a:chOff x="4416" y="1104"/>
            <a:chExt cx="816" cy="2544"/>
          </a:xfrm>
        </p:grpSpPr>
        <p:sp>
          <p:nvSpPr>
            <p:cNvPr id="439" name="Rectangle 157"/>
            <p:cNvSpPr>
              <a:spLocks noChangeArrowheads="1"/>
            </p:cNvSpPr>
            <p:nvPr/>
          </p:nvSpPr>
          <p:spPr bwMode="auto">
            <a:xfrm>
              <a:off x="499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40" name="Rectangle 158"/>
            <p:cNvSpPr>
              <a:spLocks noChangeArrowheads="1"/>
            </p:cNvSpPr>
            <p:nvPr/>
          </p:nvSpPr>
          <p:spPr bwMode="auto">
            <a:xfrm>
              <a:off x="475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1" name="Rectangle 159"/>
            <p:cNvSpPr>
              <a:spLocks noChangeArrowheads="1"/>
            </p:cNvSpPr>
            <p:nvPr/>
          </p:nvSpPr>
          <p:spPr bwMode="auto">
            <a:xfrm>
              <a:off x="499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2" name="Rectangle 160"/>
            <p:cNvSpPr>
              <a:spLocks noChangeArrowheads="1"/>
            </p:cNvSpPr>
            <p:nvPr/>
          </p:nvSpPr>
          <p:spPr bwMode="auto">
            <a:xfrm>
              <a:off x="475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3" name="Rectangle 161"/>
            <p:cNvSpPr>
              <a:spLocks noChangeArrowheads="1"/>
            </p:cNvSpPr>
            <p:nvPr/>
          </p:nvSpPr>
          <p:spPr bwMode="auto">
            <a:xfrm>
              <a:off x="499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4" name="Rectangle 162"/>
            <p:cNvSpPr>
              <a:spLocks noChangeArrowheads="1"/>
            </p:cNvSpPr>
            <p:nvPr/>
          </p:nvSpPr>
          <p:spPr bwMode="auto">
            <a:xfrm>
              <a:off x="475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5" name="Rectangle 163"/>
            <p:cNvSpPr>
              <a:spLocks noChangeArrowheads="1"/>
            </p:cNvSpPr>
            <p:nvPr/>
          </p:nvSpPr>
          <p:spPr bwMode="auto">
            <a:xfrm>
              <a:off x="499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6" name="Rectangle 164"/>
            <p:cNvSpPr>
              <a:spLocks noChangeArrowheads="1"/>
            </p:cNvSpPr>
            <p:nvPr/>
          </p:nvSpPr>
          <p:spPr bwMode="auto">
            <a:xfrm>
              <a:off x="475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7" name="Rectangle 165"/>
            <p:cNvSpPr>
              <a:spLocks noChangeArrowheads="1"/>
            </p:cNvSpPr>
            <p:nvPr/>
          </p:nvSpPr>
          <p:spPr bwMode="auto">
            <a:xfrm>
              <a:off x="499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48" name="Rectangle 166"/>
            <p:cNvSpPr>
              <a:spLocks noChangeArrowheads="1"/>
            </p:cNvSpPr>
            <p:nvPr/>
          </p:nvSpPr>
          <p:spPr bwMode="auto">
            <a:xfrm>
              <a:off x="475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9" name="Line 167"/>
            <p:cNvSpPr>
              <a:spLocks noChangeShapeType="1"/>
            </p:cNvSpPr>
            <p:nvPr/>
          </p:nvSpPr>
          <p:spPr bwMode="auto">
            <a:xfrm>
              <a:off x="4752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Line 168"/>
            <p:cNvSpPr>
              <a:spLocks noChangeShapeType="1"/>
            </p:cNvSpPr>
            <p:nvPr/>
          </p:nvSpPr>
          <p:spPr bwMode="auto">
            <a:xfrm>
              <a:off x="4752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Line 169"/>
            <p:cNvSpPr>
              <a:spLocks noChangeShapeType="1"/>
            </p:cNvSpPr>
            <p:nvPr/>
          </p:nvSpPr>
          <p:spPr bwMode="auto">
            <a:xfrm>
              <a:off x="4752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Line 170"/>
            <p:cNvSpPr>
              <a:spLocks noChangeShapeType="1"/>
            </p:cNvSpPr>
            <p:nvPr/>
          </p:nvSpPr>
          <p:spPr bwMode="auto">
            <a:xfrm>
              <a:off x="5232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Line 171"/>
            <p:cNvSpPr>
              <a:spLocks noChangeShapeType="1"/>
            </p:cNvSpPr>
            <p:nvPr/>
          </p:nvSpPr>
          <p:spPr bwMode="auto">
            <a:xfrm>
              <a:off x="4992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Line 172"/>
            <p:cNvSpPr>
              <a:spLocks noChangeShapeType="1"/>
            </p:cNvSpPr>
            <p:nvPr/>
          </p:nvSpPr>
          <p:spPr bwMode="auto">
            <a:xfrm>
              <a:off x="4752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Line 173"/>
            <p:cNvSpPr>
              <a:spLocks noChangeShapeType="1"/>
            </p:cNvSpPr>
            <p:nvPr/>
          </p:nvSpPr>
          <p:spPr bwMode="auto">
            <a:xfrm>
              <a:off x="4992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Line 174"/>
            <p:cNvSpPr>
              <a:spLocks noChangeShapeType="1"/>
            </p:cNvSpPr>
            <p:nvPr/>
          </p:nvSpPr>
          <p:spPr bwMode="auto">
            <a:xfrm>
              <a:off x="4752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Line 175"/>
            <p:cNvSpPr>
              <a:spLocks noChangeShapeType="1"/>
            </p:cNvSpPr>
            <p:nvPr/>
          </p:nvSpPr>
          <p:spPr bwMode="auto">
            <a:xfrm>
              <a:off x="4992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Line 176"/>
            <p:cNvSpPr>
              <a:spLocks noChangeShapeType="1"/>
            </p:cNvSpPr>
            <p:nvPr/>
          </p:nvSpPr>
          <p:spPr bwMode="auto">
            <a:xfrm>
              <a:off x="4752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Line 177"/>
            <p:cNvSpPr>
              <a:spLocks noChangeShapeType="1"/>
            </p:cNvSpPr>
            <p:nvPr/>
          </p:nvSpPr>
          <p:spPr bwMode="auto">
            <a:xfrm>
              <a:off x="4992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Line 178"/>
            <p:cNvSpPr>
              <a:spLocks noChangeShapeType="1"/>
            </p:cNvSpPr>
            <p:nvPr/>
          </p:nvSpPr>
          <p:spPr bwMode="auto">
            <a:xfrm>
              <a:off x="4752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Line 179"/>
            <p:cNvSpPr>
              <a:spLocks noChangeShapeType="1"/>
            </p:cNvSpPr>
            <p:nvPr/>
          </p:nvSpPr>
          <p:spPr bwMode="auto">
            <a:xfrm>
              <a:off x="4992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Line 180"/>
            <p:cNvSpPr>
              <a:spLocks noChangeShapeType="1"/>
            </p:cNvSpPr>
            <p:nvPr/>
          </p:nvSpPr>
          <p:spPr bwMode="auto">
            <a:xfrm>
              <a:off x="4992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Line 181"/>
            <p:cNvSpPr>
              <a:spLocks noChangeShapeType="1"/>
            </p:cNvSpPr>
            <p:nvPr/>
          </p:nvSpPr>
          <p:spPr bwMode="auto">
            <a:xfrm>
              <a:off x="4992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Text Box 182"/>
            <p:cNvSpPr txBox="1">
              <a:spLocks noChangeArrowheads="1"/>
            </p:cNvSpPr>
            <p:nvPr/>
          </p:nvSpPr>
          <p:spPr bwMode="auto">
            <a:xfrm>
              <a:off x="4416" y="110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sp>
        <p:nvSpPr>
          <p:cNvPr id="465" name="Text Box 184"/>
          <p:cNvSpPr txBox="1">
            <a:spLocks noChangeArrowheads="1"/>
          </p:cNvSpPr>
          <p:nvPr/>
        </p:nvSpPr>
        <p:spPr bwMode="auto">
          <a:xfrm>
            <a:off x="5257800" y="5410200"/>
            <a:ext cx="3810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top = </a:t>
            </a:r>
            <a:r>
              <a:rPr lang="en-US" sz="2400" dirty="0" err="1">
                <a:effectLst/>
                <a:latin typeface="Times New Roman" pitchFamily="18" charset="0"/>
              </a:rPr>
              <a:t>StackSize</a:t>
            </a:r>
            <a:r>
              <a:rPr lang="en-US" sz="2400" dirty="0">
                <a:effectLst/>
                <a:latin typeface="Times New Roman" pitchFamily="18" charset="0"/>
              </a:rPr>
              <a:t> – 1,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Stack is full,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We can’t push more </a:t>
            </a:r>
            <a:r>
              <a:rPr lang="en-US" sz="2400" dirty="0" smtClean="0">
                <a:effectLst/>
                <a:latin typeface="Times New Roman" pitchFamily="18" charset="0"/>
              </a:rPr>
              <a:t>elements</a:t>
            </a:r>
            <a:endParaRPr lang="en-US" sz="2400" dirty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utoUpdateAnimBg="0"/>
      <p:bldP spid="4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– 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864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push(Stack[],element)</a:t>
            </a:r>
          </a:p>
          <a:p>
            <a:pPr>
              <a:buNone/>
            </a:pP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	if (top == </a:t>
            </a:r>
            <a:r>
              <a:rPr lang="en-US" i="1" dirty="0" err="1" smtClean="0"/>
              <a:t>StackSize</a:t>
            </a:r>
            <a:r>
              <a:rPr lang="en-US" i="1" dirty="0" smtClean="0"/>
              <a:t> – 1)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cout</a:t>
            </a:r>
            <a:r>
              <a:rPr lang="en-US" i="1" dirty="0" smtClean="0"/>
              <a:t>&lt;&lt;“stack is full”;</a:t>
            </a:r>
          </a:p>
          <a:p>
            <a:pPr>
              <a:buNone/>
            </a:pPr>
            <a:r>
              <a:rPr lang="en-US" i="1" dirty="0" smtClean="0"/>
              <a:t>	else</a:t>
            </a:r>
          </a:p>
          <a:p>
            <a:pPr>
              <a:buNone/>
            </a:pPr>
            <a:r>
              <a:rPr lang="en-US" i="1" dirty="0" smtClean="0"/>
              <a:t>		Stack[++top] = element;</a:t>
            </a:r>
          </a:p>
          <a:p>
            <a:pPr>
              <a:buNone/>
            </a:pPr>
            <a:r>
              <a:rPr lang="en-US" i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– Array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52600"/>
            <a:ext cx="75303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– Array Implementation</a:t>
            </a:r>
            <a:endParaRPr lang="en-US" dirty="0"/>
          </a:p>
        </p:txBody>
      </p:sp>
      <p:sp>
        <p:nvSpPr>
          <p:cNvPr id="158" name="AutoShape 4" descr="stack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59" name="Group 6"/>
          <p:cNvGraphicFramePr>
            <a:graphicFrameLocks noGrp="1"/>
          </p:cNvGraphicFramePr>
          <p:nvPr/>
        </p:nvGraphicFramePr>
        <p:xfrm>
          <a:off x="7620000" y="1295400"/>
          <a:ext cx="838200" cy="4038600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" name="Text Box 32"/>
          <p:cNvSpPr txBox="1">
            <a:spLocks noChangeArrowheads="1"/>
          </p:cNvSpPr>
          <p:nvPr/>
        </p:nvSpPr>
        <p:spPr bwMode="auto">
          <a:xfrm>
            <a:off x="6172200" y="5410200"/>
            <a:ext cx="2819400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Empty stack </a:t>
            </a:r>
            <a:r>
              <a:rPr lang="en-US" sz="2400" dirty="0" smtClean="0">
                <a:effectLst/>
                <a:latin typeface="Times New Roman" pitchFamily="18" charset="0"/>
              </a:rPr>
              <a:t> top </a:t>
            </a:r>
            <a:r>
              <a:rPr lang="en-US" sz="2400" dirty="0">
                <a:effectLst/>
                <a:latin typeface="Times New Roman" pitchFamily="18" charset="0"/>
              </a:rPr>
              <a:t>= -1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We can’t pop </a:t>
            </a:r>
            <a:r>
              <a:rPr lang="en-US" sz="2400" dirty="0" smtClean="0">
                <a:effectLst/>
                <a:latin typeface="Times New Roman" pitchFamily="18" charset="0"/>
              </a:rPr>
              <a:t>more </a:t>
            </a:r>
            <a:endParaRPr lang="en-US" sz="2400" dirty="0">
              <a:effectLst/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elements</a:t>
            </a:r>
          </a:p>
        </p:txBody>
      </p:sp>
      <p:grpSp>
        <p:nvGrpSpPr>
          <p:cNvPr id="161" name="Group 33"/>
          <p:cNvGrpSpPr>
            <a:grpSpLocks/>
          </p:cNvGrpSpPr>
          <p:nvPr/>
        </p:nvGrpSpPr>
        <p:grpSpPr bwMode="auto">
          <a:xfrm>
            <a:off x="5410200" y="1371600"/>
            <a:ext cx="1371600" cy="4038600"/>
            <a:chOff x="624" y="1104"/>
            <a:chExt cx="864" cy="2544"/>
          </a:xfrm>
        </p:grpSpPr>
        <p:sp>
          <p:nvSpPr>
            <p:cNvPr id="162" name="Rectangle 34"/>
            <p:cNvSpPr>
              <a:spLocks noChangeArrowheads="1"/>
            </p:cNvSpPr>
            <p:nvPr/>
          </p:nvSpPr>
          <p:spPr bwMode="auto">
            <a:xfrm>
              <a:off x="1248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63" name="Rectangle 35"/>
            <p:cNvSpPr>
              <a:spLocks noChangeArrowheads="1"/>
            </p:cNvSpPr>
            <p:nvPr/>
          </p:nvSpPr>
          <p:spPr bwMode="auto">
            <a:xfrm>
              <a:off x="1008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4" name="Rectangle 36"/>
            <p:cNvSpPr>
              <a:spLocks noChangeArrowheads="1"/>
            </p:cNvSpPr>
            <p:nvPr/>
          </p:nvSpPr>
          <p:spPr bwMode="auto">
            <a:xfrm>
              <a:off x="1248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5" name="Rectangle 37"/>
            <p:cNvSpPr>
              <a:spLocks noChangeArrowheads="1"/>
            </p:cNvSpPr>
            <p:nvPr/>
          </p:nvSpPr>
          <p:spPr bwMode="auto">
            <a:xfrm>
              <a:off x="1008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6" name="Rectangle 38"/>
            <p:cNvSpPr>
              <a:spLocks noChangeArrowheads="1"/>
            </p:cNvSpPr>
            <p:nvPr/>
          </p:nvSpPr>
          <p:spPr bwMode="auto">
            <a:xfrm>
              <a:off x="1248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7" name="Rectangle 39"/>
            <p:cNvSpPr>
              <a:spLocks noChangeArrowheads="1"/>
            </p:cNvSpPr>
            <p:nvPr/>
          </p:nvSpPr>
          <p:spPr bwMode="auto">
            <a:xfrm>
              <a:off x="1008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8" name="Rectangle 40"/>
            <p:cNvSpPr>
              <a:spLocks noChangeArrowheads="1"/>
            </p:cNvSpPr>
            <p:nvPr/>
          </p:nvSpPr>
          <p:spPr bwMode="auto">
            <a:xfrm>
              <a:off x="1248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9" name="Rectangle 41"/>
            <p:cNvSpPr>
              <a:spLocks noChangeArrowheads="1"/>
            </p:cNvSpPr>
            <p:nvPr/>
          </p:nvSpPr>
          <p:spPr bwMode="auto">
            <a:xfrm>
              <a:off x="1008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0" name="Rectangle 42"/>
            <p:cNvSpPr>
              <a:spLocks noChangeArrowheads="1"/>
            </p:cNvSpPr>
            <p:nvPr/>
          </p:nvSpPr>
          <p:spPr bwMode="auto">
            <a:xfrm>
              <a:off x="1248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1" name="Rectangle 43"/>
            <p:cNvSpPr>
              <a:spLocks noChangeArrowheads="1"/>
            </p:cNvSpPr>
            <p:nvPr/>
          </p:nvSpPr>
          <p:spPr bwMode="auto">
            <a:xfrm>
              <a:off x="1008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2" name="Line 44"/>
            <p:cNvSpPr>
              <a:spLocks noChangeShapeType="1"/>
            </p:cNvSpPr>
            <p:nvPr/>
          </p:nvSpPr>
          <p:spPr bwMode="auto">
            <a:xfrm>
              <a:off x="1008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45"/>
            <p:cNvSpPr>
              <a:spLocks noChangeShapeType="1"/>
            </p:cNvSpPr>
            <p:nvPr/>
          </p:nvSpPr>
          <p:spPr bwMode="auto">
            <a:xfrm>
              <a:off x="1008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46"/>
            <p:cNvSpPr>
              <a:spLocks noChangeShapeType="1"/>
            </p:cNvSpPr>
            <p:nvPr/>
          </p:nvSpPr>
          <p:spPr bwMode="auto">
            <a:xfrm>
              <a:off x="1008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Line 47"/>
            <p:cNvSpPr>
              <a:spLocks noChangeShapeType="1"/>
            </p:cNvSpPr>
            <p:nvPr/>
          </p:nvSpPr>
          <p:spPr bwMode="auto">
            <a:xfrm>
              <a:off x="1488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Line 48"/>
            <p:cNvSpPr>
              <a:spLocks noChangeShapeType="1"/>
            </p:cNvSpPr>
            <p:nvPr/>
          </p:nvSpPr>
          <p:spPr bwMode="auto">
            <a:xfrm>
              <a:off x="1248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49"/>
            <p:cNvSpPr>
              <a:spLocks noChangeShapeType="1"/>
            </p:cNvSpPr>
            <p:nvPr/>
          </p:nvSpPr>
          <p:spPr bwMode="auto">
            <a:xfrm>
              <a:off x="1008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Line 50"/>
            <p:cNvSpPr>
              <a:spLocks noChangeShapeType="1"/>
            </p:cNvSpPr>
            <p:nvPr/>
          </p:nvSpPr>
          <p:spPr bwMode="auto">
            <a:xfrm>
              <a:off x="1248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51"/>
            <p:cNvSpPr>
              <a:spLocks noChangeShapeType="1"/>
            </p:cNvSpPr>
            <p:nvPr/>
          </p:nvSpPr>
          <p:spPr bwMode="auto">
            <a:xfrm>
              <a:off x="1008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52"/>
            <p:cNvSpPr>
              <a:spLocks noChangeShapeType="1"/>
            </p:cNvSpPr>
            <p:nvPr/>
          </p:nvSpPr>
          <p:spPr bwMode="auto">
            <a:xfrm>
              <a:off x="1248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53"/>
            <p:cNvSpPr>
              <a:spLocks noChangeShapeType="1"/>
            </p:cNvSpPr>
            <p:nvPr/>
          </p:nvSpPr>
          <p:spPr bwMode="auto">
            <a:xfrm>
              <a:off x="1008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54"/>
            <p:cNvSpPr>
              <a:spLocks noChangeShapeType="1"/>
            </p:cNvSpPr>
            <p:nvPr/>
          </p:nvSpPr>
          <p:spPr bwMode="auto">
            <a:xfrm>
              <a:off x="1248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55"/>
            <p:cNvSpPr>
              <a:spLocks noChangeShapeType="1"/>
            </p:cNvSpPr>
            <p:nvPr/>
          </p:nvSpPr>
          <p:spPr bwMode="auto">
            <a:xfrm>
              <a:off x="1008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Line 56"/>
            <p:cNvSpPr>
              <a:spLocks noChangeShapeType="1"/>
            </p:cNvSpPr>
            <p:nvPr/>
          </p:nvSpPr>
          <p:spPr bwMode="auto">
            <a:xfrm>
              <a:off x="1248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Line 57"/>
            <p:cNvSpPr>
              <a:spLocks noChangeShapeType="1"/>
            </p:cNvSpPr>
            <p:nvPr/>
          </p:nvSpPr>
          <p:spPr bwMode="auto">
            <a:xfrm>
              <a:off x="1248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Line 58"/>
            <p:cNvSpPr>
              <a:spLocks noChangeShapeType="1"/>
            </p:cNvSpPr>
            <p:nvPr/>
          </p:nvSpPr>
          <p:spPr bwMode="auto">
            <a:xfrm>
              <a:off x="1248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Text Box 59"/>
            <p:cNvSpPr txBox="1">
              <a:spLocks noChangeArrowheads="1"/>
            </p:cNvSpPr>
            <p:nvPr/>
          </p:nvSpPr>
          <p:spPr bwMode="auto">
            <a:xfrm>
              <a:off x="624" y="312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188" name="Group 60"/>
          <p:cNvGrpSpPr>
            <a:grpSpLocks/>
          </p:cNvGrpSpPr>
          <p:nvPr/>
        </p:nvGrpSpPr>
        <p:grpSpPr bwMode="auto">
          <a:xfrm>
            <a:off x="1295400" y="3352800"/>
            <a:ext cx="609600" cy="457200"/>
            <a:chOff x="624" y="2400"/>
            <a:chExt cx="720" cy="336"/>
          </a:xfrm>
        </p:grpSpPr>
        <p:sp>
          <p:nvSpPr>
            <p:cNvPr id="189" name="Line 61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Text Box 62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Pop</a:t>
              </a:r>
            </a:p>
          </p:txBody>
        </p:sp>
      </p:grpSp>
      <p:grpSp>
        <p:nvGrpSpPr>
          <p:cNvPr id="191" name="Group 63"/>
          <p:cNvGrpSpPr>
            <a:grpSpLocks/>
          </p:cNvGrpSpPr>
          <p:nvPr/>
        </p:nvGrpSpPr>
        <p:grpSpPr bwMode="auto">
          <a:xfrm>
            <a:off x="4038600" y="1371600"/>
            <a:ext cx="1219200" cy="4038600"/>
            <a:chOff x="1584" y="1104"/>
            <a:chExt cx="768" cy="2544"/>
          </a:xfrm>
        </p:grpSpPr>
        <p:sp>
          <p:nvSpPr>
            <p:cNvPr id="192" name="Rectangle 64"/>
            <p:cNvSpPr>
              <a:spLocks noChangeArrowheads="1"/>
            </p:cNvSpPr>
            <p:nvPr/>
          </p:nvSpPr>
          <p:spPr bwMode="auto">
            <a:xfrm>
              <a:off x="211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93" name="Rectangle 65"/>
            <p:cNvSpPr>
              <a:spLocks noChangeArrowheads="1"/>
            </p:cNvSpPr>
            <p:nvPr/>
          </p:nvSpPr>
          <p:spPr bwMode="auto">
            <a:xfrm>
              <a:off x="187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4" name="Rectangle 66"/>
            <p:cNvSpPr>
              <a:spLocks noChangeArrowheads="1"/>
            </p:cNvSpPr>
            <p:nvPr/>
          </p:nvSpPr>
          <p:spPr bwMode="auto">
            <a:xfrm>
              <a:off x="211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95" name="Rectangle 67"/>
            <p:cNvSpPr>
              <a:spLocks noChangeArrowheads="1"/>
            </p:cNvSpPr>
            <p:nvPr/>
          </p:nvSpPr>
          <p:spPr bwMode="auto">
            <a:xfrm>
              <a:off x="187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6" name="Rectangle 68"/>
            <p:cNvSpPr>
              <a:spLocks noChangeArrowheads="1"/>
            </p:cNvSpPr>
            <p:nvPr/>
          </p:nvSpPr>
          <p:spPr bwMode="auto">
            <a:xfrm>
              <a:off x="211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7" name="Rectangle 69"/>
            <p:cNvSpPr>
              <a:spLocks noChangeArrowheads="1"/>
            </p:cNvSpPr>
            <p:nvPr/>
          </p:nvSpPr>
          <p:spPr bwMode="auto">
            <a:xfrm>
              <a:off x="187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211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9" name="Rectangle 71"/>
            <p:cNvSpPr>
              <a:spLocks noChangeArrowheads="1"/>
            </p:cNvSpPr>
            <p:nvPr/>
          </p:nvSpPr>
          <p:spPr bwMode="auto">
            <a:xfrm>
              <a:off x="187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0" name="Rectangle 72"/>
            <p:cNvSpPr>
              <a:spLocks noChangeArrowheads="1"/>
            </p:cNvSpPr>
            <p:nvPr/>
          </p:nvSpPr>
          <p:spPr bwMode="auto">
            <a:xfrm>
              <a:off x="211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1" name="Rectangle 73"/>
            <p:cNvSpPr>
              <a:spLocks noChangeArrowheads="1"/>
            </p:cNvSpPr>
            <p:nvPr/>
          </p:nvSpPr>
          <p:spPr bwMode="auto">
            <a:xfrm>
              <a:off x="187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2" name="Line 74"/>
            <p:cNvSpPr>
              <a:spLocks noChangeShapeType="1"/>
            </p:cNvSpPr>
            <p:nvPr/>
          </p:nvSpPr>
          <p:spPr bwMode="auto">
            <a:xfrm>
              <a:off x="1872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75"/>
            <p:cNvSpPr>
              <a:spLocks noChangeShapeType="1"/>
            </p:cNvSpPr>
            <p:nvPr/>
          </p:nvSpPr>
          <p:spPr bwMode="auto">
            <a:xfrm>
              <a:off x="1872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76"/>
            <p:cNvSpPr>
              <a:spLocks noChangeShapeType="1"/>
            </p:cNvSpPr>
            <p:nvPr/>
          </p:nvSpPr>
          <p:spPr bwMode="auto">
            <a:xfrm>
              <a:off x="1872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Line 77"/>
            <p:cNvSpPr>
              <a:spLocks noChangeShapeType="1"/>
            </p:cNvSpPr>
            <p:nvPr/>
          </p:nvSpPr>
          <p:spPr bwMode="auto">
            <a:xfrm>
              <a:off x="2352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78"/>
            <p:cNvSpPr>
              <a:spLocks noChangeShapeType="1"/>
            </p:cNvSpPr>
            <p:nvPr/>
          </p:nvSpPr>
          <p:spPr bwMode="auto">
            <a:xfrm>
              <a:off x="2112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79"/>
            <p:cNvSpPr>
              <a:spLocks noChangeShapeType="1"/>
            </p:cNvSpPr>
            <p:nvPr/>
          </p:nvSpPr>
          <p:spPr bwMode="auto">
            <a:xfrm>
              <a:off x="1872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80"/>
            <p:cNvSpPr>
              <a:spLocks noChangeShapeType="1"/>
            </p:cNvSpPr>
            <p:nvPr/>
          </p:nvSpPr>
          <p:spPr bwMode="auto">
            <a:xfrm>
              <a:off x="2112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81"/>
            <p:cNvSpPr>
              <a:spLocks noChangeShapeType="1"/>
            </p:cNvSpPr>
            <p:nvPr/>
          </p:nvSpPr>
          <p:spPr bwMode="auto">
            <a:xfrm>
              <a:off x="1872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82"/>
            <p:cNvSpPr>
              <a:spLocks noChangeShapeType="1"/>
            </p:cNvSpPr>
            <p:nvPr/>
          </p:nvSpPr>
          <p:spPr bwMode="auto">
            <a:xfrm>
              <a:off x="2112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83"/>
            <p:cNvSpPr>
              <a:spLocks noChangeShapeType="1"/>
            </p:cNvSpPr>
            <p:nvPr/>
          </p:nvSpPr>
          <p:spPr bwMode="auto">
            <a:xfrm>
              <a:off x="1872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84"/>
            <p:cNvSpPr>
              <a:spLocks noChangeShapeType="1"/>
            </p:cNvSpPr>
            <p:nvPr/>
          </p:nvSpPr>
          <p:spPr bwMode="auto">
            <a:xfrm>
              <a:off x="2112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85"/>
            <p:cNvSpPr>
              <a:spLocks noChangeShapeType="1"/>
            </p:cNvSpPr>
            <p:nvPr/>
          </p:nvSpPr>
          <p:spPr bwMode="auto">
            <a:xfrm>
              <a:off x="1872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Line 86"/>
            <p:cNvSpPr>
              <a:spLocks noChangeShapeType="1"/>
            </p:cNvSpPr>
            <p:nvPr/>
          </p:nvSpPr>
          <p:spPr bwMode="auto">
            <a:xfrm>
              <a:off x="2112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Line 87"/>
            <p:cNvSpPr>
              <a:spLocks noChangeShapeType="1"/>
            </p:cNvSpPr>
            <p:nvPr/>
          </p:nvSpPr>
          <p:spPr bwMode="auto">
            <a:xfrm>
              <a:off x="2112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Line 88"/>
            <p:cNvSpPr>
              <a:spLocks noChangeShapeType="1"/>
            </p:cNvSpPr>
            <p:nvPr/>
          </p:nvSpPr>
          <p:spPr bwMode="auto">
            <a:xfrm>
              <a:off x="2112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Text Box 89"/>
            <p:cNvSpPr txBox="1">
              <a:spLocks noChangeArrowheads="1"/>
            </p:cNvSpPr>
            <p:nvPr/>
          </p:nvSpPr>
          <p:spPr bwMode="auto">
            <a:xfrm>
              <a:off x="1584" y="264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218" name="Group 90"/>
          <p:cNvGrpSpPr>
            <a:grpSpLocks/>
          </p:cNvGrpSpPr>
          <p:nvPr/>
        </p:nvGrpSpPr>
        <p:grpSpPr bwMode="auto">
          <a:xfrm>
            <a:off x="2590800" y="1371600"/>
            <a:ext cx="1295400" cy="4038600"/>
            <a:chOff x="2400" y="1152"/>
            <a:chExt cx="816" cy="2544"/>
          </a:xfrm>
        </p:grpSpPr>
        <p:sp>
          <p:nvSpPr>
            <p:cNvPr id="219" name="Rectangle 91"/>
            <p:cNvSpPr>
              <a:spLocks noChangeArrowheads="1"/>
            </p:cNvSpPr>
            <p:nvPr/>
          </p:nvSpPr>
          <p:spPr bwMode="auto">
            <a:xfrm>
              <a:off x="2976" y="318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0" name="Rectangle 92"/>
            <p:cNvSpPr>
              <a:spLocks noChangeArrowheads="1"/>
            </p:cNvSpPr>
            <p:nvPr/>
          </p:nvSpPr>
          <p:spPr bwMode="auto">
            <a:xfrm>
              <a:off x="2736" y="318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1" name="Rectangle 93"/>
            <p:cNvSpPr>
              <a:spLocks noChangeArrowheads="1"/>
            </p:cNvSpPr>
            <p:nvPr/>
          </p:nvSpPr>
          <p:spPr bwMode="auto">
            <a:xfrm>
              <a:off x="2976" y="267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2" name="Rectangle 94"/>
            <p:cNvSpPr>
              <a:spLocks noChangeArrowheads="1"/>
            </p:cNvSpPr>
            <p:nvPr/>
          </p:nvSpPr>
          <p:spPr bwMode="auto">
            <a:xfrm>
              <a:off x="2736" y="267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3" name="Rectangle 95"/>
            <p:cNvSpPr>
              <a:spLocks noChangeArrowheads="1"/>
            </p:cNvSpPr>
            <p:nvPr/>
          </p:nvSpPr>
          <p:spPr bwMode="auto">
            <a:xfrm>
              <a:off x="2976" y="2160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4" name="Rectangle 96"/>
            <p:cNvSpPr>
              <a:spLocks noChangeArrowheads="1"/>
            </p:cNvSpPr>
            <p:nvPr/>
          </p:nvSpPr>
          <p:spPr bwMode="auto">
            <a:xfrm>
              <a:off x="2736" y="2160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" name="Rectangle 97"/>
            <p:cNvSpPr>
              <a:spLocks noChangeArrowheads="1"/>
            </p:cNvSpPr>
            <p:nvPr/>
          </p:nvSpPr>
          <p:spPr bwMode="auto">
            <a:xfrm>
              <a:off x="2976" y="1664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6" name="Rectangle 98"/>
            <p:cNvSpPr>
              <a:spLocks noChangeArrowheads="1"/>
            </p:cNvSpPr>
            <p:nvPr/>
          </p:nvSpPr>
          <p:spPr bwMode="auto">
            <a:xfrm>
              <a:off x="2736" y="1664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" name="Rectangle 99"/>
            <p:cNvSpPr>
              <a:spLocks noChangeArrowheads="1"/>
            </p:cNvSpPr>
            <p:nvPr/>
          </p:nvSpPr>
          <p:spPr bwMode="auto">
            <a:xfrm>
              <a:off x="2976" y="115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8" name="Rectangle 100"/>
            <p:cNvSpPr>
              <a:spLocks noChangeArrowheads="1"/>
            </p:cNvSpPr>
            <p:nvPr/>
          </p:nvSpPr>
          <p:spPr bwMode="auto">
            <a:xfrm>
              <a:off x="2736" y="115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" name="Line 101"/>
            <p:cNvSpPr>
              <a:spLocks noChangeShapeType="1"/>
            </p:cNvSpPr>
            <p:nvPr/>
          </p:nvSpPr>
          <p:spPr bwMode="auto">
            <a:xfrm>
              <a:off x="2736" y="1152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Line 102"/>
            <p:cNvSpPr>
              <a:spLocks noChangeShapeType="1"/>
            </p:cNvSpPr>
            <p:nvPr/>
          </p:nvSpPr>
          <p:spPr bwMode="auto">
            <a:xfrm>
              <a:off x="2736" y="3696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Line 103"/>
            <p:cNvSpPr>
              <a:spLocks noChangeShapeType="1"/>
            </p:cNvSpPr>
            <p:nvPr/>
          </p:nvSpPr>
          <p:spPr bwMode="auto">
            <a:xfrm>
              <a:off x="2736" y="115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Line 104"/>
            <p:cNvSpPr>
              <a:spLocks noChangeShapeType="1"/>
            </p:cNvSpPr>
            <p:nvPr/>
          </p:nvSpPr>
          <p:spPr bwMode="auto">
            <a:xfrm>
              <a:off x="3216" y="1152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Line 105"/>
            <p:cNvSpPr>
              <a:spLocks noChangeShapeType="1"/>
            </p:cNvSpPr>
            <p:nvPr/>
          </p:nvSpPr>
          <p:spPr bwMode="auto">
            <a:xfrm>
              <a:off x="2976" y="1152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Line 106"/>
            <p:cNvSpPr>
              <a:spLocks noChangeShapeType="1"/>
            </p:cNvSpPr>
            <p:nvPr/>
          </p:nvSpPr>
          <p:spPr bwMode="auto">
            <a:xfrm>
              <a:off x="2736" y="1664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Line 107"/>
            <p:cNvSpPr>
              <a:spLocks noChangeShapeType="1"/>
            </p:cNvSpPr>
            <p:nvPr/>
          </p:nvSpPr>
          <p:spPr bwMode="auto">
            <a:xfrm>
              <a:off x="2976" y="166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Line 108"/>
            <p:cNvSpPr>
              <a:spLocks noChangeShapeType="1"/>
            </p:cNvSpPr>
            <p:nvPr/>
          </p:nvSpPr>
          <p:spPr bwMode="auto">
            <a:xfrm>
              <a:off x="2736" y="2160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Line 109"/>
            <p:cNvSpPr>
              <a:spLocks noChangeShapeType="1"/>
            </p:cNvSpPr>
            <p:nvPr/>
          </p:nvSpPr>
          <p:spPr bwMode="auto">
            <a:xfrm>
              <a:off x="2976" y="2160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Line 110"/>
            <p:cNvSpPr>
              <a:spLocks noChangeShapeType="1"/>
            </p:cNvSpPr>
            <p:nvPr/>
          </p:nvSpPr>
          <p:spPr bwMode="auto">
            <a:xfrm>
              <a:off x="2736" y="267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Line 111"/>
            <p:cNvSpPr>
              <a:spLocks noChangeShapeType="1"/>
            </p:cNvSpPr>
            <p:nvPr/>
          </p:nvSpPr>
          <p:spPr bwMode="auto">
            <a:xfrm>
              <a:off x="2976" y="267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Line 112"/>
            <p:cNvSpPr>
              <a:spLocks noChangeShapeType="1"/>
            </p:cNvSpPr>
            <p:nvPr/>
          </p:nvSpPr>
          <p:spPr bwMode="auto">
            <a:xfrm>
              <a:off x="2736" y="318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Line 113"/>
            <p:cNvSpPr>
              <a:spLocks noChangeShapeType="1"/>
            </p:cNvSpPr>
            <p:nvPr/>
          </p:nvSpPr>
          <p:spPr bwMode="auto">
            <a:xfrm>
              <a:off x="2976" y="318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Line 114"/>
            <p:cNvSpPr>
              <a:spLocks noChangeShapeType="1"/>
            </p:cNvSpPr>
            <p:nvPr/>
          </p:nvSpPr>
          <p:spPr bwMode="auto">
            <a:xfrm>
              <a:off x="2976" y="3696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Line 115"/>
            <p:cNvSpPr>
              <a:spLocks noChangeShapeType="1"/>
            </p:cNvSpPr>
            <p:nvPr/>
          </p:nvSpPr>
          <p:spPr bwMode="auto">
            <a:xfrm>
              <a:off x="2976" y="1152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Text Box 116"/>
            <p:cNvSpPr txBox="1">
              <a:spLocks noChangeArrowheads="1"/>
            </p:cNvSpPr>
            <p:nvPr/>
          </p:nvSpPr>
          <p:spPr bwMode="auto">
            <a:xfrm>
              <a:off x="2400" y="2121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245" name="Group 117"/>
          <p:cNvGrpSpPr>
            <a:grpSpLocks/>
          </p:cNvGrpSpPr>
          <p:nvPr/>
        </p:nvGrpSpPr>
        <p:grpSpPr bwMode="auto">
          <a:xfrm>
            <a:off x="1219200" y="1371600"/>
            <a:ext cx="1295400" cy="4038600"/>
            <a:chOff x="3360" y="1104"/>
            <a:chExt cx="816" cy="2544"/>
          </a:xfrm>
        </p:grpSpPr>
        <p:sp>
          <p:nvSpPr>
            <p:cNvPr id="246" name="Rectangle 118"/>
            <p:cNvSpPr>
              <a:spLocks noChangeArrowheads="1"/>
            </p:cNvSpPr>
            <p:nvPr/>
          </p:nvSpPr>
          <p:spPr bwMode="auto">
            <a:xfrm>
              <a:off x="3936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47" name="Rectangle 119"/>
            <p:cNvSpPr>
              <a:spLocks noChangeArrowheads="1"/>
            </p:cNvSpPr>
            <p:nvPr/>
          </p:nvSpPr>
          <p:spPr bwMode="auto">
            <a:xfrm>
              <a:off x="3696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8" name="Rectangle 120"/>
            <p:cNvSpPr>
              <a:spLocks noChangeArrowheads="1"/>
            </p:cNvSpPr>
            <p:nvPr/>
          </p:nvSpPr>
          <p:spPr bwMode="auto">
            <a:xfrm>
              <a:off x="3936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9" name="Rectangle 121"/>
            <p:cNvSpPr>
              <a:spLocks noChangeArrowheads="1"/>
            </p:cNvSpPr>
            <p:nvPr/>
          </p:nvSpPr>
          <p:spPr bwMode="auto">
            <a:xfrm>
              <a:off x="3696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0" name="Rectangle 122"/>
            <p:cNvSpPr>
              <a:spLocks noChangeArrowheads="1"/>
            </p:cNvSpPr>
            <p:nvPr/>
          </p:nvSpPr>
          <p:spPr bwMode="auto">
            <a:xfrm>
              <a:off x="3936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51" name="Rectangle 123"/>
            <p:cNvSpPr>
              <a:spLocks noChangeArrowheads="1"/>
            </p:cNvSpPr>
            <p:nvPr/>
          </p:nvSpPr>
          <p:spPr bwMode="auto">
            <a:xfrm>
              <a:off x="3696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2" name="Rectangle 124"/>
            <p:cNvSpPr>
              <a:spLocks noChangeArrowheads="1"/>
            </p:cNvSpPr>
            <p:nvPr/>
          </p:nvSpPr>
          <p:spPr bwMode="auto">
            <a:xfrm>
              <a:off x="3936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3" name="Rectangle 125"/>
            <p:cNvSpPr>
              <a:spLocks noChangeArrowheads="1"/>
            </p:cNvSpPr>
            <p:nvPr/>
          </p:nvSpPr>
          <p:spPr bwMode="auto">
            <a:xfrm>
              <a:off x="3696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4" name="Rectangle 126"/>
            <p:cNvSpPr>
              <a:spLocks noChangeArrowheads="1"/>
            </p:cNvSpPr>
            <p:nvPr/>
          </p:nvSpPr>
          <p:spPr bwMode="auto">
            <a:xfrm>
              <a:off x="3936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5" name="Rectangle 127"/>
            <p:cNvSpPr>
              <a:spLocks noChangeArrowheads="1"/>
            </p:cNvSpPr>
            <p:nvPr/>
          </p:nvSpPr>
          <p:spPr bwMode="auto">
            <a:xfrm>
              <a:off x="3696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6" name="Line 128"/>
            <p:cNvSpPr>
              <a:spLocks noChangeShapeType="1"/>
            </p:cNvSpPr>
            <p:nvPr/>
          </p:nvSpPr>
          <p:spPr bwMode="auto">
            <a:xfrm>
              <a:off x="3696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Line 129"/>
            <p:cNvSpPr>
              <a:spLocks noChangeShapeType="1"/>
            </p:cNvSpPr>
            <p:nvPr/>
          </p:nvSpPr>
          <p:spPr bwMode="auto">
            <a:xfrm>
              <a:off x="3696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Line 130"/>
            <p:cNvSpPr>
              <a:spLocks noChangeShapeType="1"/>
            </p:cNvSpPr>
            <p:nvPr/>
          </p:nvSpPr>
          <p:spPr bwMode="auto">
            <a:xfrm>
              <a:off x="3696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Line 131"/>
            <p:cNvSpPr>
              <a:spLocks noChangeShapeType="1"/>
            </p:cNvSpPr>
            <p:nvPr/>
          </p:nvSpPr>
          <p:spPr bwMode="auto">
            <a:xfrm>
              <a:off x="4176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Line 132"/>
            <p:cNvSpPr>
              <a:spLocks noChangeShapeType="1"/>
            </p:cNvSpPr>
            <p:nvPr/>
          </p:nvSpPr>
          <p:spPr bwMode="auto">
            <a:xfrm>
              <a:off x="3936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Line 133"/>
            <p:cNvSpPr>
              <a:spLocks noChangeShapeType="1"/>
            </p:cNvSpPr>
            <p:nvPr/>
          </p:nvSpPr>
          <p:spPr bwMode="auto">
            <a:xfrm>
              <a:off x="3696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Line 134"/>
            <p:cNvSpPr>
              <a:spLocks noChangeShapeType="1"/>
            </p:cNvSpPr>
            <p:nvPr/>
          </p:nvSpPr>
          <p:spPr bwMode="auto">
            <a:xfrm>
              <a:off x="3936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Line 135"/>
            <p:cNvSpPr>
              <a:spLocks noChangeShapeType="1"/>
            </p:cNvSpPr>
            <p:nvPr/>
          </p:nvSpPr>
          <p:spPr bwMode="auto">
            <a:xfrm>
              <a:off x="3696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Line 136"/>
            <p:cNvSpPr>
              <a:spLocks noChangeShapeType="1"/>
            </p:cNvSpPr>
            <p:nvPr/>
          </p:nvSpPr>
          <p:spPr bwMode="auto">
            <a:xfrm>
              <a:off x="3936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Line 137"/>
            <p:cNvSpPr>
              <a:spLocks noChangeShapeType="1"/>
            </p:cNvSpPr>
            <p:nvPr/>
          </p:nvSpPr>
          <p:spPr bwMode="auto">
            <a:xfrm>
              <a:off x="3696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Line 138"/>
            <p:cNvSpPr>
              <a:spLocks noChangeShapeType="1"/>
            </p:cNvSpPr>
            <p:nvPr/>
          </p:nvSpPr>
          <p:spPr bwMode="auto">
            <a:xfrm>
              <a:off x="3936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Line 139"/>
            <p:cNvSpPr>
              <a:spLocks noChangeShapeType="1"/>
            </p:cNvSpPr>
            <p:nvPr/>
          </p:nvSpPr>
          <p:spPr bwMode="auto">
            <a:xfrm>
              <a:off x="3696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Line 140"/>
            <p:cNvSpPr>
              <a:spLocks noChangeShapeType="1"/>
            </p:cNvSpPr>
            <p:nvPr/>
          </p:nvSpPr>
          <p:spPr bwMode="auto">
            <a:xfrm>
              <a:off x="3936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Line 141"/>
            <p:cNvSpPr>
              <a:spLocks noChangeShapeType="1"/>
            </p:cNvSpPr>
            <p:nvPr/>
          </p:nvSpPr>
          <p:spPr bwMode="auto">
            <a:xfrm>
              <a:off x="3936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Line 142"/>
            <p:cNvSpPr>
              <a:spLocks noChangeShapeType="1"/>
            </p:cNvSpPr>
            <p:nvPr/>
          </p:nvSpPr>
          <p:spPr bwMode="auto">
            <a:xfrm>
              <a:off x="3936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Text Box 143"/>
            <p:cNvSpPr txBox="1">
              <a:spLocks noChangeArrowheads="1"/>
            </p:cNvSpPr>
            <p:nvPr/>
          </p:nvSpPr>
          <p:spPr bwMode="auto">
            <a:xfrm>
              <a:off x="3360" y="158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272" name="Group 144"/>
          <p:cNvGrpSpPr>
            <a:grpSpLocks/>
          </p:cNvGrpSpPr>
          <p:nvPr/>
        </p:nvGrpSpPr>
        <p:grpSpPr bwMode="auto">
          <a:xfrm>
            <a:off x="-76200" y="1371600"/>
            <a:ext cx="1295400" cy="4038600"/>
            <a:chOff x="4416" y="1104"/>
            <a:chExt cx="816" cy="2544"/>
          </a:xfrm>
        </p:grpSpPr>
        <p:sp>
          <p:nvSpPr>
            <p:cNvPr id="273" name="Rectangle 145"/>
            <p:cNvSpPr>
              <a:spLocks noChangeArrowheads="1"/>
            </p:cNvSpPr>
            <p:nvPr/>
          </p:nvSpPr>
          <p:spPr bwMode="auto">
            <a:xfrm>
              <a:off x="499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74" name="Rectangle 146"/>
            <p:cNvSpPr>
              <a:spLocks noChangeArrowheads="1"/>
            </p:cNvSpPr>
            <p:nvPr/>
          </p:nvSpPr>
          <p:spPr bwMode="auto">
            <a:xfrm>
              <a:off x="475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5" name="Rectangle 147"/>
            <p:cNvSpPr>
              <a:spLocks noChangeArrowheads="1"/>
            </p:cNvSpPr>
            <p:nvPr/>
          </p:nvSpPr>
          <p:spPr bwMode="auto">
            <a:xfrm>
              <a:off x="499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76" name="Rectangle 148"/>
            <p:cNvSpPr>
              <a:spLocks noChangeArrowheads="1"/>
            </p:cNvSpPr>
            <p:nvPr/>
          </p:nvSpPr>
          <p:spPr bwMode="auto">
            <a:xfrm>
              <a:off x="475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7" name="Rectangle 149"/>
            <p:cNvSpPr>
              <a:spLocks noChangeArrowheads="1"/>
            </p:cNvSpPr>
            <p:nvPr/>
          </p:nvSpPr>
          <p:spPr bwMode="auto">
            <a:xfrm>
              <a:off x="499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78" name="Rectangle 150"/>
            <p:cNvSpPr>
              <a:spLocks noChangeArrowheads="1"/>
            </p:cNvSpPr>
            <p:nvPr/>
          </p:nvSpPr>
          <p:spPr bwMode="auto">
            <a:xfrm>
              <a:off x="475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9" name="Rectangle 151"/>
            <p:cNvSpPr>
              <a:spLocks noChangeArrowheads="1"/>
            </p:cNvSpPr>
            <p:nvPr/>
          </p:nvSpPr>
          <p:spPr bwMode="auto">
            <a:xfrm>
              <a:off x="499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0" name="Rectangle 152"/>
            <p:cNvSpPr>
              <a:spLocks noChangeArrowheads="1"/>
            </p:cNvSpPr>
            <p:nvPr/>
          </p:nvSpPr>
          <p:spPr bwMode="auto">
            <a:xfrm>
              <a:off x="475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1" name="Rectangle 153"/>
            <p:cNvSpPr>
              <a:spLocks noChangeArrowheads="1"/>
            </p:cNvSpPr>
            <p:nvPr/>
          </p:nvSpPr>
          <p:spPr bwMode="auto">
            <a:xfrm>
              <a:off x="499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82" name="Rectangle 154"/>
            <p:cNvSpPr>
              <a:spLocks noChangeArrowheads="1"/>
            </p:cNvSpPr>
            <p:nvPr/>
          </p:nvSpPr>
          <p:spPr bwMode="auto">
            <a:xfrm>
              <a:off x="475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3" name="Line 155"/>
            <p:cNvSpPr>
              <a:spLocks noChangeShapeType="1"/>
            </p:cNvSpPr>
            <p:nvPr/>
          </p:nvSpPr>
          <p:spPr bwMode="auto">
            <a:xfrm>
              <a:off x="4752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Line 156"/>
            <p:cNvSpPr>
              <a:spLocks noChangeShapeType="1"/>
            </p:cNvSpPr>
            <p:nvPr/>
          </p:nvSpPr>
          <p:spPr bwMode="auto">
            <a:xfrm>
              <a:off x="4752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Line 157"/>
            <p:cNvSpPr>
              <a:spLocks noChangeShapeType="1"/>
            </p:cNvSpPr>
            <p:nvPr/>
          </p:nvSpPr>
          <p:spPr bwMode="auto">
            <a:xfrm>
              <a:off x="4752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Line 158"/>
            <p:cNvSpPr>
              <a:spLocks noChangeShapeType="1"/>
            </p:cNvSpPr>
            <p:nvPr/>
          </p:nvSpPr>
          <p:spPr bwMode="auto">
            <a:xfrm>
              <a:off x="5232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Line 159"/>
            <p:cNvSpPr>
              <a:spLocks noChangeShapeType="1"/>
            </p:cNvSpPr>
            <p:nvPr/>
          </p:nvSpPr>
          <p:spPr bwMode="auto">
            <a:xfrm>
              <a:off x="4992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Line 160"/>
            <p:cNvSpPr>
              <a:spLocks noChangeShapeType="1"/>
            </p:cNvSpPr>
            <p:nvPr/>
          </p:nvSpPr>
          <p:spPr bwMode="auto">
            <a:xfrm>
              <a:off x="4752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Line 161"/>
            <p:cNvSpPr>
              <a:spLocks noChangeShapeType="1"/>
            </p:cNvSpPr>
            <p:nvPr/>
          </p:nvSpPr>
          <p:spPr bwMode="auto">
            <a:xfrm>
              <a:off x="4992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Line 162"/>
            <p:cNvSpPr>
              <a:spLocks noChangeShapeType="1"/>
            </p:cNvSpPr>
            <p:nvPr/>
          </p:nvSpPr>
          <p:spPr bwMode="auto">
            <a:xfrm>
              <a:off x="4752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Line 163"/>
            <p:cNvSpPr>
              <a:spLocks noChangeShapeType="1"/>
            </p:cNvSpPr>
            <p:nvPr/>
          </p:nvSpPr>
          <p:spPr bwMode="auto">
            <a:xfrm>
              <a:off x="4992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Line 164"/>
            <p:cNvSpPr>
              <a:spLocks noChangeShapeType="1"/>
            </p:cNvSpPr>
            <p:nvPr/>
          </p:nvSpPr>
          <p:spPr bwMode="auto">
            <a:xfrm>
              <a:off x="4752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Line 165"/>
            <p:cNvSpPr>
              <a:spLocks noChangeShapeType="1"/>
            </p:cNvSpPr>
            <p:nvPr/>
          </p:nvSpPr>
          <p:spPr bwMode="auto">
            <a:xfrm>
              <a:off x="4992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Line 166"/>
            <p:cNvSpPr>
              <a:spLocks noChangeShapeType="1"/>
            </p:cNvSpPr>
            <p:nvPr/>
          </p:nvSpPr>
          <p:spPr bwMode="auto">
            <a:xfrm>
              <a:off x="4752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Line 167"/>
            <p:cNvSpPr>
              <a:spLocks noChangeShapeType="1"/>
            </p:cNvSpPr>
            <p:nvPr/>
          </p:nvSpPr>
          <p:spPr bwMode="auto">
            <a:xfrm>
              <a:off x="4992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Line 168"/>
            <p:cNvSpPr>
              <a:spLocks noChangeShapeType="1"/>
            </p:cNvSpPr>
            <p:nvPr/>
          </p:nvSpPr>
          <p:spPr bwMode="auto">
            <a:xfrm>
              <a:off x="4992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Line 169"/>
            <p:cNvSpPr>
              <a:spLocks noChangeShapeType="1"/>
            </p:cNvSpPr>
            <p:nvPr/>
          </p:nvSpPr>
          <p:spPr bwMode="auto">
            <a:xfrm>
              <a:off x="4992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Text Box 170"/>
            <p:cNvSpPr txBox="1">
              <a:spLocks noChangeArrowheads="1"/>
            </p:cNvSpPr>
            <p:nvPr/>
          </p:nvSpPr>
          <p:spPr bwMode="auto">
            <a:xfrm>
              <a:off x="4416" y="110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sp>
        <p:nvSpPr>
          <p:cNvPr id="299" name="Text Box 171"/>
          <p:cNvSpPr txBox="1">
            <a:spLocks noChangeArrowheads="1"/>
          </p:cNvSpPr>
          <p:nvPr/>
        </p:nvSpPr>
        <p:spPr bwMode="auto">
          <a:xfrm>
            <a:off x="76200" y="5562600"/>
            <a:ext cx="40386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top = </a:t>
            </a:r>
            <a:r>
              <a:rPr lang="en-US" sz="2400" dirty="0" err="1">
                <a:effectLst/>
                <a:latin typeface="Times New Roman" pitchFamily="18" charset="0"/>
              </a:rPr>
              <a:t>StackSize</a:t>
            </a:r>
            <a:r>
              <a:rPr lang="en-US" sz="2400" dirty="0">
                <a:effectLst/>
                <a:latin typeface="Times New Roman" pitchFamily="18" charset="0"/>
              </a:rPr>
              <a:t> – 1,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Stack is full,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We can’t push more elements.</a:t>
            </a:r>
          </a:p>
        </p:txBody>
      </p:sp>
      <p:grpSp>
        <p:nvGrpSpPr>
          <p:cNvPr id="300" name="Group 172"/>
          <p:cNvGrpSpPr>
            <a:grpSpLocks/>
          </p:cNvGrpSpPr>
          <p:nvPr/>
        </p:nvGrpSpPr>
        <p:grpSpPr bwMode="auto">
          <a:xfrm>
            <a:off x="2667000" y="3505200"/>
            <a:ext cx="609600" cy="457200"/>
            <a:chOff x="624" y="2400"/>
            <a:chExt cx="720" cy="336"/>
          </a:xfrm>
        </p:grpSpPr>
        <p:sp>
          <p:nvSpPr>
            <p:cNvPr id="301" name="Line 173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Text Box 174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Pop</a:t>
              </a:r>
            </a:p>
          </p:txBody>
        </p:sp>
      </p:grpSp>
      <p:grpSp>
        <p:nvGrpSpPr>
          <p:cNvPr id="303" name="Group 175"/>
          <p:cNvGrpSpPr>
            <a:grpSpLocks/>
          </p:cNvGrpSpPr>
          <p:nvPr/>
        </p:nvGrpSpPr>
        <p:grpSpPr bwMode="auto">
          <a:xfrm>
            <a:off x="3962400" y="3200400"/>
            <a:ext cx="609600" cy="457200"/>
            <a:chOff x="624" y="2400"/>
            <a:chExt cx="720" cy="336"/>
          </a:xfrm>
        </p:grpSpPr>
        <p:sp>
          <p:nvSpPr>
            <p:cNvPr id="304" name="Line 176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Text Box 177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Pop</a:t>
              </a:r>
            </a:p>
          </p:txBody>
        </p:sp>
      </p:grpSp>
      <p:grpSp>
        <p:nvGrpSpPr>
          <p:cNvPr id="306" name="Group 178"/>
          <p:cNvGrpSpPr>
            <a:grpSpLocks/>
          </p:cNvGrpSpPr>
          <p:nvPr/>
        </p:nvGrpSpPr>
        <p:grpSpPr bwMode="auto">
          <a:xfrm>
            <a:off x="5334000" y="3276600"/>
            <a:ext cx="609600" cy="457200"/>
            <a:chOff x="624" y="2400"/>
            <a:chExt cx="720" cy="336"/>
          </a:xfrm>
        </p:grpSpPr>
        <p:sp>
          <p:nvSpPr>
            <p:cNvPr id="307" name="Line 179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Text Box 180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Pop</a:t>
              </a:r>
            </a:p>
          </p:txBody>
        </p:sp>
      </p:grpSp>
      <p:grpSp>
        <p:nvGrpSpPr>
          <p:cNvPr id="309" name="Group 181"/>
          <p:cNvGrpSpPr>
            <a:grpSpLocks/>
          </p:cNvGrpSpPr>
          <p:nvPr/>
        </p:nvGrpSpPr>
        <p:grpSpPr bwMode="auto">
          <a:xfrm>
            <a:off x="6934200" y="3429000"/>
            <a:ext cx="609600" cy="457200"/>
            <a:chOff x="624" y="2400"/>
            <a:chExt cx="720" cy="336"/>
          </a:xfrm>
        </p:grpSpPr>
        <p:sp>
          <p:nvSpPr>
            <p:cNvPr id="310" name="Line 182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Text Box 183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utoUpdateAnimBg="0"/>
      <p:bldP spid="2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– 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pop( Stack[])</a:t>
            </a:r>
          </a:p>
          <a:p>
            <a:pPr>
              <a:buNone/>
            </a:pP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	if (top == –1)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cout</a:t>
            </a:r>
            <a:r>
              <a:rPr lang="en-US" i="1" dirty="0" smtClean="0"/>
              <a:t>&lt;&lt;“stack is empty”;</a:t>
            </a:r>
          </a:p>
          <a:p>
            <a:pPr>
              <a:buNone/>
            </a:pPr>
            <a:r>
              <a:rPr lang="en-US" i="1" dirty="0" smtClean="0"/>
              <a:t>	else</a:t>
            </a:r>
          </a:p>
          <a:p>
            <a:pPr>
              <a:buNone/>
            </a:pPr>
            <a:r>
              <a:rPr lang="en-US" i="1" dirty="0" smtClean="0"/>
              <a:t>		return Stack[top--];</a:t>
            </a:r>
          </a:p>
          <a:p>
            <a:pPr>
              <a:buNone/>
            </a:pPr>
            <a:r>
              <a:rPr lang="en-US" i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– Array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152" y="1600200"/>
            <a:ext cx="785629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Complete Program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4038600" cy="5867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007661"/>
            <a:ext cx="4152900" cy="58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Complete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143000"/>
            <a:ext cx="5038725" cy="563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819399"/>
            <a:ext cx="3352800" cy="24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68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561263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ta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038599"/>
            <a:ext cx="2438400" cy="27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Linked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962400"/>
          </a:xfrm>
        </p:spPr>
        <p:txBody>
          <a:bodyPr/>
          <a:lstStyle/>
          <a:p>
            <a:r>
              <a:rPr lang="en-US" dirty="0" smtClean="0"/>
              <a:t>PUSH and POP operate only on the header cell and the first cell on the list</a:t>
            </a:r>
          </a:p>
          <a:p>
            <a:pPr>
              <a:buFont typeface="Monotype Sorts" pitchFamily="2" charset="2"/>
              <a:buNone/>
            </a:pPr>
            <a:r>
              <a:rPr lang="en-US" altLang="zh-TW" sz="3200" dirty="0" err="1" smtClean="0">
                <a:latin typeface="Courier New" pitchFamily="49" charset="0"/>
                <a:ea typeface="PMingLiU" pitchFamily="18" charset="-120"/>
              </a:rPr>
              <a:t>struct</a:t>
            </a: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 Node{</a:t>
            </a: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        </a:t>
            </a:r>
            <a:r>
              <a:rPr lang="en-US" altLang="zh-TW" sz="3200" dirty="0" err="1" smtClean="0">
                <a:latin typeface="Courier New" pitchFamily="49" charset="0"/>
                <a:ea typeface="PMingLiU" pitchFamily="18" charset="-120"/>
              </a:rPr>
              <a:t>int</a:t>
            </a: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 data;</a:t>
            </a: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        Node* next;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} *top;</a:t>
            </a: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top = NULL;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590800" y="5715000"/>
            <a:ext cx="1447800" cy="6096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3581400" y="57150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648200" y="5715000"/>
            <a:ext cx="1447800" cy="6096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5638800" y="57150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629400" y="5715000"/>
            <a:ext cx="1447800" cy="6096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7696200" y="57150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895600" y="571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953000" y="57150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3810000" y="60198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5867400" y="60198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934200" y="57150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7696200" y="5715000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1" name="Group 67"/>
          <p:cNvGrpSpPr>
            <a:grpSpLocks/>
          </p:cNvGrpSpPr>
          <p:nvPr/>
        </p:nvGrpSpPr>
        <p:grpSpPr bwMode="auto">
          <a:xfrm>
            <a:off x="304800" y="5715000"/>
            <a:ext cx="2286000" cy="609600"/>
            <a:chOff x="768" y="2928"/>
            <a:chExt cx="1344" cy="384"/>
          </a:xfrm>
        </p:grpSpPr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1248" y="2976"/>
              <a:ext cx="384" cy="336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62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768" y="2928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Linked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66" y="2819400"/>
            <a:ext cx="763428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Empty() – Code Snippet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600"/>
            <a:ext cx="6955897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 - Trace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00213"/>
            <a:ext cx="2181225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1700213"/>
            <a:ext cx="6480175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2241550" y="3352800"/>
            <a:ext cx="628650" cy="484188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7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659787" cy="43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 - Trace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700213"/>
            <a:ext cx="64484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2124075" y="3838575"/>
            <a:ext cx="627063" cy="485775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1676401"/>
            <a:ext cx="1873250" cy="39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59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64" y="2133600"/>
            <a:ext cx="8550049" cy="4214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53152"/>
            <a:ext cx="4191000" cy="5804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23" y="1053152"/>
            <a:ext cx="4175078" cy="58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" y="1143000"/>
            <a:ext cx="5527343" cy="571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62200"/>
            <a:ext cx="2971800" cy="39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447800"/>
          </a:xfrm>
        </p:spPr>
        <p:txBody>
          <a:bodyPr/>
          <a:lstStyle/>
          <a:p>
            <a:r>
              <a:rPr lang="en-US" dirty="0" smtClean="0"/>
              <a:t>An ordered collection of homogeneous data elements where the insertions and deletions take place at on end only called </a:t>
            </a:r>
            <a:r>
              <a:rPr lang="en-US" b="1" dirty="0" smtClean="0">
                <a:solidFill>
                  <a:srgbClr val="0000CC"/>
                </a:solidFill>
              </a:rPr>
              <a:t>Top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590800"/>
            <a:ext cx="35337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2590800"/>
            <a:ext cx="495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 kern="0" dirty="0" smtClean="0">
                <a:effectLst/>
                <a:latin typeface="+mn-lt"/>
              </a:rPr>
              <a:t>New elements are </a:t>
            </a:r>
            <a:r>
              <a:rPr lang="en-US" sz="3000" kern="0" dirty="0" smtClean="0">
                <a:solidFill>
                  <a:srgbClr val="0000CC"/>
                </a:solidFill>
                <a:effectLst/>
                <a:latin typeface="+mn-lt"/>
              </a:rPr>
              <a:t>added or pushed</a:t>
            </a:r>
            <a:r>
              <a:rPr lang="en-US" sz="3000" kern="0" dirty="0" smtClean="0">
                <a:effectLst/>
                <a:latin typeface="+mn-lt"/>
              </a:rPr>
              <a:t> onto the top of the stack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 kern="0" dirty="0" smtClean="0">
                <a:effectLst/>
                <a:latin typeface="+mn-lt"/>
              </a:rPr>
              <a:t>The first element to be </a:t>
            </a:r>
            <a:r>
              <a:rPr lang="en-US" sz="3000" kern="0" dirty="0" smtClean="0">
                <a:solidFill>
                  <a:srgbClr val="0000CC"/>
                </a:solidFill>
                <a:effectLst/>
                <a:latin typeface="+mn-lt"/>
              </a:rPr>
              <a:t>removed or popped </a:t>
            </a:r>
            <a:r>
              <a:rPr lang="en-US" sz="3000" kern="0" dirty="0" smtClean="0">
                <a:effectLst/>
                <a:latin typeface="+mn-lt"/>
              </a:rPr>
              <a:t>is taken from the top - the last one 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stack is generally implemented with only two principle operations </a:t>
            </a:r>
          </a:p>
          <a:p>
            <a:pPr>
              <a:lnSpc>
                <a:spcPct val="0"/>
              </a:lnSpc>
              <a:buNone/>
            </a:pP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Push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adds an item to a stack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Pop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extracts the most recently pushed item from the stack</a:t>
            </a:r>
          </a:p>
          <a:p>
            <a:r>
              <a:rPr lang="en-US" sz="2800" dirty="0" smtClean="0"/>
              <a:t>Other methods such as </a:t>
            </a:r>
          </a:p>
          <a:p>
            <a:pPr>
              <a:lnSpc>
                <a:spcPct val="0"/>
              </a:lnSpc>
            </a:pP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Top</a:t>
            </a:r>
            <a:r>
              <a:rPr lang="en-US" sz="2400" dirty="0" smtClean="0">
                <a:solidFill>
                  <a:schemeClr val="folHlink"/>
                </a:solidFill>
              </a:rPr>
              <a:t> </a:t>
            </a:r>
            <a:r>
              <a:rPr lang="en-US" sz="2400" dirty="0" smtClean="0"/>
              <a:t>returns the item at the top </a:t>
            </a:r>
            <a:r>
              <a:rPr lang="en-US" sz="2400" i="1" dirty="0" smtClean="0">
                <a:solidFill>
                  <a:srgbClr val="0000CC"/>
                </a:solidFill>
              </a:rPr>
              <a:t>without</a:t>
            </a:r>
            <a:r>
              <a:rPr lang="en-US" sz="2400" i="1" dirty="0" smtClean="0"/>
              <a:t> removing it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>
                <a:solidFill>
                  <a:srgbClr val="0000CC"/>
                </a:solidFill>
              </a:rPr>
              <a:t>Isempty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determines whether the stack has anything in 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>
              <a:buClrTx/>
              <a:buSzTx/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</a:rPr>
              <a:t>MAKENULL(</a:t>
            </a:r>
            <a:r>
              <a:rPr lang="en-US" sz="2800" b="1" i="1" dirty="0" smtClean="0">
                <a:solidFill>
                  <a:srgbClr val="000000"/>
                </a:solidFill>
              </a:rPr>
              <a:t>S</a:t>
            </a:r>
            <a:r>
              <a:rPr lang="en-US" sz="2800" b="1" dirty="0" smtClean="0">
                <a:solidFill>
                  <a:srgbClr val="000000"/>
                </a:solidFill>
              </a:rPr>
              <a:t>):</a:t>
            </a:r>
            <a:r>
              <a:rPr lang="en-US" sz="2800" dirty="0" smtClean="0">
                <a:solidFill>
                  <a:srgbClr val="000000"/>
                </a:solidFill>
              </a:rPr>
              <a:t> Make Stack S be an empty stack.</a:t>
            </a:r>
          </a:p>
          <a:p>
            <a:pPr marL="609600" lvl="0" indent="-609600">
              <a:buClrTx/>
              <a:buSzTx/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</a:rPr>
              <a:t>TOP(</a:t>
            </a:r>
            <a:r>
              <a:rPr lang="en-US" sz="2800" b="1" i="1" dirty="0" smtClean="0">
                <a:solidFill>
                  <a:srgbClr val="000000"/>
                </a:solidFill>
              </a:rPr>
              <a:t>S</a:t>
            </a:r>
            <a:r>
              <a:rPr lang="en-US" sz="2800" b="1" dirty="0" smtClean="0">
                <a:solidFill>
                  <a:srgbClr val="000000"/>
                </a:solidFill>
              </a:rPr>
              <a:t>):</a:t>
            </a:r>
            <a:r>
              <a:rPr lang="en-US" sz="2800" dirty="0" smtClean="0">
                <a:solidFill>
                  <a:srgbClr val="000000"/>
                </a:solidFill>
              </a:rPr>
              <a:t> Return the element at the top of stack </a:t>
            </a:r>
            <a:r>
              <a:rPr lang="en-US" sz="2800" i="1" dirty="0" smtClean="0">
                <a:solidFill>
                  <a:srgbClr val="000000"/>
                </a:solidFill>
              </a:rPr>
              <a:t>S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609600" lvl="0" indent="-609600">
              <a:buClrTx/>
              <a:buSzTx/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</a:rPr>
              <a:t>POP(</a:t>
            </a:r>
            <a:r>
              <a:rPr lang="en-US" sz="2800" b="1" i="1" dirty="0" smtClean="0">
                <a:solidFill>
                  <a:srgbClr val="000000"/>
                </a:solidFill>
              </a:rPr>
              <a:t>S</a:t>
            </a:r>
            <a:r>
              <a:rPr lang="en-US" sz="2800" b="1" dirty="0" smtClean="0">
                <a:solidFill>
                  <a:srgbClr val="000000"/>
                </a:solidFill>
              </a:rPr>
              <a:t>):</a:t>
            </a:r>
            <a:r>
              <a:rPr lang="en-US" sz="2800" dirty="0" smtClean="0">
                <a:solidFill>
                  <a:srgbClr val="000000"/>
                </a:solidFill>
              </a:rPr>
              <a:t> Remove the top element of the stack.</a:t>
            </a:r>
          </a:p>
          <a:p>
            <a:pPr marL="609600" lvl="0" indent="-609600">
              <a:buClrTx/>
              <a:buSzTx/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</a:rPr>
              <a:t>PUSH(</a:t>
            </a:r>
            <a:r>
              <a:rPr lang="en-US" sz="2800" b="1" i="1" dirty="0" smtClean="0">
                <a:solidFill>
                  <a:srgbClr val="000000"/>
                </a:solidFill>
              </a:rPr>
              <a:t>S</a:t>
            </a:r>
            <a:r>
              <a:rPr lang="en-US" sz="2800" b="1" dirty="0" smtClean="0">
                <a:solidFill>
                  <a:srgbClr val="000000"/>
                </a:solidFill>
              </a:rPr>
              <a:t>):</a:t>
            </a:r>
            <a:r>
              <a:rPr lang="en-US" sz="2800" dirty="0" smtClean="0">
                <a:solidFill>
                  <a:srgbClr val="000000"/>
                </a:solidFill>
              </a:rPr>
              <a:t> Insert the element </a:t>
            </a:r>
            <a:r>
              <a:rPr lang="en-US" sz="2800" i="1" dirty="0" smtClean="0">
                <a:solidFill>
                  <a:srgbClr val="000000"/>
                </a:solidFill>
              </a:rPr>
              <a:t>x</a:t>
            </a:r>
            <a:r>
              <a:rPr lang="en-US" sz="2800" dirty="0" smtClean="0">
                <a:solidFill>
                  <a:srgbClr val="000000"/>
                </a:solidFill>
              </a:rPr>
              <a:t> at the top of the stack.</a:t>
            </a:r>
          </a:p>
          <a:p>
            <a:pPr marL="609600" lvl="0" indent="-609600">
              <a:buClrTx/>
              <a:buSzTx/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</a:rPr>
              <a:t>ISEMPTY(</a:t>
            </a:r>
            <a:r>
              <a:rPr lang="en-US" sz="2800" b="1" i="1" dirty="0" smtClean="0">
                <a:solidFill>
                  <a:srgbClr val="000000"/>
                </a:solidFill>
              </a:rPr>
              <a:t>S</a:t>
            </a:r>
            <a:r>
              <a:rPr lang="en-US" sz="2800" b="1" dirty="0" smtClean="0">
                <a:solidFill>
                  <a:srgbClr val="000000"/>
                </a:solidFill>
              </a:rPr>
              <a:t>):</a:t>
            </a:r>
            <a:r>
              <a:rPr lang="en-US" sz="2800" dirty="0" smtClean="0">
                <a:solidFill>
                  <a:srgbClr val="000000"/>
                </a:solidFill>
              </a:rPr>
              <a:t> Return true if S is an empty stack; return false otherwise.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524000"/>
          </a:xfrm>
        </p:spPr>
        <p:txBody>
          <a:bodyPr/>
          <a:lstStyle/>
          <a:p>
            <a:r>
              <a:rPr lang="en-US" dirty="0" smtClean="0"/>
              <a:t>First Implementation</a:t>
            </a:r>
          </a:p>
          <a:p>
            <a:pPr lvl="1"/>
            <a:r>
              <a:rPr lang="en-US" dirty="0" smtClean="0"/>
              <a:t>Elements are stored in contiguous cells of an array.</a:t>
            </a:r>
          </a:p>
          <a:p>
            <a:pPr lvl="1"/>
            <a:r>
              <a:rPr lang="en-US" dirty="0" smtClean="0"/>
              <a:t>New elements can be inserted to the top of the list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352800" y="5697538"/>
            <a:ext cx="243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3352800" y="5180013"/>
            <a:ext cx="243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352800" y="4724400"/>
            <a:ext cx="2438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charset="0"/>
              </a:rPr>
              <a:t>Last Element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352800" y="4268788"/>
            <a:ext cx="2438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3352800" y="3808413"/>
            <a:ext cx="2438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effectLst/>
                <a:cs typeface="Times New Roman" charset="0"/>
              </a:rPr>
              <a:t>Second Element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352800" y="3352800"/>
            <a:ext cx="2438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2400" dirty="0">
                <a:effectLst/>
                <a:cs typeface="Times New Roman" charset="0"/>
              </a:rPr>
              <a:t>First Element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3352800" y="335280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352800" y="621506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3352800" y="335280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5791200" y="335280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3352800" y="380841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3352800" y="426878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3352800" y="472440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3352800" y="518001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352800" y="569753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AutoShape 50"/>
          <p:cNvSpPr>
            <a:spLocks/>
          </p:cNvSpPr>
          <p:nvPr/>
        </p:nvSpPr>
        <p:spPr bwMode="auto">
          <a:xfrm>
            <a:off x="5867400" y="33528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AutoShape 51"/>
          <p:cNvSpPr>
            <a:spLocks/>
          </p:cNvSpPr>
          <p:nvPr/>
        </p:nvSpPr>
        <p:spPr bwMode="auto">
          <a:xfrm>
            <a:off x="5867400" y="5257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6019800" y="41290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List</a:t>
            </a:r>
          </a:p>
        </p:txBody>
      </p:sp>
      <p:sp>
        <p:nvSpPr>
          <p:cNvPr id="46" name="Text Box 54"/>
          <p:cNvSpPr txBox="1">
            <a:spLocks noChangeArrowheads="1"/>
          </p:cNvSpPr>
          <p:nvPr/>
        </p:nvSpPr>
        <p:spPr bwMode="auto">
          <a:xfrm>
            <a:off x="6019800" y="55768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Empty</a:t>
            </a:r>
          </a:p>
        </p:txBody>
      </p: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1676400" y="5791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maxlength</a:t>
            </a:r>
          </a:p>
        </p:txBody>
      </p:sp>
      <p:grpSp>
        <p:nvGrpSpPr>
          <p:cNvPr id="48" name="Group 67"/>
          <p:cNvGrpSpPr>
            <a:grpSpLocks/>
          </p:cNvGrpSpPr>
          <p:nvPr/>
        </p:nvGrpSpPr>
        <p:grpSpPr bwMode="auto">
          <a:xfrm>
            <a:off x="990600" y="3352800"/>
            <a:ext cx="2286000" cy="533400"/>
            <a:chOff x="672" y="2928"/>
            <a:chExt cx="1440" cy="336"/>
          </a:xfrm>
        </p:grpSpPr>
        <p:sp>
          <p:nvSpPr>
            <p:cNvPr id="49" name="Rectangle 61"/>
            <p:cNvSpPr>
              <a:spLocks noChangeArrowheads="1"/>
            </p:cNvSpPr>
            <p:nvPr/>
          </p:nvSpPr>
          <p:spPr bwMode="auto">
            <a:xfrm>
              <a:off x="1056" y="2928"/>
              <a:ext cx="768" cy="336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672" y="29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Array 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133600"/>
            <a:ext cx="57626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 Full 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63" y="1676400"/>
            <a:ext cx="834934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 Empty()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16" y="1447800"/>
            <a:ext cx="726016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6081</TotalTime>
  <Words>529</Words>
  <Application>Microsoft Office PowerPoint</Application>
  <PresentationFormat>On-screen Show (4:3)</PresentationFormat>
  <Paragraphs>209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Courier New</vt:lpstr>
      <vt:lpstr>Garamond</vt:lpstr>
      <vt:lpstr>Monotype Sorts</vt:lpstr>
      <vt:lpstr>Perpetua</vt:lpstr>
      <vt:lpstr>新細明體</vt:lpstr>
      <vt:lpstr>新細明體</vt:lpstr>
      <vt:lpstr>Times New Roman</vt:lpstr>
      <vt:lpstr>Wingdings</vt:lpstr>
      <vt:lpstr>Edge</vt:lpstr>
      <vt:lpstr>Stacks</vt:lpstr>
      <vt:lpstr>Stack Examples</vt:lpstr>
      <vt:lpstr>Stack</vt:lpstr>
      <vt:lpstr>Stack Operations</vt:lpstr>
      <vt:lpstr>Common Stack Operations</vt:lpstr>
      <vt:lpstr>Stack – Array Implementation</vt:lpstr>
      <vt:lpstr>Stack – Array Implementation</vt:lpstr>
      <vt:lpstr>Is Full ()</vt:lpstr>
      <vt:lpstr>Is Empty()</vt:lpstr>
      <vt:lpstr>Stack Operations</vt:lpstr>
      <vt:lpstr>Push and Pop Trace</vt:lpstr>
      <vt:lpstr>Push– Array Implementation</vt:lpstr>
      <vt:lpstr>Push – Array Implementation</vt:lpstr>
      <vt:lpstr>Push – Array Implementation</vt:lpstr>
      <vt:lpstr>Pop – Array Implementation</vt:lpstr>
      <vt:lpstr>Pop – Array Implementation</vt:lpstr>
      <vt:lpstr>Pop – Array Implementation</vt:lpstr>
      <vt:lpstr>Complete Program</vt:lpstr>
      <vt:lpstr>Complete Program</vt:lpstr>
      <vt:lpstr>Stack – Linked Representation</vt:lpstr>
      <vt:lpstr>Stack – Linked Representation</vt:lpstr>
      <vt:lpstr>IS Empty() – Code Snippet</vt:lpstr>
      <vt:lpstr>Push Operation - Trace</vt:lpstr>
      <vt:lpstr>Push operation</vt:lpstr>
      <vt:lpstr>Pop Operation - Trace</vt:lpstr>
      <vt:lpstr>Pop Operation</vt:lpstr>
      <vt:lpstr>Complete Code</vt:lpstr>
      <vt:lpstr>Complete Code</vt:lpstr>
      <vt:lpstr>PowerPoint Presentation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23</dc:title>
  <dc:subject>CSC211 Data Structures</dc:subject>
  <dc:creator>Dr. Iftikhar Azim Niaz</dc:creator>
  <cp:lastModifiedBy>Microsoft account</cp:lastModifiedBy>
  <cp:revision>521</cp:revision>
  <dcterms:created xsi:type="dcterms:W3CDTF">2004-10-06T00:41:44Z</dcterms:created>
  <dcterms:modified xsi:type="dcterms:W3CDTF">2022-11-17T18:57:18Z</dcterms:modified>
</cp:coreProperties>
</file>