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5"/>
  </p:notesMasterIdLst>
  <p:sldIdLst>
    <p:sldId id="713" r:id="rId2"/>
    <p:sldId id="714" r:id="rId3"/>
    <p:sldId id="715" r:id="rId4"/>
    <p:sldId id="663" r:id="rId5"/>
    <p:sldId id="716" r:id="rId6"/>
    <p:sldId id="691" r:id="rId7"/>
    <p:sldId id="701" r:id="rId8"/>
    <p:sldId id="700" r:id="rId9"/>
    <p:sldId id="717" r:id="rId10"/>
    <p:sldId id="692" r:id="rId11"/>
    <p:sldId id="702" r:id="rId12"/>
    <p:sldId id="703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668" r:id="rId23"/>
    <p:sldId id="71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5DFFF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44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9827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5F400-7C30-4465-A5BC-2AC6357E899A}" type="slidenum">
              <a:rPr lang="zh-TW" altLang="en-US" smtClean="0">
                <a:latin typeface="Times New Roman" panose="02020603050405020304" pitchFamily="18" charset="0"/>
                <a:cs typeface="新細明體"/>
              </a:rPr>
              <a:pPr/>
              <a:t>2</a:t>
            </a:fld>
            <a:endParaRPr lang="en-US" altLang="zh-TW" dirty="0" smtClean="0">
              <a:latin typeface="Times New Roman" panose="02020603050405020304" pitchFamily="18" charset="0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9212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5F400-7C30-4465-A5BC-2AC6357E899A}" type="slidenum">
              <a:rPr lang="zh-TW" altLang="en-US" smtClean="0">
                <a:latin typeface="Times New Roman" panose="02020603050405020304" pitchFamily="18" charset="0"/>
                <a:cs typeface="新細明體"/>
              </a:rPr>
              <a:pPr/>
              <a:t>5</a:t>
            </a:fld>
            <a:endParaRPr lang="en-US" altLang="zh-TW" dirty="0" smtClean="0">
              <a:latin typeface="Times New Roman" panose="02020603050405020304" pitchFamily="18" charset="0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9669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5F400-7C30-4465-A5BC-2AC6357E899A}" type="slidenum">
              <a:rPr lang="zh-TW" altLang="en-US" smtClean="0">
                <a:latin typeface="Times New Roman" panose="02020603050405020304" pitchFamily="18" charset="0"/>
                <a:cs typeface="新細明體"/>
              </a:rPr>
              <a:pPr/>
              <a:t>9</a:t>
            </a:fld>
            <a:endParaRPr lang="en-US" altLang="zh-TW" dirty="0" smtClean="0">
              <a:latin typeface="Times New Roman" panose="02020603050405020304" pitchFamily="18" charset="0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49385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cs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5F400-7C30-4465-A5BC-2AC6357E899A}" type="slidenum">
              <a:rPr lang="zh-TW" altLang="en-US" smtClean="0">
                <a:latin typeface="Times New Roman" panose="02020603050405020304" pitchFamily="18" charset="0"/>
                <a:cs typeface="新細明體"/>
              </a:rPr>
              <a:pPr/>
              <a:t>23</a:t>
            </a:fld>
            <a:endParaRPr lang="en-US" altLang="zh-TW" dirty="0" smtClean="0">
              <a:latin typeface="Times New Roman" panose="02020603050405020304" pitchFamily="18" charset="0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76894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924800" cy="21336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002060"/>
                </a:solidFill>
              </a:rPr>
              <a:t>Data Structure and Algorithms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4038600"/>
            <a:ext cx="5181600" cy="914400"/>
          </a:xfrm>
          <a:noFill/>
        </p:spPr>
        <p:txBody>
          <a:bodyPr/>
          <a:lstStyle/>
          <a:p>
            <a:pPr eaLnBrk="1" hangingPunct="1"/>
            <a:r>
              <a:rPr lang="en-US" altLang="en-US" b="1" dirty="0" smtClean="0"/>
              <a:t>Azaz Ahmed Kiani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981200" y="4495800"/>
            <a:ext cx="633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/>
              <a:t>Insert Elements at </a:t>
            </a:r>
            <a:r>
              <a:rPr lang="en-GB" dirty="0" smtClean="0"/>
              <a:t>REAR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check if the queue is </a:t>
            </a:r>
            <a:r>
              <a:rPr lang="en-GB" b="1" dirty="0"/>
              <a:t>full</a:t>
            </a:r>
            <a:r>
              <a:rPr lang="en-GB" dirty="0"/>
              <a:t>. If its not full we insert an element at </a:t>
            </a:r>
            <a:r>
              <a:rPr lang="en-GB" dirty="0" smtClean="0"/>
              <a:t>rear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the </a:t>
            </a:r>
            <a:r>
              <a:rPr lang="en-GB" b="1" dirty="0">
                <a:solidFill>
                  <a:srgbClr val="FF0000"/>
                </a:solidFill>
              </a:rPr>
              <a:t>queue is empty </a:t>
            </a:r>
            <a:r>
              <a:rPr lang="en-GB" dirty="0"/>
              <a:t>then </a:t>
            </a:r>
            <a:r>
              <a:rPr lang="en-GB" dirty="0" err="1"/>
              <a:t>intialize</a:t>
            </a:r>
            <a:r>
              <a:rPr lang="en-GB" dirty="0"/>
              <a:t> </a:t>
            </a:r>
            <a:r>
              <a:rPr lang="en-GB" b="1" dirty="0"/>
              <a:t>front and rear to 0</a:t>
            </a:r>
            <a:r>
              <a:rPr lang="en-GB" dirty="0"/>
              <a:t>. Both will point to the first element.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Else </a:t>
            </a:r>
            <a:r>
              <a:rPr lang="en-GB" dirty="0"/>
              <a:t>we increment rear and insert the element.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/>
              <a:t>Insert Elements at </a:t>
            </a:r>
            <a:r>
              <a:rPr lang="en-GB" dirty="0" smtClean="0"/>
              <a:t>REAR (CODE)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8153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/>
              <a:t>Insert Elements at Front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 we check if the </a:t>
            </a:r>
            <a:r>
              <a:rPr lang="en-GB" b="1" dirty="0">
                <a:solidFill>
                  <a:srgbClr val="FF0000"/>
                </a:solidFill>
              </a:rPr>
              <a:t>queue is full</a:t>
            </a:r>
            <a:r>
              <a:rPr lang="en-GB" dirty="0"/>
              <a:t>. If its not full we insert an element at front end by following the given conditions :</a:t>
            </a:r>
          </a:p>
          <a:p>
            <a:endParaRPr lang="en-GB" dirty="0"/>
          </a:p>
          <a:p>
            <a:r>
              <a:rPr lang="en-GB" dirty="0"/>
              <a:t>If the </a:t>
            </a:r>
            <a:r>
              <a:rPr lang="en-GB" dirty="0">
                <a:solidFill>
                  <a:srgbClr val="FF0000"/>
                </a:solidFill>
              </a:rPr>
              <a:t>queue is empty </a:t>
            </a:r>
            <a:r>
              <a:rPr lang="en-GB" dirty="0"/>
              <a:t>then </a:t>
            </a:r>
            <a:r>
              <a:rPr lang="en-GB" dirty="0" err="1"/>
              <a:t>intialize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front and rear to 0</a:t>
            </a:r>
            <a:r>
              <a:rPr lang="en-GB" dirty="0"/>
              <a:t>. Both will point to the first element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Else we </a:t>
            </a:r>
            <a:r>
              <a:rPr lang="en-GB" dirty="0">
                <a:solidFill>
                  <a:srgbClr val="FF0000"/>
                </a:solidFill>
              </a:rPr>
              <a:t>decrement front </a:t>
            </a:r>
            <a:r>
              <a:rPr lang="en-GB" dirty="0"/>
              <a:t>and insert the element.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2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/>
              <a:t>Insert Elements at </a:t>
            </a:r>
            <a:r>
              <a:rPr lang="en-GB" dirty="0" smtClean="0"/>
              <a:t>Front (Code)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72487"/>
            <a:ext cx="8382000" cy="56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/>
              <a:t>Delete </a:t>
            </a:r>
            <a:r>
              <a:rPr lang="en-GB" dirty="0" smtClean="0"/>
              <a:t>From Front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order to do this, we first check if the queue is </a:t>
            </a:r>
            <a:r>
              <a:rPr lang="en-GB" b="1" dirty="0">
                <a:solidFill>
                  <a:srgbClr val="FF0000"/>
                </a:solidFill>
              </a:rPr>
              <a:t>empty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its not then delete the front element by following the given conditions :</a:t>
            </a:r>
          </a:p>
          <a:p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only one element is present we once again make </a:t>
            </a:r>
            <a:r>
              <a:rPr lang="en-GB" b="1" dirty="0">
                <a:solidFill>
                  <a:srgbClr val="FF0000"/>
                </a:solidFill>
              </a:rPr>
              <a:t>front and rear equal to -1</a:t>
            </a:r>
            <a:r>
              <a:rPr lang="en-GB" dirty="0"/>
              <a:t>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Else </a:t>
            </a:r>
            <a:r>
              <a:rPr lang="en-GB" dirty="0"/>
              <a:t>we increment front. </a:t>
            </a:r>
          </a:p>
        </p:txBody>
      </p:sp>
    </p:spTree>
    <p:extLst>
      <p:ext uri="{BB962C8B-B14F-4D97-AF65-F5344CB8AC3E}">
        <p14:creationId xmlns:p14="http://schemas.microsoft.com/office/powerpoint/2010/main" val="8270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/>
              <a:t>Delete </a:t>
            </a:r>
            <a:r>
              <a:rPr lang="en-GB" dirty="0" smtClean="0"/>
              <a:t>From Front (Code)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34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/>
              <a:t>Delete </a:t>
            </a:r>
            <a:r>
              <a:rPr lang="en-GB" dirty="0" smtClean="0"/>
              <a:t>From Rear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Inorder</a:t>
            </a:r>
            <a:r>
              <a:rPr lang="en-GB" dirty="0"/>
              <a:t> to do this, we again first check if the </a:t>
            </a:r>
            <a:r>
              <a:rPr lang="en-GB" b="1" dirty="0">
                <a:solidFill>
                  <a:srgbClr val="FF0000"/>
                </a:solidFill>
              </a:rPr>
              <a:t>queue is empty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its not then we delete the last element by following the given conditions :</a:t>
            </a:r>
          </a:p>
          <a:p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only one element is present we </a:t>
            </a:r>
            <a:r>
              <a:rPr lang="en-GB" b="1" dirty="0">
                <a:solidFill>
                  <a:srgbClr val="FF0000"/>
                </a:solidFill>
              </a:rPr>
              <a:t>make front and rear equal to -1</a:t>
            </a:r>
            <a:r>
              <a:rPr lang="en-GB" dirty="0"/>
              <a:t>.</a:t>
            </a:r>
          </a:p>
          <a:p>
            <a:endParaRPr lang="en-GB" dirty="0" smtClean="0"/>
          </a:p>
          <a:p>
            <a:r>
              <a:rPr lang="en-GB" dirty="0" smtClean="0"/>
              <a:t>Else </a:t>
            </a:r>
            <a:r>
              <a:rPr lang="en-GB" dirty="0"/>
              <a:t>we decrement rear.</a:t>
            </a:r>
          </a:p>
        </p:txBody>
      </p:sp>
    </p:spTree>
    <p:extLst>
      <p:ext uri="{BB962C8B-B14F-4D97-AF65-F5344CB8AC3E}">
        <p14:creationId xmlns:p14="http://schemas.microsoft.com/office/powerpoint/2010/main" val="11003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/>
              <a:t>Delete </a:t>
            </a:r>
            <a:r>
              <a:rPr lang="en-GB" dirty="0" smtClean="0"/>
              <a:t>From Rear (Code)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2057"/>
            <a:ext cx="8534400" cy="57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 smtClean="0"/>
              <a:t>Complete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3438525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63" y="1066800"/>
            <a:ext cx="4724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 smtClean="0"/>
              <a:t>Complete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72487"/>
            <a:ext cx="4419600" cy="5655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570" y="1066800"/>
            <a:ext cx="3886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6477000" cy="2819400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</a:rPr>
              <a:t/>
            </a:r>
            <a:br>
              <a:rPr lang="en-US" altLang="en-US" sz="4800" b="1" dirty="0" smtClean="0">
                <a:solidFill>
                  <a:srgbClr val="00B050"/>
                </a:solidFill>
              </a:rPr>
            </a:br>
            <a:r>
              <a:rPr lang="en-US" altLang="en-US" sz="4800" b="1" dirty="0" smtClean="0">
                <a:solidFill>
                  <a:srgbClr val="002060"/>
                </a:solidFill>
              </a:rPr>
              <a:t>Double Ended Queue</a:t>
            </a:r>
            <a:r>
              <a:rPr lang="en-US" altLang="en-US" sz="5400" dirty="0" smtClean="0">
                <a:solidFill>
                  <a:srgbClr val="002060"/>
                </a:solidFill>
              </a:rPr>
              <a:t/>
            </a:r>
            <a:br>
              <a:rPr lang="en-US" altLang="en-US" sz="5400" dirty="0" smtClean="0">
                <a:solidFill>
                  <a:srgbClr val="002060"/>
                </a:solidFill>
              </a:rPr>
            </a:br>
            <a:r>
              <a:rPr lang="en-US" altLang="en-US" sz="5400" dirty="0" smtClean="0"/>
              <a:t/>
            </a:r>
            <a:br>
              <a:rPr lang="en-US" altLang="en-US" sz="5400" dirty="0" smtClean="0"/>
            </a:br>
            <a:r>
              <a:rPr lang="en-US" altLang="en-US" sz="4400" dirty="0" smtClean="0">
                <a:solidFill>
                  <a:schemeClr val="tx1"/>
                </a:solidFill>
              </a:rPr>
              <a:t>Lesson </a:t>
            </a:r>
            <a:r>
              <a:rPr lang="en-US" altLang="en-US" sz="4400" dirty="0" smtClean="0">
                <a:solidFill>
                  <a:schemeClr val="tx1"/>
                </a:solidFill>
              </a:rPr>
              <a:t>17</a:t>
            </a:r>
            <a:endParaRPr lang="en-US" altLang="en-US" sz="5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3"/>
            <a:ext cx="604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defRPr/>
            </a:pPr>
            <a:fld id="{ABFFE967-C5B4-4E4F-8A7F-C929F60155E3}" type="slidenum"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pPr algn="r" eaLnBrk="1" hangingPunct="1">
                <a:defRPr/>
              </a:pPr>
              <a:t>2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8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 smtClean="0"/>
              <a:t>Complete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2057"/>
            <a:ext cx="4191000" cy="5755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4" y="1121390"/>
            <a:ext cx="3914775" cy="57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GB" dirty="0" smtClean="0"/>
              <a:t>Complete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66800"/>
            <a:ext cx="5229225" cy="5702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673" y="2362200"/>
            <a:ext cx="3291527" cy="32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multi-user/multitasking environments, where several users or task may be requesting the same resource simultaneously.</a:t>
            </a: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Communication Software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queues to hold </a:t>
            </a:r>
            <a:r>
              <a:rPr lang="en-US" i="1" dirty="0" smtClean="0"/>
              <a:t>information</a:t>
            </a:r>
            <a:r>
              <a:rPr lang="en-US" dirty="0" smtClean="0"/>
              <a:t> received over </a:t>
            </a:r>
            <a:r>
              <a:rPr lang="en-US" u="sng" dirty="0" smtClean="0"/>
              <a:t>networks</a:t>
            </a:r>
            <a:r>
              <a:rPr lang="en-US" dirty="0" smtClean="0"/>
              <a:t> and dial up connections. (Information can be transmitted faster than it can be processed, so is placed in a queue waiting to be processed)</a:t>
            </a:r>
          </a:p>
          <a:p>
            <a:r>
              <a:rPr lang="en-US" dirty="0" smtClean="0"/>
              <a:t>Simulation</a:t>
            </a:r>
          </a:p>
          <a:p>
            <a:r>
              <a:rPr lang="en-US" dirty="0" smtClean="0"/>
              <a:t>Print Queue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6477000" cy="2819400"/>
          </a:xfrm>
        </p:spPr>
        <p:txBody>
          <a:bodyPr/>
          <a:lstStyle/>
          <a:p>
            <a:r>
              <a:rPr lang="en-US" altLang="en-US" sz="4800" b="1" dirty="0" smtClean="0">
                <a:solidFill>
                  <a:srgbClr val="00B050"/>
                </a:solidFill>
              </a:rPr>
              <a:t/>
            </a:r>
            <a:br>
              <a:rPr lang="en-US" altLang="en-US" sz="4800" b="1" dirty="0" smtClean="0">
                <a:solidFill>
                  <a:srgbClr val="00B050"/>
                </a:solidFill>
              </a:rPr>
            </a:br>
            <a:r>
              <a:rPr lang="en-US" altLang="en-US" sz="4400" b="1" dirty="0" smtClean="0">
                <a:solidFill>
                  <a:srgbClr val="00B050"/>
                </a:solidFill>
              </a:rPr>
              <a:t>Summary…!</a:t>
            </a:r>
            <a:endParaRPr lang="en-US" altLang="en-US" sz="48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3"/>
            <a:ext cx="604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defRPr/>
            </a:pPr>
            <a:fld id="{ABFFE967-C5B4-4E4F-8A7F-C929F60155E3}" type="slidenum"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pPr algn="r" eaLnBrk="1" hangingPunct="1">
                <a:defRPr/>
              </a:pPr>
              <a:t>23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9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Queue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28194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Deletion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Dequeue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dirty="0" smtClean="0"/>
              <a:t>can take place only at one end, called the </a:t>
            </a:r>
            <a:r>
              <a:rPr lang="en-US" dirty="0" smtClean="0">
                <a:solidFill>
                  <a:srgbClr val="C00000"/>
                </a:solidFill>
              </a:rPr>
              <a:t>front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Insertion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Enqueue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dirty="0" smtClean="0"/>
              <a:t>can take place only at the other end, called the </a:t>
            </a:r>
            <a:r>
              <a:rPr lang="en-US" dirty="0" smtClean="0">
                <a:solidFill>
                  <a:srgbClr val="C00000"/>
                </a:solidFill>
              </a:rPr>
              <a:t>rear</a:t>
            </a:r>
          </a:p>
          <a:p>
            <a:r>
              <a:rPr lang="en-US" dirty="0" smtClean="0"/>
              <a:t>The general Queue model is 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371600" y="4632325"/>
            <a:ext cx="6067425" cy="701675"/>
            <a:chOff x="864" y="2918"/>
            <a:chExt cx="3822" cy="44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968" y="2918"/>
              <a:ext cx="1489" cy="252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Queue Q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457" y="3062"/>
              <a:ext cx="576" cy="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864" y="3110"/>
              <a:ext cx="38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Dequeue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)				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Enqueue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(x) 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392" y="3062"/>
              <a:ext cx="576" cy="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5487988" y="4876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2209800" y="4876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4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Model of Queue</a:t>
            </a:r>
            <a:endParaRPr 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19200" y="25146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19200" y="3429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858000" y="2819400"/>
            <a:ext cx="381000" cy="381000"/>
          </a:xfrm>
          <a:prstGeom prst="rect">
            <a:avLst/>
          </a:prstGeom>
          <a:solidFill>
            <a:srgbClr val="85D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200" y="2819400"/>
            <a:ext cx="381000" cy="381000"/>
          </a:xfrm>
          <a:prstGeom prst="rect">
            <a:avLst/>
          </a:prstGeom>
          <a:solidFill>
            <a:srgbClr val="85D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86400" y="2819400"/>
            <a:ext cx="381000" cy="381000"/>
          </a:xfrm>
          <a:prstGeom prst="rect">
            <a:avLst/>
          </a:prstGeom>
          <a:solidFill>
            <a:srgbClr val="85D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114800" y="2971800"/>
            <a:ext cx="1143000" cy="0"/>
          </a:xfrm>
          <a:prstGeom prst="line">
            <a:avLst/>
          </a:prstGeom>
          <a:noFill/>
          <a:ln w="349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52800" y="2819400"/>
            <a:ext cx="381000" cy="381000"/>
          </a:xfrm>
          <a:prstGeom prst="rect">
            <a:avLst/>
          </a:prstGeom>
          <a:solidFill>
            <a:srgbClr val="85D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cxnSp>
        <p:nvCxnSpPr>
          <p:cNvPr id="13" name="AutoShape 14"/>
          <p:cNvCxnSpPr>
            <a:cxnSpLocks noChangeShapeType="1"/>
          </p:cNvCxnSpPr>
          <p:nvPr/>
        </p:nvCxnSpPr>
        <p:spPr bwMode="auto">
          <a:xfrm rot="10800000" flipV="1">
            <a:off x="1219200" y="2819400"/>
            <a:ext cx="1600200" cy="1219200"/>
          </a:xfrm>
          <a:prstGeom prst="curvedConnector3">
            <a:avLst>
              <a:gd name="adj1" fmla="val 114287"/>
            </a:avLst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066800" y="4038600"/>
            <a:ext cx="2209800" cy="1524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en-US" sz="2400" b="1" dirty="0" smtClean="0">
                <a:effectLst/>
              </a:rPr>
              <a:t>Rear</a:t>
            </a:r>
            <a:r>
              <a:rPr lang="en-US" sz="2400" dirty="0" smtClean="0">
                <a:effectLst/>
              </a:rPr>
              <a:t>:</a:t>
            </a:r>
            <a:endParaRPr lang="en-US" sz="2400" dirty="0">
              <a:effectLst/>
            </a:endParaRPr>
          </a:p>
          <a:p>
            <a:pPr algn="just"/>
            <a:r>
              <a:rPr lang="en-US" sz="2400" dirty="0">
                <a:effectLst/>
              </a:rPr>
              <a:t>All new items </a:t>
            </a:r>
          </a:p>
          <a:p>
            <a:pPr algn="just"/>
            <a:r>
              <a:rPr lang="en-US" sz="2400" dirty="0">
                <a:effectLst/>
              </a:rPr>
              <a:t>are added on </a:t>
            </a:r>
          </a:p>
          <a:p>
            <a:pPr algn="just"/>
            <a:r>
              <a:rPr lang="en-US" sz="2400" dirty="0">
                <a:effectLst/>
              </a:rPr>
              <a:t>this end</a:t>
            </a:r>
          </a:p>
        </p:txBody>
      </p:sp>
      <p:cxnSp>
        <p:nvCxnSpPr>
          <p:cNvPr id="15" name="AutoShape 16"/>
          <p:cNvCxnSpPr>
            <a:cxnSpLocks noChangeShapeType="1"/>
            <a:stCxn id="8" idx="3"/>
          </p:cNvCxnSpPr>
          <p:nvPr/>
        </p:nvCxnSpPr>
        <p:spPr bwMode="auto">
          <a:xfrm>
            <a:off x="7239000" y="3009900"/>
            <a:ext cx="1219200" cy="1028700"/>
          </a:xfrm>
          <a:prstGeom prst="curvedConnector3">
            <a:avLst>
              <a:gd name="adj1" fmla="val 11875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096000" y="4038600"/>
            <a:ext cx="2209800" cy="1524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r>
              <a:rPr lang="en-US" sz="2400" b="1" dirty="0">
                <a:effectLst/>
              </a:rPr>
              <a:t>	     Head</a:t>
            </a:r>
            <a:r>
              <a:rPr lang="en-US" sz="2400" dirty="0">
                <a:effectLst/>
              </a:rPr>
              <a:t>:</a:t>
            </a:r>
          </a:p>
          <a:p>
            <a:pPr algn="just"/>
            <a:r>
              <a:rPr lang="en-US" sz="2400" dirty="0">
                <a:effectLst/>
              </a:rPr>
              <a:t>All items are </a:t>
            </a:r>
          </a:p>
          <a:p>
            <a:pPr algn="just"/>
            <a:r>
              <a:rPr lang="en-US" sz="2400" dirty="0">
                <a:effectLst/>
              </a:rPr>
              <a:t>deleted from </a:t>
            </a:r>
          </a:p>
          <a:p>
            <a:pPr algn="just"/>
            <a:r>
              <a:rPr lang="en-US" sz="2400" dirty="0">
                <a:effectLst/>
              </a:rPr>
              <a:t>this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6477000" cy="2819400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</a:rPr>
              <a:t/>
            </a:r>
            <a:br>
              <a:rPr lang="en-US" altLang="en-US" sz="4800" b="1" dirty="0" smtClean="0">
                <a:solidFill>
                  <a:srgbClr val="00B050"/>
                </a:solidFill>
              </a:rPr>
            </a:br>
            <a:r>
              <a:rPr lang="en-US" altLang="en-US" sz="4800" b="1" dirty="0" smtClean="0">
                <a:solidFill>
                  <a:srgbClr val="00B050"/>
                </a:solidFill>
              </a:rPr>
              <a:t/>
            </a:r>
            <a:br>
              <a:rPr lang="en-US" altLang="en-US" sz="4800" b="1" dirty="0" smtClean="0">
                <a:solidFill>
                  <a:srgbClr val="00B050"/>
                </a:solidFill>
              </a:rPr>
            </a:br>
            <a:r>
              <a:rPr lang="en-US" altLang="en-US" sz="4800" b="1" dirty="0" smtClean="0">
                <a:solidFill>
                  <a:srgbClr val="002060"/>
                </a:solidFill>
              </a:rPr>
              <a:t>Double Ended Queue</a:t>
            </a:r>
            <a:r>
              <a:rPr lang="en-US" altLang="en-US" sz="5400" dirty="0" smtClean="0">
                <a:solidFill>
                  <a:srgbClr val="002060"/>
                </a:solidFill>
              </a:rPr>
              <a:t/>
            </a:r>
            <a:br>
              <a:rPr lang="en-US" altLang="en-US" sz="5400" dirty="0" smtClean="0">
                <a:solidFill>
                  <a:srgbClr val="002060"/>
                </a:solidFill>
              </a:rPr>
            </a:br>
            <a:r>
              <a:rPr lang="en-US" altLang="en-US" sz="5400" dirty="0" smtClean="0"/>
              <a:t/>
            </a:r>
            <a:br>
              <a:rPr lang="en-US" altLang="en-US" sz="5400" dirty="0" smtClean="0"/>
            </a:br>
            <a:endParaRPr lang="en-US" altLang="en-US" sz="5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3"/>
            <a:ext cx="604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defRPr/>
            </a:pPr>
            <a:fld id="{ABFFE967-C5B4-4E4F-8A7F-C929F60155E3}" type="slidenum"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pPr algn="r" eaLnBrk="1" hangingPunct="1">
                <a:defRPr/>
              </a:pPr>
              <a:t>5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r>
              <a:rPr lang="en-US" dirty="0" smtClean="0"/>
              <a:t> – Double Ended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505200"/>
          </a:xfrm>
        </p:spPr>
        <p:txBody>
          <a:bodyPr>
            <a:normAutofit/>
          </a:bodyPr>
          <a:lstStyle/>
          <a:p>
            <a:pPr algn="just"/>
            <a:r>
              <a:rPr lang="en-GB" dirty="0" err="1"/>
              <a:t>Deque</a:t>
            </a:r>
            <a:r>
              <a:rPr lang="en-GB" dirty="0"/>
              <a:t> or Double Ended Queue is a type of queue in which insertion and removal of elements can either be performed from the front or the rear.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77544"/>
            <a:ext cx="7375635" cy="222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r>
              <a:rPr lang="en-US" dirty="0" smtClean="0"/>
              <a:t> – Double Ended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505200"/>
          </a:xfrm>
        </p:spPr>
        <p:txBody>
          <a:bodyPr>
            <a:normAutofit/>
          </a:bodyPr>
          <a:lstStyle/>
          <a:p>
            <a:pPr algn="just"/>
            <a:endParaRPr lang="en-GB" dirty="0" smtClean="0"/>
          </a:p>
          <a:p>
            <a:pPr algn="just"/>
            <a:r>
              <a:rPr lang="en-GB" dirty="0" smtClean="0"/>
              <a:t>Thus</a:t>
            </a:r>
            <a:r>
              <a:rPr lang="en-GB" dirty="0"/>
              <a:t>, it does not follow</a:t>
            </a:r>
            <a:r>
              <a:rPr lang="en-GB" b="1" dirty="0">
                <a:solidFill>
                  <a:srgbClr val="FF0000"/>
                </a:solidFill>
              </a:rPr>
              <a:t> FIFO rule </a:t>
            </a:r>
            <a:r>
              <a:rPr lang="en-GB" dirty="0"/>
              <a:t>(First In First Out)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77544"/>
            <a:ext cx="7375635" cy="222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24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r>
              <a:rPr lang="en-US" dirty="0" smtClean="0"/>
              <a:t> – Double Ended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Elements can only be added or removed from front and back of the queue</a:t>
            </a:r>
          </a:p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Insert at front an element</a:t>
            </a:r>
          </a:p>
          <a:p>
            <a:pPr lvl="1"/>
            <a:r>
              <a:rPr lang="en-US" dirty="0" smtClean="0"/>
              <a:t>Insert at back an element</a:t>
            </a:r>
          </a:p>
          <a:p>
            <a:pPr lvl="1"/>
            <a:r>
              <a:rPr lang="en-US" dirty="0" smtClean="0"/>
              <a:t>Remove from back an element</a:t>
            </a:r>
          </a:p>
          <a:p>
            <a:pPr lvl="1"/>
            <a:r>
              <a:rPr lang="en-US" dirty="0" smtClean="0"/>
              <a:t>Remove from front an element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77544"/>
            <a:ext cx="7375635" cy="222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5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6477000" cy="2819400"/>
          </a:xfrm>
        </p:spPr>
        <p:txBody>
          <a:bodyPr/>
          <a:lstStyle/>
          <a:p>
            <a:pPr algn="ctr"/>
            <a:r>
              <a:rPr lang="en-US" altLang="en-US" sz="4800" b="1" dirty="0" smtClean="0">
                <a:solidFill>
                  <a:srgbClr val="00B050"/>
                </a:solidFill>
              </a:rPr>
              <a:t/>
            </a:r>
            <a:br>
              <a:rPr lang="en-US" altLang="en-US" sz="4800" b="1" dirty="0" smtClean="0">
                <a:solidFill>
                  <a:srgbClr val="00B050"/>
                </a:solidFill>
              </a:rPr>
            </a:br>
            <a:r>
              <a:rPr lang="en-US" altLang="en-US" sz="4800" b="1" dirty="0" smtClean="0">
                <a:solidFill>
                  <a:srgbClr val="00B050"/>
                </a:solidFill>
              </a:rPr>
              <a:t/>
            </a:r>
            <a:br>
              <a:rPr lang="en-US" altLang="en-US" sz="4800" b="1" dirty="0" smtClean="0">
                <a:solidFill>
                  <a:srgbClr val="00B050"/>
                </a:solidFill>
              </a:rPr>
            </a:br>
            <a:r>
              <a:rPr lang="en-US" altLang="en-US" sz="4800" b="1" dirty="0" smtClean="0">
                <a:solidFill>
                  <a:srgbClr val="002060"/>
                </a:solidFill>
              </a:rPr>
              <a:t>Double Ended Queue </a:t>
            </a:r>
            <a:br>
              <a:rPr lang="en-US" altLang="en-US" sz="4800" b="1" dirty="0" smtClean="0">
                <a:solidFill>
                  <a:srgbClr val="002060"/>
                </a:solidFill>
              </a:rPr>
            </a:br>
            <a:r>
              <a:rPr lang="en-US" altLang="en-US" sz="4800" b="1" dirty="0" smtClean="0">
                <a:solidFill>
                  <a:srgbClr val="002060"/>
                </a:solidFill>
              </a:rPr>
              <a:t>(Operations)</a:t>
            </a:r>
            <a:r>
              <a:rPr lang="en-US" altLang="en-US" sz="5400" dirty="0" smtClean="0">
                <a:solidFill>
                  <a:srgbClr val="002060"/>
                </a:solidFill>
              </a:rPr>
              <a:t/>
            </a:r>
            <a:br>
              <a:rPr lang="en-US" altLang="en-US" sz="5400" dirty="0" smtClean="0">
                <a:solidFill>
                  <a:srgbClr val="002060"/>
                </a:solidFill>
              </a:rPr>
            </a:br>
            <a:r>
              <a:rPr lang="en-US" altLang="en-US" sz="5400" dirty="0" smtClean="0"/>
              <a:t/>
            </a:r>
            <a:br>
              <a:rPr lang="en-US" altLang="en-US" sz="5400" dirty="0" smtClean="0"/>
            </a:br>
            <a:endParaRPr lang="en-US" altLang="en-US" sz="54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3"/>
            <a:ext cx="60483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eaLnBrk="1" hangingPunct="1">
              <a:defRPr/>
            </a:pPr>
            <a:fld id="{ABFFE967-C5B4-4E4F-8A7F-C929F60155E3}" type="slidenum">
              <a:rPr 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pPr algn="r" eaLnBrk="1" hangingPunct="1">
                <a:defRPr/>
              </a:pPr>
              <a:t>9</a:t>
            </a:fld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0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6179</TotalTime>
  <Words>482</Words>
  <Application>Microsoft Office PowerPoint</Application>
  <PresentationFormat>On-screen Show (4:3)</PresentationFormat>
  <Paragraphs>88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Garamond</vt:lpstr>
      <vt:lpstr>新細明體</vt:lpstr>
      <vt:lpstr>Times New Roman</vt:lpstr>
      <vt:lpstr>Wingdings</vt:lpstr>
      <vt:lpstr>Edge</vt:lpstr>
      <vt:lpstr>Data Structure and Algorithms</vt:lpstr>
      <vt:lpstr> Double Ended Queue  Lesson 17</vt:lpstr>
      <vt:lpstr>Queue  </vt:lpstr>
      <vt:lpstr>Graphic Model of Queue</vt:lpstr>
      <vt:lpstr>  Double Ended Queue  </vt:lpstr>
      <vt:lpstr>Deque – Double Ended Queue</vt:lpstr>
      <vt:lpstr>Deque – Double Ended Queue</vt:lpstr>
      <vt:lpstr>Deque – Double Ended Queue</vt:lpstr>
      <vt:lpstr>  Double Ended Queue  (Operations)  </vt:lpstr>
      <vt:lpstr>Insert Elements at REAR</vt:lpstr>
      <vt:lpstr>Insert Elements at REAR (CODE)</vt:lpstr>
      <vt:lpstr>Insert Elements at Front</vt:lpstr>
      <vt:lpstr>Insert Elements at Front (Code)</vt:lpstr>
      <vt:lpstr>Delete From Front</vt:lpstr>
      <vt:lpstr>Delete From Front (Code)</vt:lpstr>
      <vt:lpstr>Delete From Rear</vt:lpstr>
      <vt:lpstr>Delete From Rear (Code)</vt:lpstr>
      <vt:lpstr>Complete Code</vt:lpstr>
      <vt:lpstr>Complete Code</vt:lpstr>
      <vt:lpstr>Complete Code</vt:lpstr>
      <vt:lpstr>Complete Code</vt:lpstr>
      <vt:lpstr>Queue Applications</vt:lpstr>
      <vt:lpstr> Summary…!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22</dc:title>
  <dc:subject>CSC211 Data Structures</dc:subject>
  <dc:creator>Dr. Iftikhar Azim Niaz</dc:creator>
  <cp:lastModifiedBy>Microsoft account</cp:lastModifiedBy>
  <cp:revision>527</cp:revision>
  <dcterms:created xsi:type="dcterms:W3CDTF">2004-10-06T00:41:44Z</dcterms:created>
  <dcterms:modified xsi:type="dcterms:W3CDTF">2022-12-13T07:12:07Z</dcterms:modified>
</cp:coreProperties>
</file>