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sldIdLst>
    <p:sldId id="714" r:id="rId2"/>
    <p:sldId id="715" r:id="rId3"/>
    <p:sldId id="716" r:id="rId4"/>
    <p:sldId id="706" r:id="rId5"/>
    <p:sldId id="704" r:id="rId6"/>
    <p:sldId id="705" r:id="rId7"/>
    <p:sldId id="717" r:id="rId8"/>
    <p:sldId id="702" r:id="rId9"/>
    <p:sldId id="708" r:id="rId10"/>
    <p:sldId id="709" r:id="rId11"/>
    <p:sldId id="710" r:id="rId12"/>
    <p:sldId id="711" r:id="rId13"/>
    <p:sldId id="637" r:id="rId14"/>
    <p:sldId id="670" r:id="rId15"/>
    <p:sldId id="642" r:id="rId16"/>
    <p:sldId id="719" r:id="rId17"/>
    <p:sldId id="707" r:id="rId18"/>
    <p:sldId id="712" r:id="rId19"/>
    <p:sldId id="713" r:id="rId20"/>
    <p:sldId id="71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CC"/>
    <a:srgbClr val="75DBFF"/>
    <a:srgbClr val="57D3FF"/>
    <a:srgbClr val="000099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6363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7097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 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dirty="0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/>
              <a:t>Match() Function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6" y="1143000"/>
            <a:ext cx="86113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Complete Program</a:t>
            </a:r>
            <a:endParaRPr lang="en-GB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" y="1143000"/>
            <a:ext cx="4931391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1128214"/>
            <a:ext cx="4038600" cy="57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Complete Program</a:t>
            </a:r>
            <a:endParaRPr lang="en-GB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151174"/>
            <a:ext cx="3594053" cy="2430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" y="1147762"/>
            <a:ext cx="5318078" cy="5710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551" y="4419600"/>
            <a:ext cx="3429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way we are used to writing expressions is known as </a:t>
            </a:r>
            <a:r>
              <a:rPr lang="en-US" dirty="0" smtClean="0">
                <a:solidFill>
                  <a:srgbClr val="0000CC"/>
                </a:solidFill>
              </a:rPr>
              <a:t>infix notation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Postfix</a:t>
            </a:r>
            <a:r>
              <a:rPr lang="en-US" dirty="0" smtClean="0"/>
              <a:t> expression does not require any precedence rules</a:t>
            </a:r>
          </a:p>
          <a:p>
            <a:r>
              <a:rPr lang="en-US" dirty="0" smtClean="0"/>
              <a:t>3 2 * 1 +  is postfix of 3 * 2 + 1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0"/>
            <a:ext cx="7769577" cy="32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and Associativity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3422" y="1143000"/>
            <a:ext cx="313817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3886200"/>
            <a:ext cx="2971800" cy="2667000"/>
          </a:xfrm>
          <a:prstGeom prst="rect">
            <a:avLst/>
          </a:prstGeom>
          <a:noFill/>
          <a:ln w="9525">
            <a:solidFill>
              <a:srgbClr val="75DB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900" kern="0" dirty="0" smtClean="0">
              <a:effectLst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900" kern="0" dirty="0">
              <a:effectLst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900" kern="0" dirty="0" smtClean="0">
                <a:effectLst/>
                <a:latin typeface="+mn-lt"/>
              </a:rPr>
              <a:t>Order includes </a:t>
            </a:r>
            <a:r>
              <a:rPr kumimoji="0" 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</a:t>
            </a:r>
            <a:r>
              <a:rPr kumimoji="0" 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 roots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5410200" cy="565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Infix to 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 smtClean="0"/>
              <a:t>The first thing you need to do is </a:t>
            </a:r>
            <a:r>
              <a:rPr lang="en-US" sz="2600" b="1" dirty="0" smtClean="0">
                <a:solidFill>
                  <a:srgbClr val="0000CC"/>
                </a:solidFill>
              </a:rPr>
              <a:t>fully parenthesize</a:t>
            </a:r>
            <a:r>
              <a:rPr lang="en-US" sz="2600" dirty="0" smtClean="0">
                <a:solidFill>
                  <a:srgbClr val="0000CC"/>
                </a:solidFill>
              </a:rPr>
              <a:t> </a:t>
            </a:r>
            <a:r>
              <a:rPr lang="en-US" sz="2600" dirty="0" smtClean="0"/>
              <a:t>the expression. </a:t>
            </a:r>
          </a:p>
          <a:p>
            <a:pPr>
              <a:buNone/>
            </a:pPr>
            <a:r>
              <a:rPr lang="en-US" sz="2600" dirty="0" smtClean="0"/>
              <a:t>So, the expression </a:t>
            </a:r>
            <a:r>
              <a:rPr lang="en-US" sz="2600" b="1" dirty="0" smtClean="0"/>
              <a:t>(3 + 6) * (2 - 4) + 7 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Becomes </a:t>
            </a:r>
            <a:r>
              <a:rPr lang="en-US" sz="2600" b="1" dirty="0" smtClean="0"/>
              <a:t>(((3 + 6) * (2 - 4)) + 7).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 smtClean="0"/>
              <a:t>Now, move each of the operators </a:t>
            </a:r>
            <a:r>
              <a:rPr lang="en-US" sz="2600" i="1" dirty="0" smtClean="0">
                <a:solidFill>
                  <a:srgbClr val="0000CC"/>
                </a:solidFill>
              </a:rPr>
              <a:t>immediately </a:t>
            </a:r>
            <a:r>
              <a:rPr lang="en-US" sz="2600" i="1" dirty="0" smtClean="0"/>
              <a:t>to the </a:t>
            </a:r>
            <a:r>
              <a:rPr lang="en-US" sz="2600" i="1" dirty="0" smtClean="0">
                <a:solidFill>
                  <a:srgbClr val="0000CC"/>
                </a:solidFill>
              </a:rPr>
              <a:t>right</a:t>
            </a:r>
            <a:r>
              <a:rPr lang="en-US" sz="2600" dirty="0" smtClean="0">
                <a:solidFill>
                  <a:srgbClr val="0000CC"/>
                </a:solidFill>
              </a:rPr>
              <a:t> </a:t>
            </a:r>
            <a:r>
              <a:rPr lang="en-US" sz="2600" dirty="0" smtClean="0"/>
              <a:t>of their respective right parentheses. If you do this, you will see that </a:t>
            </a:r>
          </a:p>
          <a:p>
            <a:pPr>
              <a:buNone/>
            </a:pPr>
            <a:r>
              <a:rPr lang="en-US" sz="2600" b="1" dirty="0" smtClean="0"/>
              <a:t>(((3 + 6) * (2 - 4)) + 7)</a:t>
            </a:r>
            <a:r>
              <a:rPr lang="en-US" sz="2600" dirty="0" smtClean="0"/>
              <a:t> becomes </a:t>
            </a:r>
            <a:r>
              <a:rPr lang="en-US" sz="2600" b="1" dirty="0" smtClean="0"/>
              <a:t>3 6 + 2 4 - * 7 +</a:t>
            </a:r>
            <a:r>
              <a:rPr lang="en-US" sz="26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573596"/>
            <a:ext cx="4114800" cy="220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Converting Infix to Postfix </a:t>
            </a:r>
            <a:r>
              <a:rPr lang="en-US" sz="3600" dirty="0" smtClean="0"/>
              <a:t>(Steps)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First Start scanning the expression </a:t>
            </a:r>
            <a:r>
              <a:rPr lang="en-GB" sz="2000" b="1" dirty="0">
                <a:solidFill>
                  <a:srgbClr val="FF0000"/>
                </a:solidFill>
              </a:rPr>
              <a:t>from left to right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If the scanned character </a:t>
            </a:r>
            <a:r>
              <a:rPr lang="en-GB" sz="2000" dirty="0">
                <a:solidFill>
                  <a:srgbClr val="00B050"/>
                </a:solidFill>
              </a:rPr>
              <a:t>is an operand</a:t>
            </a:r>
            <a:r>
              <a:rPr lang="en-GB" sz="2000" dirty="0"/>
              <a:t>, </a:t>
            </a:r>
            <a:r>
              <a:rPr lang="en-GB" sz="2000" b="1" dirty="0">
                <a:solidFill>
                  <a:srgbClr val="00B050"/>
                </a:solidFill>
              </a:rPr>
              <a:t>output it</a:t>
            </a:r>
            <a:r>
              <a:rPr lang="en-GB" sz="2000" dirty="0"/>
              <a:t>, i.e. print it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FF0000"/>
                </a:solidFill>
              </a:rPr>
              <a:t>Else</a:t>
            </a:r>
          </a:p>
          <a:p>
            <a:pPr marL="687387" lvl="1" indent="-342900" algn="just">
              <a:buFont typeface="+mj-lt"/>
              <a:buAutoNum type="arabicPeriod"/>
            </a:pPr>
            <a:r>
              <a:rPr lang="en-GB" sz="1800" dirty="0"/>
              <a:t>If the precedence of the scanned operator is </a:t>
            </a:r>
            <a:r>
              <a:rPr lang="en-GB" sz="1800" dirty="0">
                <a:solidFill>
                  <a:srgbClr val="FF0000"/>
                </a:solidFill>
              </a:rPr>
              <a:t>higher than the precedence of the operator in the stack(or </a:t>
            </a:r>
            <a:r>
              <a:rPr lang="en-GB" sz="1800" dirty="0">
                <a:solidFill>
                  <a:srgbClr val="00B0F0"/>
                </a:solidFill>
              </a:rPr>
              <a:t>stack is empty </a:t>
            </a:r>
            <a:r>
              <a:rPr lang="en-GB" sz="1800" dirty="0"/>
              <a:t>or </a:t>
            </a:r>
            <a:r>
              <a:rPr lang="en-GB" sz="1800" b="1" dirty="0">
                <a:solidFill>
                  <a:srgbClr val="7030A0"/>
                </a:solidFill>
              </a:rPr>
              <a:t>has</a:t>
            </a:r>
            <a:r>
              <a:rPr lang="en-GB" sz="1800" b="1" dirty="0" smtClean="0">
                <a:solidFill>
                  <a:srgbClr val="7030A0"/>
                </a:solidFill>
              </a:rPr>
              <a:t>'(‘ </a:t>
            </a:r>
            <a:r>
              <a:rPr lang="en-GB" sz="1800" dirty="0" smtClean="0"/>
              <a:t>), </a:t>
            </a:r>
            <a:r>
              <a:rPr lang="en-GB" sz="1800" dirty="0"/>
              <a:t>then </a:t>
            </a:r>
            <a:r>
              <a:rPr lang="en-GB" sz="1800" b="1" dirty="0">
                <a:solidFill>
                  <a:srgbClr val="990000"/>
                </a:solidFill>
              </a:rPr>
              <a:t>push </a:t>
            </a:r>
            <a:r>
              <a:rPr lang="en-GB" sz="1800" dirty="0"/>
              <a:t>operator in the stack</a:t>
            </a:r>
          </a:p>
          <a:p>
            <a:pPr marL="687387" lvl="1" indent="-342900" algn="just">
              <a:buFont typeface="+mj-lt"/>
              <a:buAutoNum type="arabicPeriod"/>
            </a:pPr>
            <a:r>
              <a:rPr lang="en-GB" sz="1800" dirty="0"/>
              <a:t>Else, </a:t>
            </a:r>
            <a:r>
              <a:rPr lang="en-GB" sz="1800" b="1" dirty="0">
                <a:solidFill>
                  <a:srgbClr val="990000"/>
                </a:solidFill>
              </a:rPr>
              <a:t>Pop all the operators, that have greater or equal precedence </a:t>
            </a:r>
            <a:r>
              <a:rPr lang="en-GB" sz="1800" dirty="0"/>
              <a:t>than the scanned operator. Once you pop them push this scanned operator. (If we see a parenthesis while popping then stop and push scanned operator in the stack)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If the scanned character is an </a:t>
            </a:r>
            <a:r>
              <a:rPr lang="en-GB" sz="2400" b="1" dirty="0">
                <a:solidFill>
                  <a:srgbClr val="990000"/>
                </a:solidFill>
              </a:rPr>
              <a:t>‘(‘, </a:t>
            </a:r>
            <a:r>
              <a:rPr lang="en-GB" sz="2000" dirty="0">
                <a:solidFill>
                  <a:srgbClr val="C00000"/>
                </a:solidFill>
              </a:rPr>
              <a:t>push </a:t>
            </a:r>
            <a:r>
              <a:rPr lang="en-GB" sz="2000" dirty="0"/>
              <a:t>it to the stack.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If the scanned character is an </a:t>
            </a:r>
            <a:r>
              <a:rPr lang="en-GB" sz="2400" b="1" dirty="0">
                <a:solidFill>
                  <a:srgbClr val="FF0000"/>
                </a:solidFill>
              </a:rPr>
              <a:t>‘)’, </a:t>
            </a:r>
            <a:r>
              <a:rPr lang="en-GB" sz="2000" b="1" dirty="0">
                <a:solidFill>
                  <a:srgbClr val="C00000"/>
                </a:solidFill>
              </a:rPr>
              <a:t>pop the stack and output it until a ‘(‘ </a:t>
            </a:r>
            <a:r>
              <a:rPr lang="en-GB" sz="2000" dirty="0"/>
              <a:t>is encountered, and discard both the parenthesis.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Now, we should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repeat steps 2 – 6 </a:t>
            </a:r>
            <a:r>
              <a:rPr lang="en-GB" sz="2000" dirty="0"/>
              <a:t>until the whole infix i.e. whole characters are scanned.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Print 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Do the pop and output (print) until the stack is not empty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784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Infix to </a:t>
            </a:r>
            <a:r>
              <a:rPr lang="en-US" b="1" dirty="0" smtClean="0"/>
              <a:t>Postfix (Concept)</a:t>
            </a:r>
            <a:endParaRPr lang="en-GB" b="1" dirty="0"/>
          </a:p>
        </p:txBody>
      </p:sp>
      <p:pic>
        <p:nvPicPr>
          <p:cNvPr id="1026" name="Picture 2" descr="Program in C to convert infix notation into the postfix notation using  stac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64443"/>
            <a:ext cx="7312871" cy="58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Infix to </a:t>
            </a:r>
            <a:r>
              <a:rPr lang="en-US" b="1" dirty="0" smtClean="0"/>
              <a:t>Postfix (Snippet)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Check Precedence and operator function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71055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Stack Applications</a:t>
            </a:r>
            <a:r>
              <a:rPr lang="en-US" altLang="en-US" sz="5400" dirty="0" smtClean="0">
                <a:solidFill>
                  <a:srgbClr val="002060"/>
                </a:solidFill>
              </a:rPr>
              <a:t/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4400" dirty="0" smtClean="0">
                <a:solidFill>
                  <a:schemeClr val="tx1"/>
                </a:solidFill>
              </a:rPr>
              <a:t>Lesson 14</a:t>
            </a:r>
            <a:endParaRPr lang="en-US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2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/>
            </a:r>
            <a:br>
              <a:rPr lang="en-US" altLang="en-US" b="1" dirty="0" smtClean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/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 smtClean="0">
                <a:solidFill>
                  <a:srgbClr val="002060"/>
                </a:solidFill>
              </a:rPr>
              <a:t>   Summary...!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Stack </a:t>
            </a:r>
            <a:r>
              <a:rPr lang="en-US" sz="3600" b="1" dirty="0" smtClean="0"/>
              <a:t>(Recap)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447800"/>
          </a:xfrm>
        </p:spPr>
        <p:txBody>
          <a:bodyPr/>
          <a:lstStyle/>
          <a:p>
            <a:pPr algn="just"/>
            <a:r>
              <a:rPr lang="en-US" dirty="0" smtClean="0"/>
              <a:t>An ordered collection of homogeneous data elements where the insertions and deletions take place at on end only called </a:t>
            </a:r>
            <a:r>
              <a:rPr lang="en-US" b="1" dirty="0" smtClean="0">
                <a:solidFill>
                  <a:srgbClr val="0000CC"/>
                </a:solidFill>
              </a:rPr>
              <a:t>Top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90800"/>
            <a:ext cx="3533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590800"/>
            <a:ext cx="495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kern="0" dirty="0" smtClean="0">
                <a:effectLst/>
                <a:latin typeface="+mn-lt"/>
              </a:rPr>
              <a:t>New elements are </a:t>
            </a:r>
            <a:r>
              <a:rPr lang="en-US" sz="3000" kern="0" dirty="0" smtClean="0">
                <a:solidFill>
                  <a:srgbClr val="0000CC"/>
                </a:solidFill>
                <a:effectLst/>
                <a:latin typeface="+mn-lt"/>
              </a:rPr>
              <a:t>added or pushed</a:t>
            </a:r>
            <a:r>
              <a:rPr lang="en-US" sz="3000" kern="0" dirty="0" smtClean="0">
                <a:effectLst/>
                <a:latin typeface="+mn-lt"/>
              </a:rPr>
              <a:t> onto the top of the stack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kern="0" dirty="0" smtClean="0">
                <a:effectLst/>
                <a:latin typeface="+mn-lt"/>
              </a:rPr>
              <a:t>The first element to be </a:t>
            </a:r>
            <a:r>
              <a:rPr lang="en-US" sz="3000" kern="0" dirty="0" smtClean="0">
                <a:solidFill>
                  <a:srgbClr val="0000CC"/>
                </a:solidFill>
                <a:effectLst/>
                <a:latin typeface="+mn-lt"/>
              </a:rPr>
              <a:t>removed or popped </a:t>
            </a:r>
            <a:r>
              <a:rPr lang="en-US" sz="3000" kern="0" dirty="0" smtClean="0">
                <a:effectLst/>
                <a:latin typeface="+mn-lt"/>
              </a:rPr>
              <a:t>is taken from the top - the last one in </a:t>
            </a:r>
          </a:p>
        </p:txBody>
      </p:sp>
    </p:spTree>
    <p:extLst>
      <p:ext uri="{BB962C8B-B14F-4D97-AF65-F5344CB8AC3E}">
        <p14:creationId xmlns:p14="http://schemas.microsoft.com/office/powerpoint/2010/main" val="40984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Balancing of symbols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Infix to postfix conversion</a:t>
            </a:r>
          </a:p>
          <a:p>
            <a:endParaRPr lang="en-GB" dirty="0"/>
          </a:p>
          <a:p>
            <a:r>
              <a:rPr lang="en-US" b="1" dirty="0" smtClean="0">
                <a:solidFill>
                  <a:srgbClr val="7030A0"/>
                </a:solidFill>
              </a:rPr>
              <a:t>Page-visited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history in a Web-browser [Back Buttons</a:t>
            </a:r>
            <a:r>
              <a:rPr lang="en-US" b="1" dirty="0">
                <a:solidFill>
                  <a:srgbClr val="7030A0"/>
                </a:solidFill>
              </a:rPr>
              <a:t>]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Undo sequence in a text editor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Balanced Symbol Checking - Stack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processing programs and working with computer languages there are many instances when symbols must be balanced { } , [ ] , ( 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stack is useful for checking symbol balance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When a closing symbol is found it must match the most recent opening symbol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3478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Balanced Symbol Checking - Stack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Make an empty stack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Read symbols until end of file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if the symbol is an opening symbol push it onto the stack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if it is a closing symbol do the following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if the stack is empty report an error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otherwise pop the stack. If the symbol popped does not match the closing symbol report an error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At the end of the file if the stack is not empty report an error</a:t>
            </a:r>
          </a:p>
        </p:txBody>
      </p:sp>
    </p:spTree>
    <p:extLst>
      <p:ext uri="{BB962C8B-B14F-4D97-AF65-F5344CB8AC3E}">
        <p14:creationId xmlns:p14="http://schemas.microsoft.com/office/powerpoint/2010/main" val="41013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610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Parentheses Matching </a:t>
            </a:r>
            <a:r>
              <a:rPr lang="en-US" sz="2800" b="1" dirty="0" smtClean="0"/>
              <a:t>(Concept)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b="1" dirty="0" smtClean="0">
                <a:solidFill>
                  <a:srgbClr val="C00000"/>
                </a:solidFill>
              </a:rPr>
              <a:t>( </a:t>
            </a:r>
            <a:r>
              <a:rPr lang="en-GB" sz="3600" b="1" dirty="0" smtClean="0">
                <a:solidFill>
                  <a:srgbClr val="00B0F0"/>
                </a:solidFill>
              </a:rPr>
              <a:t>[ ] </a:t>
            </a:r>
            <a:r>
              <a:rPr lang="en-GB" sz="3600" b="1" dirty="0" smtClean="0">
                <a:solidFill>
                  <a:srgbClr val="00B050"/>
                </a:solidFill>
              </a:rPr>
              <a:t>{ } </a:t>
            </a:r>
            <a:r>
              <a:rPr lang="en-GB" sz="3600" b="1" dirty="0" smtClean="0">
                <a:solidFill>
                  <a:srgbClr val="C00000"/>
                </a:solidFill>
              </a:rPr>
              <a:t>)</a:t>
            </a:r>
            <a:r>
              <a:rPr lang="en-GB" b="1" dirty="0" smtClean="0"/>
              <a:t> 				</a:t>
            </a:r>
            <a:r>
              <a:rPr lang="en-GB" b="1" dirty="0" smtClean="0">
                <a:solidFill>
                  <a:srgbClr val="00B050"/>
                </a:solidFill>
              </a:rPr>
              <a:t>balanced</a:t>
            </a:r>
            <a:r>
              <a:rPr lang="en-GB" dirty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sz="3600" dirty="0" smtClean="0">
                <a:solidFill>
                  <a:srgbClr val="FF0000"/>
                </a:solidFill>
              </a:rPr>
              <a:t>( </a:t>
            </a:r>
            <a:r>
              <a:rPr lang="en-GB" sz="3600" dirty="0" smtClean="0">
                <a:solidFill>
                  <a:srgbClr val="00B050"/>
                </a:solidFill>
              </a:rPr>
              <a:t>{ </a:t>
            </a:r>
            <a:r>
              <a:rPr lang="en-GB" sz="3600" dirty="0" smtClean="0">
                <a:solidFill>
                  <a:srgbClr val="00B0F0"/>
                </a:solidFill>
              </a:rPr>
              <a:t>[ ] </a:t>
            </a:r>
            <a:r>
              <a:rPr lang="en-GB" sz="3600" dirty="0" smtClean="0">
                <a:solidFill>
                  <a:srgbClr val="00B050"/>
                </a:solidFill>
              </a:rPr>
              <a:t>} </a:t>
            </a:r>
            <a:r>
              <a:rPr lang="en-GB" sz="3600" dirty="0" smtClean="0">
                <a:solidFill>
                  <a:srgbClr val="FF0000"/>
                </a:solidFill>
              </a:rPr>
              <a:t>)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 				</a:t>
            </a:r>
            <a:r>
              <a:rPr lang="en-GB" b="1" dirty="0" smtClean="0">
                <a:solidFill>
                  <a:srgbClr val="00B050"/>
                </a:solidFill>
              </a:rPr>
              <a:t>balanced</a:t>
            </a:r>
            <a:r>
              <a:rPr lang="en-GB" dirty="0"/>
              <a:t>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sz="3600" b="1" dirty="0" smtClean="0">
                <a:solidFill>
                  <a:srgbClr val="FF0000"/>
                </a:solidFill>
              </a:rPr>
              <a:t>(</a:t>
            </a:r>
            <a:r>
              <a:rPr lang="en-GB" sz="3600" b="1" dirty="0" smtClean="0"/>
              <a:t> </a:t>
            </a:r>
            <a:r>
              <a:rPr lang="en-GB" sz="3600" b="1" dirty="0" smtClean="0">
                <a:solidFill>
                  <a:srgbClr val="00B050"/>
                </a:solidFill>
              </a:rPr>
              <a:t>{</a:t>
            </a:r>
            <a:r>
              <a:rPr lang="en-GB" sz="3600" b="1" dirty="0" smtClean="0"/>
              <a:t> </a:t>
            </a:r>
            <a:r>
              <a:rPr lang="en-GB" sz="3600" b="1" dirty="0" smtClean="0">
                <a:solidFill>
                  <a:srgbClr val="00B050"/>
                </a:solidFill>
              </a:rPr>
              <a:t>}</a:t>
            </a:r>
            <a:r>
              <a:rPr lang="en-GB" b="1" dirty="0" smtClean="0"/>
              <a:t> </a:t>
            </a:r>
            <a:r>
              <a:rPr lang="en-GB" dirty="0" smtClean="0"/>
              <a:t>					</a:t>
            </a:r>
            <a:r>
              <a:rPr lang="en-GB" b="1" dirty="0" smtClean="0">
                <a:solidFill>
                  <a:srgbClr val="FF0000"/>
                </a:solidFill>
              </a:rPr>
              <a:t>not </a:t>
            </a:r>
            <a:r>
              <a:rPr lang="en-GB" b="1" dirty="0">
                <a:solidFill>
                  <a:srgbClr val="FF0000"/>
                </a:solidFill>
              </a:rPr>
              <a:t>balanced</a:t>
            </a:r>
            <a:r>
              <a:rPr lang="en-GB" dirty="0"/>
              <a:t>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sz="3600" b="1" dirty="0" smtClean="0">
                <a:solidFill>
                  <a:srgbClr val="FF0000"/>
                </a:solidFill>
              </a:rPr>
              <a:t>( </a:t>
            </a:r>
            <a:r>
              <a:rPr lang="en-GB" sz="3600" b="1" dirty="0" smtClean="0">
                <a:solidFill>
                  <a:srgbClr val="00B050"/>
                </a:solidFill>
              </a:rPr>
              <a:t>}</a:t>
            </a:r>
            <a:r>
              <a:rPr lang="en-GB" sz="3600" b="1" dirty="0" smtClean="0"/>
              <a:t> </a:t>
            </a:r>
            <a:r>
              <a:rPr lang="en-GB" dirty="0" smtClean="0"/>
              <a:t> 					</a:t>
            </a:r>
            <a:r>
              <a:rPr lang="en-GB" b="1" dirty="0" smtClean="0">
                <a:solidFill>
                  <a:srgbClr val="FF0000"/>
                </a:solidFill>
              </a:rPr>
              <a:t>not balanced</a:t>
            </a:r>
            <a:r>
              <a:rPr lang="en-GB" b="1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963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Balanced Symbol </a:t>
            </a:r>
            <a:r>
              <a:rPr lang="en-US" sz="3600" b="1" dirty="0" smtClean="0"/>
              <a:t>Checking (A View)</a:t>
            </a:r>
            <a:endParaRPr lang="en-GB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915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Balanced Symbol </a:t>
            </a:r>
            <a:r>
              <a:rPr lang="en-US" sz="3600" b="1" dirty="0" smtClean="0"/>
              <a:t>Checking (Snippet)</a:t>
            </a:r>
            <a:endParaRPr lang="en-GB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81087"/>
            <a:ext cx="9067800" cy="59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6947</TotalTime>
  <Words>586</Words>
  <Application>Microsoft Office PowerPoint</Application>
  <PresentationFormat>On-screen Show (4:3)</PresentationFormat>
  <Paragraphs>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新細明體</vt:lpstr>
      <vt:lpstr>Times New Roman</vt:lpstr>
      <vt:lpstr>Wingdings</vt:lpstr>
      <vt:lpstr>Edge</vt:lpstr>
      <vt:lpstr>Data Structure and Algorithms</vt:lpstr>
      <vt:lpstr> Stack Applications  Lesson 14</vt:lpstr>
      <vt:lpstr>Stack (Recap)</vt:lpstr>
      <vt:lpstr>Application of Stacks</vt:lpstr>
      <vt:lpstr>Balanced Symbol Checking - Stack Application</vt:lpstr>
      <vt:lpstr>Balanced Symbol Checking - Stack Application</vt:lpstr>
      <vt:lpstr>Parentheses Matching (Concept)</vt:lpstr>
      <vt:lpstr>Balanced Symbol Checking (A View)</vt:lpstr>
      <vt:lpstr>Balanced Symbol Checking (Snippet)</vt:lpstr>
      <vt:lpstr>Match() Function</vt:lpstr>
      <vt:lpstr>Complete Program</vt:lpstr>
      <vt:lpstr>Complete Program</vt:lpstr>
      <vt:lpstr>Mathematical Expression Notation</vt:lpstr>
      <vt:lpstr>Operator Precedence and Associativity</vt:lpstr>
      <vt:lpstr>Converting Infix to Postfix Notation</vt:lpstr>
      <vt:lpstr>Converting Infix to Postfix (Steps)</vt:lpstr>
      <vt:lpstr>Infix to Postfix (Concept)</vt:lpstr>
      <vt:lpstr>Infix to Postfix (Snippet)</vt:lpstr>
      <vt:lpstr>Check Precedence and operator function</vt:lpstr>
      <vt:lpstr>     Summary...!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subject>CSC211 Data Structures</dc:subject>
  <dc:creator>Dr. Iftikhar Azim Niaz</dc:creator>
  <cp:lastModifiedBy>Microsoft account</cp:lastModifiedBy>
  <cp:revision>535</cp:revision>
  <dcterms:created xsi:type="dcterms:W3CDTF">2004-10-06T00:41:44Z</dcterms:created>
  <dcterms:modified xsi:type="dcterms:W3CDTF">2022-11-20T18:11:46Z</dcterms:modified>
</cp:coreProperties>
</file>